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7" r:id="rId3"/>
  </p:sldMasterIdLst>
  <p:notesMasterIdLst>
    <p:notesMasterId r:id="rId12"/>
  </p:notesMasterIdLst>
  <p:sldIdLst>
    <p:sldId id="259" r:id="rId4"/>
    <p:sldId id="262" r:id="rId5"/>
    <p:sldId id="261" r:id="rId6"/>
    <p:sldId id="260" r:id="rId7"/>
    <p:sldId id="258" r:id="rId8"/>
    <p:sldId id="257" r:id="rId9"/>
    <p:sldId id="264"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88" autoAdjust="0"/>
  </p:normalViewPr>
  <p:slideViewPr>
    <p:cSldViewPr>
      <p:cViewPr varScale="1">
        <p:scale>
          <a:sx n="50" d="100"/>
          <a:sy n="50" d="100"/>
        </p:scale>
        <p:origin x="195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85A74-EE3B-45ED-A021-DCDEF79B9151}" type="datetimeFigureOut">
              <a:rPr lang="en-GB" smtClean="0"/>
              <a:t>26/02/2019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B3A23-27E1-4CA4-AB51-C1DA43A94C9A}" type="slidenum">
              <a:rPr lang="en-GB" smtClean="0"/>
              <a:t>‹#›</a:t>
            </a:fld>
            <a:endParaRPr lang="en-GB"/>
          </a:p>
        </p:txBody>
      </p:sp>
    </p:spTree>
    <p:extLst>
      <p:ext uri="{BB962C8B-B14F-4D97-AF65-F5344CB8AC3E}">
        <p14:creationId xmlns:p14="http://schemas.microsoft.com/office/powerpoint/2010/main" val="165614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ternetmatters.org/controls/interactive-guid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eshire.police.uk/advice-and-support/children-and-young-peoples-safety/"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cheshire.police.uk/" TargetMode="External"/><Relationship Id="rId4" Type="http://schemas.openxmlformats.org/officeDocument/2006/relationships/hyperlink" Target="https://www.cheshire.police.uk/advice-and-support/internet-safety-and-security/our-5cs-guide-to-staying-safe-onlin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ternetmatters.org/controls/interactive-guid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Talk to your child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best way you can protect your child is to establish a positive relationship with them around their life online. Talk to them – not just once, but have ongoing conversations as part of your family life. </a:t>
            </a:r>
          </a:p>
          <a:p>
            <a:r>
              <a:rPr lang="en-GB" sz="1200" b="1" kern="1200" dirty="0" smtClean="0">
                <a:solidFill>
                  <a:schemeClr val="tx1"/>
                </a:solidFill>
                <a:effectLst/>
                <a:latin typeface="+mn-lt"/>
                <a:ea typeface="+mn-ea"/>
                <a:cs typeface="+mn-cs"/>
              </a:rPr>
              <a:t>Find a good time and place. </a:t>
            </a:r>
            <a:r>
              <a:rPr lang="en-GB" sz="1200" kern="1200" dirty="0" smtClean="0">
                <a:solidFill>
                  <a:schemeClr val="tx1"/>
                </a:solidFill>
                <a:effectLst/>
                <a:latin typeface="+mn-lt"/>
                <a:ea typeface="+mn-ea"/>
                <a:cs typeface="+mn-cs"/>
              </a:rPr>
              <a:t>Pick an opportunity when you know you’re not going to be interrupted and you are both going to feel comfortable and have enough time – without turning it into one of those ‘special talks’ moments.</a:t>
            </a:r>
          </a:p>
          <a:p>
            <a:r>
              <a:rPr lang="en-GB" sz="1200" b="1" kern="1200" dirty="0" smtClean="0">
                <a:solidFill>
                  <a:schemeClr val="tx1"/>
                </a:solidFill>
                <a:effectLst/>
                <a:latin typeface="+mn-lt"/>
                <a:ea typeface="+mn-ea"/>
                <a:cs typeface="+mn-cs"/>
              </a:rPr>
              <a:t>Think about how you are going to introduce the subject.  </a:t>
            </a:r>
            <a:r>
              <a:rPr lang="en-GB" sz="1200" kern="1200" dirty="0" smtClean="0">
                <a:solidFill>
                  <a:schemeClr val="tx1"/>
                </a:solidFill>
                <a:effectLst/>
                <a:latin typeface="+mn-lt"/>
                <a:ea typeface="+mn-ea"/>
                <a:cs typeface="+mn-cs"/>
              </a:rPr>
              <a:t>You could mention a recent story that they might have heard about or just explain why you would like to talk to them about something.</a:t>
            </a:r>
          </a:p>
          <a:p>
            <a:r>
              <a:rPr lang="en-GB" sz="1200" b="1" kern="1200" dirty="0" smtClean="0">
                <a:solidFill>
                  <a:schemeClr val="tx1"/>
                </a:solidFill>
                <a:effectLst/>
                <a:latin typeface="+mn-lt"/>
                <a:ea typeface="+mn-ea"/>
                <a:cs typeface="+mn-cs"/>
              </a:rPr>
              <a:t>Explain to them any worries you</a:t>
            </a:r>
            <a:r>
              <a:rPr lang="en-GB" sz="1200" b="1" kern="1200" baseline="0" dirty="0" smtClean="0">
                <a:solidFill>
                  <a:schemeClr val="tx1"/>
                </a:solidFill>
                <a:effectLst/>
                <a:latin typeface="+mn-lt"/>
                <a:ea typeface="+mn-ea"/>
                <a:cs typeface="+mn-cs"/>
              </a:rPr>
              <a:t> have. </a:t>
            </a:r>
            <a:r>
              <a:rPr lang="en-GB" sz="1200" kern="1200" dirty="0" smtClean="0">
                <a:solidFill>
                  <a:schemeClr val="tx1"/>
                </a:solidFill>
                <a:effectLst/>
                <a:latin typeface="+mn-lt"/>
                <a:ea typeface="+mn-ea"/>
                <a:cs typeface="+mn-cs"/>
              </a:rPr>
              <a:t>Your child might think that you are getting worried for no good reason, but if you explain why something is troubling you they will understand why you want to talk to them. Tell them if it is something you have read about or seen their friends doing. </a:t>
            </a: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Listen. Don’t judge. Learn. </a:t>
            </a:r>
            <a:r>
              <a:rPr lang="en-GB" baseline="0" dirty="0" smtClean="0"/>
              <a:t>Find out more about what they </a:t>
            </a:r>
            <a:r>
              <a:rPr lang="en-GB" sz="1200" kern="1200" dirty="0" smtClean="0">
                <a:solidFill>
                  <a:schemeClr val="tx1"/>
                </a:solidFill>
                <a:effectLst/>
                <a:latin typeface="+mn-lt"/>
                <a:ea typeface="+mn-ea"/>
                <a:cs typeface="+mn-cs"/>
              </a:rPr>
              <a:t>encounter online; what they are doing, where they go, what they like and don’t like. Parental engagement in the positive aspect of being online and not just the risky things will help your child to talk more openly about their internet use, including anything that worries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most difficult conversations can be made easier if your child understands that you care about them and whatever the outcome you will love them just as much.</a:t>
            </a:r>
            <a:r>
              <a:rPr lang="en-GB" sz="1200" kern="1200" baseline="0" dirty="0" smtClean="0">
                <a:solidFill>
                  <a:schemeClr val="tx1"/>
                </a:solidFill>
                <a:effectLst/>
                <a:latin typeface="+mn-lt"/>
                <a:ea typeface="+mn-ea"/>
                <a:cs typeface="+mn-cs"/>
              </a:rPr>
              <a:t> </a:t>
            </a:r>
            <a:r>
              <a:rPr lang="en-GB" baseline="0" dirty="0" smtClean="0"/>
              <a:t>One of the biggest barriers to young people seeking help if something goes wrong online is the fear of being blamed, getting into trouble, and suffering repercussions (such as tech being taken away). Make sure your child knows that they can come to you for help if they are ever worried and that they won’t get into trouble. Young people who are banned from going online, or who feel that what they are doing is wrong, are less likely to ask for help and that makes them less safe.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smtClean="0"/>
              <a:t>This is not on the slide but an important point to raise. </a:t>
            </a:r>
            <a:r>
              <a:rPr lang="en-GB" b="1" baseline="0" dirty="0" smtClean="0"/>
              <a:t>Parental controls </a:t>
            </a:r>
            <a:r>
              <a:rPr lang="en-GB" baseline="0" dirty="0" smtClean="0"/>
              <a:t>- </a:t>
            </a:r>
            <a:r>
              <a:rPr lang="en-GB" sz="1200" kern="1200" dirty="0" smtClean="0">
                <a:solidFill>
                  <a:schemeClr val="tx1"/>
                </a:solidFill>
                <a:effectLst/>
                <a:latin typeface="+mn-lt"/>
                <a:ea typeface="+mn-ea"/>
                <a:cs typeface="+mn-cs"/>
              </a:rPr>
              <a:t>Controls are an</a:t>
            </a:r>
            <a:r>
              <a:rPr lang="en-GB" sz="1200" kern="1200" baseline="0" dirty="0" smtClean="0">
                <a:solidFill>
                  <a:schemeClr val="tx1"/>
                </a:solidFill>
                <a:effectLst/>
                <a:latin typeface="+mn-lt"/>
                <a:ea typeface="+mn-ea"/>
                <a:cs typeface="+mn-cs"/>
              </a:rPr>
              <a:t> important </a:t>
            </a:r>
            <a:r>
              <a:rPr lang="en-GB" sz="1200" kern="1200" dirty="0" smtClean="0">
                <a:solidFill>
                  <a:schemeClr val="tx1"/>
                </a:solidFill>
                <a:effectLst/>
                <a:latin typeface="+mn-lt"/>
                <a:ea typeface="+mn-ea"/>
                <a:cs typeface="+mn-cs"/>
              </a:rPr>
              <a:t>first step to helping to protect your child online, but they are not a single solution to staying safe; talking to your children and encouraging responsible behaviour is critical. For detailed guidance on all the different types of control, you can use this </a:t>
            </a:r>
            <a:r>
              <a:rPr lang="en-GB" sz="1200" u="sng" kern="1200" dirty="0" smtClean="0">
                <a:solidFill>
                  <a:schemeClr val="tx1"/>
                </a:solidFill>
                <a:effectLst/>
                <a:latin typeface="+mn-lt"/>
                <a:ea typeface="+mn-ea"/>
                <a:cs typeface="+mn-cs"/>
                <a:hlinkClick r:id="rId3" tooltip="Internet Matters"/>
              </a:rPr>
              <a:t>online tool from Internet Matters</a:t>
            </a:r>
            <a:r>
              <a:rPr lang="en-GB" sz="1200" kern="1200" dirty="0" smtClean="0">
                <a:solidFill>
                  <a:schemeClr val="tx1"/>
                </a:solidFill>
                <a:effectLst/>
                <a:latin typeface="+mn-lt"/>
                <a:ea typeface="+mn-ea"/>
                <a:cs typeface="+mn-cs"/>
              </a:rPr>
              <a:t>. This gives you the chance to set up a personalised list of the controls used in your home on all your different devices. There is also advice on how to use all the various controls, with videos and step-by-step instructions.</a:t>
            </a:r>
            <a:endParaRPr lang="en-GB"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95BFC4-4B86-4306-AD32-35B5EFF8204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90188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days, children, are completely immersed in the culture of the web. They spend a lot of time gaming, doing homework, buying goods and chatting to friends online.</a:t>
            </a:r>
          </a:p>
          <a:p>
            <a:endParaRPr lang="en-GB" dirty="0" smtClean="0"/>
          </a:p>
          <a:p>
            <a:r>
              <a:rPr lang="en-GB" dirty="0" smtClean="0"/>
              <a:t>Because of their consistent online presence they are vulnerable to criminals.</a:t>
            </a:r>
          </a:p>
          <a:p>
            <a:endParaRPr lang="en-GB" dirty="0" smtClean="0"/>
          </a:p>
          <a:p>
            <a:r>
              <a:rPr lang="en-GB" dirty="0" smtClean="0"/>
              <a:t>How you can help reduce the risk</a:t>
            </a:r>
          </a:p>
          <a:p>
            <a:r>
              <a:rPr lang="en-GB" dirty="0" smtClean="0"/>
              <a:t>•Try to put the computer in an easy to see place in the home so that you can monitor what sites your child is visiting</a:t>
            </a:r>
          </a:p>
          <a:p>
            <a:r>
              <a:rPr lang="en-GB" dirty="0" smtClean="0"/>
              <a:t>•Check out the websites your child is using, just like you’d check out a school or a youth group they might visit. Have a look and make a judgement whether you think it is a safe environment for them to be involved in.</a:t>
            </a:r>
          </a:p>
          <a:p>
            <a:r>
              <a:rPr lang="en-GB" dirty="0" smtClean="0"/>
              <a:t>•Set up reasonable guidelines and limits for internet usage. Understand that it may be a big part of their life but that it needs to be regulated</a:t>
            </a:r>
          </a:p>
          <a:p>
            <a:r>
              <a:rPr lang="en-GB" dirty="0" smtClean="0"/>
              <a:t>•Explain to your children why it is important for them never to give out personal details or post pictures of themselves publicly, just like you would when you explain to them not to talk to strangers</a:t>
            </a:r>
          </a:p>
          <a:p>
            <a:r>
              <a:rPr lang="en-GB" dirty="0" smtClean="0"/>
              <a:t>•Install internet filtering software showing a Child Safety Online </a:t>
            </a:r>
            <a:r>
              <a:rPr lang="en-GB" dirty="0" err="1" smtClean="0"/>
              <a:t>Kitemark</a:t>
            </a:r>
            <a:r>
              <a:rPr lang="en-GB" dirty="0" smtClean="0"/>
              <a:t>, on your computer. Filtering products with a </a:t>
            </a:r>
            <a:r>
              <a:rPr lang="en-GB" dirty="0" err="1" smtClean="0"/>
              <a:t>Kitemark</a:t>
            </a:r>
            <a:r>
              <a:rPr lang="en-GB" dirty="0" smtClean="0"/>
              <a:t> have been independently tested to provide a simple and effective means of support to parents, helping to ensure that a child’s online experience is a safe one. The </a:t>
            </a:r>
            <a:r>
              <a:rPr lang="en-GB" dirty="0" err="1" smtClean="0"/>
              <a:t>Kitemark</a:t>
            </a:r>
            <a:r>
              <a:rPr lang="en-GB" dirty="0" smtClean="0"/>
              <a:t> scheme is sponsored by the  Home Office and     Ofcom.</a:t>
            </a:r>
          </a:p>
          <a:p>
            <a:endParaRPr lang="en-GB" dirty="0" smtClean="0"/>
          </a:p>
          <a:p>
            <a:r>
              <a:rPr lang="en-GB" dirty="0" smtClean="0"/>
              <a:t>Follow Ashleigh's rules</a:t>
            </a:r>
          </a:p>
          <a:p>
            <a:endParaRPr lang="en-GB" dirty="0" smtClean="0"/>
          </a:p>
          <a:p>
            <a:r>
              <a:rPr lang="en-GB" dirty="0" smtClean="0"/>
              <a:t>Ashleigh Hall was a young girl who was murdered by a man who created a fake Facebook account and arranged to meet her. Her friends have launched a campaign highlighting the potential dangers of the internet. They have created a set of rules in the hope that they will keep young people safe in the future.</a:t>
            </a:r>
          </a:p>
          <a:p>
            <a:r>
              <a:rPr lang="en-GB" dirty="0" smtClean="0"/>
              <a:t>https://www.cheshire.police.uk/advice-and-support/children-and-young-peoples-safety/internet-safety/ashleigh-s-rules/</a:t>
            </a:r>
          </a:p>
          <a:p>
            <a:endParaRPr lang="en-GB" dirty="0" smtClean="0"/>
          </a:p>
          <a:p>
            <a:r>
              <a:rPr lang="en-GB" dirty="0" smtClean="0"/>
              <a:t>https://leics.police.uk/categories/kayleighs-love-story-film</a:t>
            </a:r>
          </a:p>
          <a:p>
            <a:endParaRPr lang="en-GB" dirty="0" smtClean="0"/>
          </a:p>
          <a:p>
            <a:r>
              <a:rPr lang="en-GB" sz="1200" dirty="0" smtClean="0">
                <a:hlinkClick r:id="rId3"/>
              </a:rPr>
              <a:t>https://www.cheshire.police.uk/advice-and-support/children-and-young-peoples-safety/</a:t>
            </a:r>
            <a:r>
              <a:rPr lang="en-GB" sz="1200" dirty="0" smtClean="0"/>
              <a:t> </a:t>
            </a:r>
            <a:endParaRPr lang="en-GB" dirty="0" smtClean="0"/>
          </a:p>
          <a:p>
            <a:r>
              <a:rPr lang="en-GB" sz="1200" dirty="0" smtClean="0">
                <a:hlinkClick r:id="rId4"/>
              </a:rPr>
              <a:t>https://www.cheshire.police.uk/advice-and-support/internet-safety-and-security/our-5cs-guide-to-staying-safe-online/</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hlinkClick r:id="rId5"/>
              </a:rPr>
              <a:t>https://www.cheshire.police.uk/</a:t>
            </a:r>
            <a:endParaRPr lang="en-GB" sz="1200" dirty="0" smtClean="0">
              <a:solidFill>
                <a:schemeClr val="bg1"/>
              </a:solidFill>
            </a:endParaRPr>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E8AB3A23-27E1-4CA4-AB51-C1DA43A94C9A}" type="slidenum">
              <a:rPr lang="en-GB" smtClean="0"/>
              <a:t>3</a:t>
            </a:fld>
            <a:endParaRPr lang="en-GB"/>
          </a:p>
        </p:txBody>
      </p:sp>
    </p:spTree>
    <p:extLst>
      <p:ext uri="{BB962C8B-B14F-4D97-AF65-F5344CB8AC3E}">
        <p14:creationId xmlns:p14="http://schemas.microsoft.com/office/powerpoint/2010/main" val="364442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Parent Info (</a:t>
            </a:r>
            <a:r>
              <a:rPr lang="en-GB" sz="1200" b="0" i="0" u="sng" strike="noStrike" kern="1200" baseline="0" dirty="0" smtClean="0">
                <a:solidFill>
                  <a:schemeClr val="tx1"/>
                </a:solidFill>
                <a:latin typeface="+mn-lt"/>
                <a:ea typeface="+mn-ea"/>
                <a:cs typeface="+mn-cs"/>
              </a:rPr>
              <a:t>www.parentinfo.org</a:t>
            </a:r>
            <a:r>
              <a:rPr lang="en-GB" sz="1200" b="0" i="0" u="none" strike="noStrike" kern="1200" baseline="0" dirty="0" smtClean="0">
                <a:solidFill>
                  <a:schemeClr val="tx1"/>
                </a:solidFill>
                <a:latin typeface="+mn-lt"/>
                <a:ea typeface="+mn-ea"/>
                <a:cs typeface="+mn-cs"/>
              </a:rPr>
              <a:t>) is a partnership project between NCA-CEOP and the parent organisation Parent Zone. It’s a website and advice service for parents and carers, which aims to build the resilience of their children through articles, tips and advice. Articles are written by expert organisations on a range of different topics, covering all issues amplified by the internet. The website is divided into the following categories:</a:t>
            </a:r>
          </a:p>
          <a:p>
            <a:endParaRPr lang="en-GB" sz="1200" b="0" i="0" u="none" strike="noStrike" kern="1200" baseline="0" dirty="0" smtClean="0">
              <a:solidFill>
                <a:schemeClr val="tx1"/>
              </a:solidFill>
              <a:latin typeface="+mn-lt"/>
              <a:ea typeface="+mn-ea"/>
              <a:cs typeface="+mn-cs"/>
            </a:endParaRPr>
          </a:p>
          <a:p>
            <a:pPr marL="171450" indent="-171450">
              <a:buFontTx/>
              <a:buChar char="-"/>
            </a:pPr>
            <a:r>
              <a:rPr lang="en-GB" sz="1200" b="0" i="0" u="none" strike="noStrike" kern="1200" baseline="0" dirty="0" smtClean="0">
                <a:solidFill>
                  <a:schemeClr val="tx1"/>
                </a:solidFill>
                <a:latin typeface="+mn-lt"/>
                <a:ea typeface="+mn-ea"/>
                <a:cs typeface="+mn-cs"/>
              </a:rPr>
              <a:t>Games, apps and tech</a:t>
            </a:r>
          </a:p>
          <a:p>
            <a:pPr marL="171450" indent="-171450">
              <a:buFontTx/>
              <a:buChar char="-"/>
            </a:pPr>
            <a:r>
              <a:rPr lang="en-GB" sz="1200" b="0" i="0" u="none" strike="noStrike" kern="1200" baseline="0" dirty="0" smtClean="0">
                <a:solidFill>
                  <a:schemeClr val="tx1"/>
                </a:solidFill>
                <a:latin typeface="+mn-lt"/>
                <a:ea typeface="+mn-ea"/>
                <a:cs typeface="+mn-cs"/>
              </a:rPr>
              <a:t>Parenting</a:t>
            </a:r>
          </a:p>
          <a:p>
            <a:pPr marL="171450" indent="-171450">
              <a:buFontTx/>
              <a:buChar char="-"/>
            </a:pPr>
            <a:r>
              <a:rPr lang="en-GB" sz="1200" b="0" i="0" u="none" strike="noStrike" kern="1200" baseline="0" dirty="0" smtClean="0">
                <a:solidFill>
                  <a:schemeClr val="tx1"/>
                </a:solidFill>
                <a:latin typeface="+mn-lt"/>
                <a:ea typeface="+mn-ea"/>
                <a:cs typeface="+mn-cs"/>
              </a:rPr>
              <a:t>Safety and settings</a:t>
            </a:r>
          </a:p>
          <a:p>
            <a:pPr marL="171450" indent="-171450">
              <a:buFontTx/>
              <a:buChar char="-"/>
            </a:pPr>
            <a:r>
              <a:rPr lang="en-GB" sz="1200" b="0" i="0" u="none" strike="noStrike" kern="1200" baseline="0" dirty="0" smtClean="0">
                <a:solidFill>
                  <a:schemeClr val="tx1"/>
                </a:solidFill>
                <a:latin typeface="+mn-lt"/>
                <a:ea typeface="+mn-ea"/>
                <a:cs typeface="+mn-cs"/>
              </a:rPr>
              <a:t>Relationships and sex</a:t>
            </a:r>
          </a:p>
          <a:p>
            <a:pPr marL="171450" indent="-171450">
              <a:buFontTx/>
              <a:buChar char="-"/>
            </a:pPr>
            <a:r>
              <a:rPr lang="en-GB" sz="1200" b="0" i="0" u="none" strike="noStrike" kern="1200" baseline="0" dirty="0" smtClean="0">
                <a:solidFill>
                  <a:schemeClr val="tx1"/>
                </a:solidFill>
                <a:latin typeface="+mn-lt"/>
                <a:ea typeface="+mn-ea"/>
                <a:cs typeface="+mn-cs"/>
              </a:rPr>
              <a:t>Education and the future</a:t>
            </a:r>
          </a:p>
          <a:p>
            <a:pPr marL="171450" indent="-171450">
              <a:buFontTx/>
              <a:buChar char="-"/>
            </a:pPr>
            <a:r>
              <a:rPr lang="en-GB" sz="1200" b="0" i="0" u="none" strike="noStrike" kern="1200" baseline="0" dirty="0" smtClean="0">
                <a:solidFill>
                  <a:schemeClr val="tx1"/>
                </a:solidFill>
                <a:latin typeface="+mn-lt"/>
                <a:ea typeface="+mn-ea"/>
                <a:cs typeface="+mn-cs"/>
              </a:rPr>
              <a:t>Health and wellbeing</a:t>
            </a:r>
            <a:endParaRPr lang="en-GB" dirty="0"/>
          </a:p>
        </p:txBody>
      </p:sp>
      <p:sp>
        <p:nvSpPr>
          <p:cNvPr id="4" name="Slide Number Placeholder 3"/>
          <p:cNvSpPr>
            <a:spLocks noGrp="1"/>
          </p:cNvSpPr>
          <p:nvPr>
            <p:ph type="sldNum" sz="quarter" idx="10"/>
          </p:nvPr>
        </p:nvSpPr>
        <p:spPr/>
        <p:txBody>
          <a:bodyPr/>
          <a:lstStyle/>
          <a:p>
            <a:fld id="{3E95BFC4-4B86-4306-AD32-35B5EFF8204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78653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What can you do?</a:t>
            </a:r>
            <a:r>
              <a:rPr lang="en-GB" sz="1200" b="1"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There are a lot of practical</a:t>
            </a:r>
            <a:r>
              <a:rPr lang="en-GB" sz="1200" b="0" kern="1200" baseline="0" dirty="0" smtClean="0">
                <a:solidFill>
                  <a:schemeClr val="tx1"/>
                </a:solidFill>
                <a:effectLst/>
                <a:latin typeface="+mn-lt"/>
                <a:ea typeface="+mn-ea"/>
                <a:cs typeface="+mn-cs"/>
              </a:rPr>
              <a:t> things you can do to support your child to stay safe online.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Talk to your child about their life online</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When opening the conversation with your child start with positives, finding out as much as you can about what your child does online and what it means to them. Have ongoing conversations with your child about who they are talking to online. Questions about whether they know them in real life and what they share are vital to support your child to be safer online. </a:t>
            </a:r>
            <a:r>
              <a:rPr lang="en-GB" sz="1200" dirty="0" smtClean="0"/>
              <a:t>Be non-judgemental and supportive in these conversations.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Make sure your child knows where to go for support</a:t>
            </a:r>
            <a:r>
              <a:rPr lang="en-GB" sz="1200" b="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Help your child to identify adults that are there to help them. Children can sometimes feel they are to blame if something goes wrong online. Remind your child that they can always speak to an you or another adult they trust if they are worried, no matter what may have happened.</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Don’t threaten to ban technology – </a:t>
            </a:r>
            <a:r>
              <a:rPr lang="en-GB" sz="1200" kern="1200" dirty="0" smtClean="0">
                <a:solidFill>
                  <a:schemeClr val="tx1"/>
                </a:solidFill>
                <a:effectLst/>
                <a:latin typeface="+mn-lt"/>
                <a:ea typeface="+mn-ea"/>
                <a:cs typeface="+mn-cs"/>
              </a:rPr>
              <a:t>It can help to suggest taking a break from an app for a period of time. This can help children learn from what happened, rather than banning them from the internet all together. Technology</a:t>
            </a:r>
            <a:r>
              <a:rPr lang="en-GB" sz="1200" kern="1200" baseline="0" dirty="0" smtClean="0">
                <a:solidFill>
                  <a:schemeClr val="tx1"/>
                </a:solidFill>
                <a:effectLst/>
                <a:latin typeface="+mn-lt"/>
                <a:ea typeface="+mn-ea"/>
                <a:cs typeface="+mn-cs"/>
              </a:rPr>
              <a:t> can provide sources of support to children and it is important not to ban them from this, which could lead to them taking greater risks by accessing tech somewhere else.</a:t>
            </a:r>
            <a:endParaRPr lang="en-GB" sz="1200" b="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Practical</a:t>
            </a:r>
            <a:r>
              <a:rPr lang="en-GB" sz="1200" b="1" kern="1200" baseline="0" dirty="0" smtClean="0">
                <a:solidFill>
                  <a:schemeClr val="tx1"/>
                </a:solidFill>
                <a:effectLst/>
                <a:latin typeface="+mn-lt"/>
                <a:ea typeface="+mn-ea"/>
                <a:cs typeface="+mn-cs"/>
              </a:rPr>
              <a:t> steps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Create</a:t>
            </a:r>
            <a:r>
              <a:rPr lang="en-GB" sz="1200" b="1" kern="1200" baseline="0" dirty="0" smtClean="0">
                <a:solidFill>
                  <a:schemeClr val="tx1"/>
                </a:solidFill>
                <a:effectLst/>
                <a:latin typeface="+mn-lt"/>
                <a:ea typeface="+mn-ea"/>
                <a:cs typeface="+mn-cs"/>
              </a:rPr>
              <a:t> a family agreement </a:t>
            </a:r>
            <a:r>
              <a:rPr lang="en-GB" sz="1200" kern="1200" baseline="0" dirty="0" smtClean="0">
                <a:solidFill>
                  <a:schemeClr val="tx1"/>
                </a:solidFill>
                <a:effectLst/>
                <a:latin typeface="+mn-lt"/>
                <a:ea typeface="+mn-ea"/>
                <a:cs typeface="+mn-cs"/>
              </a:rPr>
              <a:t>- </a:t>
            </a:r>
            <a:r>
              <a:rPr lang="en-GB" dirty="0" smtClean="0"/>
              <a:t>Before giving your child a device establish boundaries and rules. This</a:t>
            </a:r>
            <a:r>
              <a:rPr lang="en-GB" baseline="0" dirty="0" smtClean="0"/>
              <a:t> is m</a:t>
            </a:r>
            <a:r>
              <a:rPr lang="en-GB" dirty="0" smtClean="0"/>
              <a:t>uch easier to do before a device is given rather than after. Parents should research and review the apps/tech they are allowing their child to use, and set clear rules of use at the start and reiterate and review as the child uses it.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Use</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devices in public spaces -</a:t>
            </a:r>
            <a:r>
              <a:rPr lang="en-GB" sz="1200" kern="1200" dirty="0" smtClean="0">
                <a:solidFill>
                  <a:schemeClr val="tx1"/>
                </a:solidFill>
                <a:effectLst/>
                <a:latin typeface="+mn-lt"/>
                <a:ea typeface="+mn-ea"/>
                <a:cs typeface="+mn-cs"/>
              </a:rPr>
              <a:t> We understand that you can’t always be there with them, although if your child is primary school aged they should not access the internet unsupervised in private spaces, such as alone in a bedroom or bathroom. As young people develop, they often seek more privacy and autonomy in both their online and offline world</a:t>
            </a:r>
            <a:r>
              <a:rPr lang="en-GB" sz="1200" kern="1200" baseline="0" dirty="0" smtClean="0">
                <a:solidFill>
                  <a:schemeClr val="tx1"/>
                </a:solidFill>
                <a:effectLst/>
                <a:latin typeface="+mn-lt"/>
                <a:ea typeface="+mn-ea"/>
                <a:cs typeface="+mn-cs"/>
              </a:rPr>
              <a:t> but </a:t>
            </a:r>
            <a:r>
              <a:rPr lang="en-GB" sz="1200" kern="1200" dirty="0" smtClean="0">
                <a:solidFill>
                  <a:schemeClr val="tx1"/>
                </a:solidFill>
                <a:effectLst/>
                <a:latin typeface="+mn-lt"/>
                <a:ea typeface="+mn-ea"/>
                <a:cs typeface="+mn-cs"/>
              </a:rPr>
              <a:t>it’s important to consider whether your child is developmentally ready to be left unsupervised using devices. Young children do not have reasoning skills to keep themselves safe independently,</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if they are faced with experienced offenders who know how to manipulate and overpower children.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b="1" dirty="0" smtClean="0"/>
              <a:t>Parental</a:t>
            </a:r>
            <a:r>
              <a:rPr lang="en-GB" b="1" baseline="0" dirty="0" smtClean="0"/>
              <a:t> controls – </a:t>
            </a:r>
            <a:r>
              <a:rPr lang="en-GB" sz="1200" kern="1200" dirty="0" smtClean="0">
                <a:solidFill>
                  <a:schemeClr val="tx1"/>
                </a:solidFill>
                <a:effectLst/>
                <a:latin typeface="+mn-lt"/>
                <a:ea typeface="+mn-ea"/>
                <a:cs typeface="+mn-cs"/>
              </a:rPr>
              <a:t>For detailed guidance on all the different types of parental controls, you can use an </a:t>
            </a:r>
            <a:r>
              <a:rPr lang="en-GB" sz="1200" u="none" strike="noStrike" kern="1200" dirty="0" smtClean="0">
                <a:solidFill>
                  <a:schemeClr val="tx1"/>
                </a:solidFill>
                <a:effectLst/>
                <a:latin typeface="+mn-lt"/>
                <a:ea typeface="+mn-ea"/>
                <a:cs typeface="+mn-cs"/>
                <a:hlinkClick r:id="rId3" tooltip="Internet Matters"/>
              </a:rPr>
              <a:t>online tool from Internet Matters</a:t>
            </a:r>
            <a:r>
              <a:rPr lang="en-GB" sz="1200" kern="1200" dirty="0" smtClean="0">
                <a:solidFill>
                  <a:schemeClr val="tx1"/>
                </a:solidFill>
                <a:effectLst/>
                <a:latin typeface="+mn-lt"/>
                <a:ea typeface="+mn-ea"/>
                <a:cs typeface="+mn-cs"/>
              </a:rPr>
              <a:t> . This gives you the chance to set up a personalised list of the controls used in your home on all your different devices. There is also advice on how to use all the various controls, with videos and step-by-step instructions.</a:t>
            </a:r>
            <a:endParaRPr lang="en-GB" b="1" baseline="0" dirty="0" smtClean="0"/>
          </a:p>
          <a:p>
            <a:pPr lvl="0"/>
            <a:r>
              <a:rPr lang="en-GB" b="1" baseline="0" dirty="0" smtClean="0"/>
              <a:t>Report any concerns </a:t>
            </a:r>
            <a:r>
              <a:rPr lang="en-GB" baseline="0" dirty="0" smtClean="0"/>
              <a:t>– if you have any concerns about online sexual abuse, report these immediately to local police, NCA-CEOP or the NSPCC. </a:t>
            </a:r>
            <a:endParaRPr lang="en-GB" dirty="0" smtClean="0"/>
          </a:p>
        </p:txBody>
      </p:sp>
      <p:sp>
        <p:nvSpPr>
          <p:cNvPr id="4" name="Slide Number Placeholder 3"/>
          <p:cNvSpPr>
            <a:spLocks noGrp="1"/>
          </p:cNvSpPr>
          <p:nvPr>
            <p:ph type="sldNum" sz="quarter" idx="10"/>
          </p:nvPr>
        </p:nvSpPr>
        <p:spPr/>
        <p:txBody>
          <a:bodyPr/>
          <a:lstStyle/>
          <a:p>
            <a:fld id="{3E95BFC4-4B86-4306-AD32-35B5EFF8204C}" type="slidenum">
              <a:rPr lang="en-GB" smtClean="0"/>
              <a:t>6</a:t>
            </a:fld>
            <a:endParaRPr lang="en-GB"/>
          </a:p>
        </p:txBody>
      </p:sp>
    </p:spTree>
    <p:extLst>
      <p:ext uri="{BB962C8B-B14F-4D97-AF65-F5344CB8AC3E}">
        <p14:creationId xmlns:p14="http://schemas.microsoft.com/office/powerpoint/2010/main" val="195706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Taking, making, sharing and possessing indecent images and pseudo-photographs of people under 18 is illegal.</a:t>
            </a:r>
          </a:p>
          <a:p>
            <a:r>
              <a:rPr lang="en-GB" baseline="0" dirty="0" smtClean="0"/>
              <a:t>This includes consensually shared images</a:t>
            </a:r>
          </a:p>
          <a:p>
            <a:endParaRPr lang="en-GB" baseline="0" dirty="0" smtClean="0"/>
          </a:p>
          <a:p>
            <a:r>
              <a:rPr lang="en-GB" dirty="0" smtClean="0"/>
              <a:t>https://www.gov.uk/government/publications/indecent-images-of-children-guidance-for-young-people/indecent-images-of-children-guidance-for-young-people</a:t>
            </a:r>
          </a:p>
          <a:p>
            <a:endParaRPr lang="en-GB" dirty="0"/>
          </a:p>
        </p:txBody>
      </p:sp>
      <p:sp>
        <p:nvSpPr>
          <p:cNvPr id="4" name="Slide Number Placeholder 3"/>
          <p:cNvSpPr>
            <a:spLocks noGrp="1"/>
          </p:cNvSpPr>
          <p:nvPr>
            <p:ph type="sldNum" sz="quarter" idx="10"/>
          </p:nvPr>
        </p:nvSpPr>
        <p:spPr/>
        <p:txBody>
          <a:bodyPr/>
          <a:lstStyle/>
          <a:p>
            <a:fld id="{E8AB3A23-27E1-4CA4-AB51-C1DA43A94C9A}" type="slidenum">
              <a:rPr lang="en-GB" smtClean="0"/>
              <a:t>7</a:t>
            </a:fld>
            <a:endParaRPr lang="en-GB"/>
          </a:p>
        </p:txBody>
      </p:sp>
    </p:spTree>
    <p:extLst>
      <p:ext uri="{BB962C8B-B14F-4D97-AF65-F5344CB8AC3E}">
        <p14:creationId xmlns:p14="http://schemas.microsoft.com/office/powerpoint/2010/main" val="298011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https://www.internetmatters.org/advice/6-10/</a:t>
            </a:r>
          </a:p>
          <a:p>
            <a:endParaRPr lang="en-GB" dirty="0" smtClean="0"/>
          </a:p>
          <a:p>
            <a:r>
              <a:rPr lang="en-GB" dirty="0" smtClean="0"/>
              <a:t>https://www.nspcc.org.uk/preventing-abuse/keeping-children-safe/underwear-rule/</a:t>
            </a:r>
          </a:p>
          <a:p>
            <a:endParaRPr lang="en-GB" dirty="0" smtClean="0"/>
          </a:p>
          <a:p>
            <a:r>
              <a:rPr lang="en-GB" dirty="0" smtClean="0"/>
              <a:t>https://www.net-aware.org.uk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8AB3A23-27E1-4CA4-AB51-C1DA43A94C9A}" type="slidenum">
              <a:rPr lang="en-GB" smtClean="0"/>
              <a:t>8</a:t>
            </a:fld>
            <a:endParaRPr lang="en-GB"/>
          </a:p>
        </p:txBody>
      </p:sp>
    </p:spTree>
    <p:extLst>
      <p:ext uri="{BB962C8B-B14F-4D97-AF65-F5344CB8AC3E}">
        <p14:creationId xmlns:p14="http://schemas.microsoft.com/office/powerpoint/2010/main" val="418089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mailto:ceopeducation@nca.x.gsi.gov.uk"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ceopeducation@nca.x.gsi.gov.uk" TargetMode="Externa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927A77-FDB4-4445-AAC0-C07B568C364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47132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927A77-FDB4-4445-AAC0-C07B568C364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401867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927A77-FDB4-4445-AAC0-C07B568C364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380192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pag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 xmlns:a16="http://schemas.microsoft.com/office/drawing/2014/main"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Tree>
    <p:extLst>
      <p:ext uri="{BB962C8B-B14F-4D97-AF65-F5344CB8AC3E}">
        <p14:creationId xmlns:p14="http://schemas.microsoft.com/office/powerpoint/2010/main" val="32285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117" y="9331"/>
            <a:ext cx="9139766" cy="6854825"/>
          </a:xfrm>
          <a:prstGeom prst="rect">
            <a:avLst/>
          </a:prstGeom>
        </p:spPr>
      </p:pic>
    </p:spTree>
    <p:extLst>
      <p:ext uri="{BB962C8B-B14F-4D97-AF65-F5344CB8AC3E}">
        <p14:creationId xmlns:p14="http://schemas.microsoft.com/office/powerpoint/2010/main" val="3427241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 y="4568"/>
            <a:ext cx="9143997" cy="6857998"/>
          </a:xfrm>
          <a:prstGeom prst="rect">
            <a:avLst/>
          </a:prstGeom>
        </p:spPr>
      </p:pic>
      <p:sp>
        <p:nvSpPr>
          <p:cNvPr id="19" name="Title 18">
            <a:extLst>
              <a:ext uri="{FF2B5EF4-FFF2-40B4-BE49-F238E27FC236}">
                <a16:creationId xmlns:a16="http://schemas.microsoft.com/office/drawing/2014/main" xmlns="" id="{1AFFC829-8733-4C98-B55C-7CA18AC848E4}"/>
              </a:ext>
            </a:extLst>
          </p:cNvPr>
          <p:cNvSpPr>
            <a:spLocks noGrp="1"/>
          </p:cNvSpPr>
          <p:nvPr>
            <p:ph type="title" hasCustomPrompt="1"/>
          </p:nvPr>
        </p:nvSpPr>
        <p:spPr>
          <a:xfrm>
            <a:off x="357598" y="2355524"/>
            <a:ext cx="6181928" cy="545407"/>
          </a:xfrm>
        </p:spPr>
        <p:txBody>
          <a:bodyPr>
            <a:noAutofit/>
          </a:bodyPr>
          <a:lstStyle>
            <a:lvl1pPr>
              <a:defRPr sz="3100" b="1">
                <a:solidFill>
                  <a:schemeClr val="bg1"/>
                </a:solidFill>
                <a:latin typeface="Candara" panose="020E0502030303020204" pitchFamily="34" charset="0"/>
              </a:defRPr>
            </a:lvl1pPr>
          </a:lstStyle>
          <a:p>
            <a:r>
              <a:rPr lang="en-US" dirty="0"/>
              <a:t>Divider/intro page title</a:t>
            </a:r>
            <a:endParaRPr lang="en-GB" dirty="0"/>
          </a:p>
        </p:txBody>
      </p:sp>
    </p:spTree>
    <p:extLst>
      <p:ext uri="{BB962C8B-B14F-4D97-AF65-F5344CB8AC3E}">
        <p14:creationId xmlns:p14="http://schemas.microsoft.com/office/powerpoint/2010/main" val="266331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a16="http://schemas.microsoft.com/office/drawing/2014/main" xmlns=""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Tree>
    <p:extLst>
      <p:ext uri="{BB962C8B-B14F-4D97-AF65-F5344CB8AC3E}">
        <p14:creationId xmlns:p14="http://schemas.microsoft.com/office/powerpoint/2010/main" val="87053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a16="http://schemas.microsoft.com/office/drawing/2014/main" xmlns=""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
        <p:nvSpPr>
          <p:cNvPr id="5" name="Text Placeholder 2">
            <a:extLst>
              <a:ext uri="{FF2B5EF4-FFF2-40B4-BE49-F238E27FC236}">
                <a16:creationId xmlns:a16="http://schemas.microsoft.com/office/drawing/2014/main" xmlns="" id="{6D606291-84B3-40D2-A1E3-EF47129B75FB}"/>
              </a:ext>
            </a:extLst>
          </p:cNvPr>
          <p:cNvSpPr>
            <a:spLocks noGrp="1"/>
          </p:cNvSpPr>
          <p:nvPr>
            <p:ph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a16="http://schemas.microsoft.com/office/drawing/2014/main" xmlns="" id="{DC78AEF5-5F09-4328-BC65-02B69276BFE6}"/>
              </a:ext>
            </a:extLst>
          </p:cNvPr>
          <p:cNvSpPr txBox="1">
            <a:spLocks/>
          </p:cNvSpPr>
          <p:nvPr userDrawn="1"/>
        </p:nvSpPr>
        <p:spPr>
          <a:xfrm>
            <a:off x="301619" y="1422472"/>
            <a:ext cx="8546428" cy="545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3018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376" y="8723"/>
            <a:ext cx="9144811" cy="6858607"/>
          </a:xfrm>
          <a:prstGeom prst="rect">
            <a:avLst/>
          </a:prstGeom>
        </p:spPr>
      </p:pic>
      <p:sp>
        <p:nvSpPr>
          <p:cNvPr id="17" name="TextBox 16"/>
          <p:cNvSpPr txBox="1"/>
          <p:nvPr userDrawn="1"/>
        </p:nvSpPr>
        <p:spPr>
          <a:xfrm>
            <a:off x="1787857" y="5189278"/>
            <a:ext cx="7219665" cy="553998"/>
          </a:xfrm>
          <a:prstGeom prst="rect">
            <a:avLst/>
          </a:prstGeom>
          <a:noFill/>
        </p:spPr>
        <p:txBody>
          <a:bodyPr wrap="square" rtlCol="0">
            <a:spAutoFit/>
          </a:bodyPr>
          <a:lstStyle/>
          <a:p>
            <a:r>
              <a:rPr lang="en-GB" sz="1500" dirty="0">
                <a:solidFill>
                  <a:prstClr val="white"/>
                </a:solidFill>
                <a:latin typeface="Candara" panose="020E0502030303020204" pitchFamily="34" charset="0"/>
                <a:cs typeface="Arial" panose="020B0604020202020204" pitchFamily="34" charset="0"/>
              </a:rPr>
              <a:t>Please contact the CEOP Education team directly at </a:t>
            </a:r>
            <a:r>
              <a:rPr lang="en-GB" sz="1500" dirty="0">
                <a:solidFill>
                  <a:srgbClr val="148567"/>
                </a:solidFill>
                <a:latin typeface="Candara" panose="020E0502030303020204" pitchFamily="34" charset="0"/>
                <a:cs typeface="Arial" panose="020B0604020202020204" pitchFamily="34" charset="0"/>
                <a:hlinkClick r:id="rId3"/>
              </a:rPr>
              <a:t>ceopeducation@nca.x.gsi.gov.uk</a:t>
            </a:r>
            <a:endParaRPr lang="en-GB" sz="1500" dirty="0">
              <a:solidFill>
                <a:srgbClr val="148567"/>
              </a:solidFill>
              <a:latin typeface="Candara" panose="020E0502030303020204" pitchFamily="34" charset="0"/>
              <a:cs typeface="Arial" panose="020B0604020202020204" pitchFamily="34" charset="0"/>
            </a:endParaRPr>
          </a:p>
          <a:p>
            <a:r>
              <a:rPr lang="en-GB" sz="1500" dirty="0">
                <a:solidFill>
                  <a:prstClr val="white"/>
                </a:solidFill>
                <a:latin typeface="Candara" panose="020E0502030303020204" pitchFamily="34" charset="0"/>
                <a:cs typeface="Arial" panose="020B0604020202020204" pitchFamily="34" charset="0"/>
              </a:rPr>
              <a:t>If you have any queries or feedback on the training you have received.</a:t>
            </a:r>
          </a:p>
        </p:txBody>
      </p:sp>
    </p:spTree>
    <p:extLst>
      <p:ext uri="{BB962C8B-B14F-4D97-AF65-F5344CB8AC3E}">
        <p14:creationId xmlns:p14="http://schemas.microsoft.com/office/powerpoint/2010/main" val="209795229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117" y="9331"/>
            <a:ext cx="9139766" cy="6854825"/>
          </a:xfrm>
          <a:prstGeom prst="rect">
            <a:avLst/>
          </a:prstGeom>
        </p:spPr>
      </p:pic>
    </p:spTree>
    <p:extLst>
      <p:ext uri="{BB962C8B-B14F-4D97-AF65-F5344CB8AC3E}">
        <p14:creationId xmlns:p14="http://schemas.microsoft.com/office/powerpoint/2010/main" val="593171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 y="4568"/>
            <a:ext cx="9143997" cy="6857998"/>
          </a:xfrm>
          <a:prstGeom prst="rect">
            <a:avLst/>
          </a:prstGeom>
        </p:spPr>
      </p:pic>
      <p:sp>
        <p:nvSpPr>
          <p:cNvPr id="19" name="Title 18">
            <a:extLst>
              <a:ext uri="{FF2B5EF4-FFF2-40B4-BE49-F238E27FC236}">
                <a16:creationId xmlns="" xmlns:a16="http://schemas.microsoft.com/office/drawing/2014/main" id="{1AFFC829-8733-4C98-B55C-7CA18AC848E4}"/>
              </a:ext>
            </a:extLst>
          </p:cNvPr>
          <p:cNvSpPr>
            <a:spLocks noGrp="1"/>
          </p:cNvSpPr>
          <p:nvPr>
            <p:ph type="title" hasCustomPrompt="1"/>
          </p:nvPr>
        </p:nvSpPr>
        <p:spPr>
          <a:xfrm>
            <a:off x="357598" y="2355524"/>
            <a:ext cx="6181928" cy="545407"/>
          </a:xfrm>
        </p:spPr>
        <p:txBody>
          <a:bodyPr>
            <a:noAutofit/>
          </a:bodyPr>
          <a:lstStyle>
            <a:lvl1pPr>
              <a:defRPr sz="3100" b="1">
                <a:solidFill>
                  <a:schemeClr val="bg1"/>
                </a:solidFill>
                <a:latin typeface="Candara" panose="020E0502030303020204" pitchFamily="34" charset="0"/>
              </a:defRPr>
            </a:lvl1pPr>
          </a:lstStyle>
          <a:p>
            <a:r>
              <a:rPr lang="en-US" dirty="0"/>
              <a:t>Divider/intro page title</a:t>
            </a:r>
            <a:endParaRPr lang="en-GB" dirty="0"/>
          </a:p>
        </p:txBody>
      </p:sp>
    </p:spTree>
    <p:extLst>
      <p:ext uri="{BB962C8B-B14F-4D97-AF65-F5344CB8AC3E}">
        <p14:creationId xmlns:p14="http://schemas.microsoft.com/office/powerpoint/2010/main" val="302528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927A77-FDB4-4445-AAC0-C07B568C364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807663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 xmlns:a16="http://schemas.microsoft.com/office/drawing/2014/main"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Tree>
    <p:extLst>
      <p:ext uri="{BB962C8B-B14F-4D97-AF65-F5344CB8AC3E}">
        <p14:creationId xmlns:p14="http://schemas.microsoft.com/office/powerpoint/2010/main" val="3768265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ndard pag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 xmlns:a16="http://schemas.microsoft.com/office/drawing/2014/main"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
        <p:nvSpPr>
          <p:cNvPr id="5" name="Text Placeholder 2">
            <a:extLst>
              <a:ext uri="{FF2B5EF4-FFF2-40B4-BE49-F238E27FC236}">
                <a16:creationId xmlns="" xmlns:a16="http://schemas.microsoft.com/office/drawing/2014/main" id="{6D606291-84B3-40D2-A1E3-EF47129B75FB}"/>
              </a:ext>
            </a:extLst>
          </p:cNvPr>
          <p:cNvSpPr>
            <a:spLocks noGrp="1"/>
          </p:cNvSpPr>
          <p:nvPr>
            <p:ph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 xmlns:a16="http://schemas.microsoft.com/office/drawing/2014/main" id="{DC78AEF5-5F09-4328-BC65-02B69276BFE6}"/>
              </a:ext>
            </a:extLst>
          </p:cNvPr>
          <p:cNvSpPr txBox="1">
            <a:spLocks/>
          </p:cNvSpPr>
          <p:nvPr userDrawn="1"/>
        </p:nvSpPr>
        <p:spPr>
          <a:xfrm>
            <a:off x="301619" y="1422472"/>
            <a:ext cx="8546428" cy="545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976189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376" y="8723"/>
            <a:ext cx="9144811" cy="6858607"/>
          </a:xfrm>
          <a:prstGeom prst="rect">
            <a:avLst/>
          </a:prstGeom>
        </p:spPr>
      </p:pic>
      <p:sp>
        <p:nvSpPr>
          <p:cNvPr id="17" name="TextBox 16"/>
          <p:cNvSpPr txBox="1"/>
          <p:nvPr userDrawn="1"/>
        </p:nvSpPr>
        <p:spPr>
          <a:xfrm>
            <a:off x="1787857" y="5189278"/>
            <a:ext cx="7219665" cy="553998"/>
          </a:xfrm>
          <a:prstGeom prst="rect">
            <a:avLst/>
          </a:prstGeom>
          <a:noFill/>
        </p:spPr>
        <p:txBody>
          <a:bodyPr wrap="square" rtlCol="0">
            <a:spAutoFit/>
          </a:bodyPr>
          <a:lstStyle/>
          <a:p>
            <a:r>
              <a:rPr lang="en-GB" sz="1500" dirty="0">
                <a:solidFill>
                  <a:prstClr val="white"/>
                </a:solidFill>
                <a:latin typeface="Candara" panose="020E0502030303020204" pitchFamily="34" charset="0"/>
                <a:cs typeface="Arial" panose="020B0604020202020204" pitchFamily="34" charset="0"/>
              </a:rPr>
              <a:t>Please contact the CEOP Education team directly at </a:t>
            </a:r>
            <a:r>
              <a:rPr lang="en-GB" sz="1500" dirty="0">
                <a:solidFill>
                  <a:srgbClr val="148567"/>
                </a:solidFill>
                <a:latin typeface="Candara" panose="020E0502030303020204" pitchFamily="34" charset="0"/>
                <a:cs typeface="Arial" panose="020B0604020202020204" pitchFamily="34" charset="0"/>
                <a:hlinkClick r:id="rId3"/>
              </a:rPr>
              <a:t>ceopeducation@nca.x.gsi.gov.uk</a:t>
            </a:r>
            <a:endParaRPr lang="en-GB" sz="1500" dirty="0">
              <a:solidFill>
                <a:srgbClr val="148567"/>
              </a:solidFill>
              <a:latin typeface="Candara" panose="020E0502030303020204" pitchFamily="34" charset="0"/>
              <a:cs typeface="Arial" panose="020B0604020202020204" pitchFamily="34" charset="0"/>
            </a:endParaRPr>
          </a:p>
          <a:p>
            <a:r>
              <a:rPr lang="en-GB" sz="1500" dirty="0">
                <a:solidFill>
                  <a:prstClr val="white"/>
                </a:solidFill>
                <a:latin typeface="Candara" panose="020E0502030303020204" pitchFamily="34" charset="0"/>
                <a:cs typeface="Arial" panose="020B0604020202020204" pitchFamily="34" charset="0"/>
              </a:rPr>
              <a:t>If you have any queries or feedback on the training you have received.</a:t>
            </a:r>
          </a:p>
        </p:txBody>
      </p:sp>
    </p:spTree>
    <p:extLst>
      <p:ext uri="{BB962C8B-B14F-4D97-AF65-F5344CB8AC3E}">
        <p14:creationId xmlns:p14="http://schemas.microsoft.com/office/powerpoint/2010/main" val="294335848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27A77-FDB4-4445-AAC0-C07B568C364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186465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927A77-FDB4-4445-AAC0-C07B568C3642}"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2039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927A77-FDB4-4445-AAC0-C07B568C3642}" type="datetimeFigureOut">
              <a:rPr lang="en-GB" smtClean="0"/>
              <a:t>26/02/2019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67947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927A77-FDB4-4445-AAC0-C07B568C3642}" type="datetimeFigureOut">
              <a:rPr lang="en-GB" smtClean="0"/>
              <a:t>26/02/2019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36237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27A77-FDB4-4445-AAC0-C07B568C3642}" type="datetimeFigureOut">
              <a:rPr lang="en-GB" smtClean="0"/>
              <a:t>26/02/2019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307140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27A77-FDB4-4445-AAC0-C07B568C3642}"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102355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27A77-FDB4-4445-AAC0-C07B568C3642}"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05480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27A77-FDB4-4445-AAC0-C07B568C3642}" type="datetimeFigureOut">
              <a:rPr lang="en-GB" smtClean="0"/>
              <a:t>26/02/2019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3BB04-5468-4A80-AE79-F4D5387CF52A}" type="slidenum">
              <a:rPr lang="en-GB" smtClean="0"/>
              <a:t>‹#›</a:t>
            </a:fld>
            <a:endParaRPr lang="en-GB"/>
          </a:p>
        </p:txBody>
      </p:sp>
    </p:spTree>
    <p:extLst>
      <p:ext uri="{BB962C8B-B14F-4D97-AF65-F5344CB8AC3E}">
        <p14:creationId xmlns:p14="http://schemas.microsoft.com/office/powerpoint/2010/main" val="3041183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619" y="1422472"/>
            <a:ext cx="8546428" cy="5454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300931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7"/>
        </a:buBlip>
        <a:defRPr sz="1600" b="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619" y="1422472"/>
            <a:ext cx="8546428" cy="5454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066285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7"/>
        </a:buBlip>
        <a:defRPr sz="1600" b="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cheshire.police.uk/advice-and-support/children-and-young-peoples-safety/"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cheshire.police.uk/" TargetMode="External"/><Relationship Id="rId5" Type="http://schemas.openxmlformats.org/officeDocument/2006/relationships/image" Target="../media/image9.png"/><Relationship Id="rId4" Type="http://schemas.openxmlformats.org/officeDocument/2006/relationships/hyperlink" Target="https://www.cheshire.police.uk/advice-and-support/internet-safety-and-security/our-5cs-guide-to-staying-safe-onlin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2274839"/>
            <a:ext cx="4248472" cy="2308324"/>
          </a:xfrm>
          <a:prstGeom prst="rect">
            <a:avLst/>
          </a:prstGeom>
          <a:noFill/>
        </p:spPr>
        <p:txBody>
          <a:bodyPr wrap="square" rtlCol="0" anchor="ctr">
            <a:spAutoFit/>
          </a:bodyPr>
          <a:lstStyle/>
          <a:p>
            <a:pPr algn="ctr"/>
            <a:r>
              <a:rPr lang="en-GB" sz="4800" dirty="0" smtClean="0">
                <a:solidFill>
                  <a:schemeClr val="bg1"/>
                </a:solidFill>
              </a:rPr>
              <a:t>Keeping your child safe online.</a:t>
            </a:r>
          </a:p>
        </p:txBody>
      </p:sp>
    </p:spTree>
    <p:extLst>
      <p:ext uri="{BB962C8B-B14F-4D97-AF65-F5344CB8AC3E}">
        <p14:creationId xmlns:p14="http://schemas.microsoft.com/office/powerpoint/2010/main" val="418873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C0E3B3-F1BC-4BEB-9D7B-F1D030C6C076}"/>
              </a:ext>
            </a:extLst>
          </p:cNvPr>
          <p:cNvSpPr>
            <a:spLocks noGrp="1"/>
          </p:cNvSpPr>
          <p:nvPr>
            <p:ph type="title"/>
          </p:nvPr>
        </p:nvSpPr>
        <p:spPr>
          <a:xfrm>
            <a:off x="255660" y="243584"/>
            <a:ext cx="6517032" cy="695739"/>
          </a:xfrm>
        </p:spPr>
        <p:txBody>
          <a:bodyPr>
            <a:normAutofit/>
          </a:bodyPr>
          <a:lstStyle/>
          <a:p>
            <a:r>
              <a:rPr lang="en-GB" dirty="0" smtClean="0"/>
              <a:t>Talk to your child</a:t>
            </a:r>
            <a:endParaRPr lang="en-GB" dirty="0"/>
          </a:p>
        </p:txBody>
      </p:sp>
      <p:sp>
        <p:nvSpPr>
          <p:cNvPr id="4" name="Rectangle 3"/>
          <p:cNvSpPr/>
          <p:nvPr/>
        </p:nvSpPr>
        <p:spPr>
          <a:xfrm>
            <a:off x="318265" y="1058508"/>
            <a:ext cx="6915048" cy="4801314"/>
          </a:xfrm>
          <a:prstGeom prst="rect">
            <a:avLst/>
          </a:prstGeom>
        </p:spPr>
        <p:txBody>
          <a:bodyPr wrap="square">
            <a:spAutoFit/>
          </a:bodyPr>
          <a:lstStyle/>
          <a:p>
            <a:pPr marL="285750" indent="-285750">
              <a:buFontTx/>
              <a:buBlip>
                <a:blip r:embed="rId3"/>
              </a:buBlip>
            </a:pPr>
            <a:r>
              <a:rPr lang="en-GB" dirty="0">
                <a:solidFill>
                  <a:prstClr val="black"/>
                </a:solidFill>
                <a:latin typeface="Candara" panose="020E0502030303020204" pitchFamily="34" charset="0"/>
              </a:rPr>
              <a:t>Find a good time and place</a:t>
            </a:r>
          </a:p>
          <a:p>
            <a:pPr marL="285750" indent="-285750">
              <a:buFontTx/>
              <a:buBlip>
                <a:blip r:embed="rId3"/>
              </a:buBlip>
            </a:pPr>
            <a:endParaRPr lang="en-GB" dirty="0">
              <a:solidFill>
                <a:prstClr val="black"/>
              </a:solidFill>
              <a:latin typeface="Candara" panose="020E0502030303020204" pitchFamily="34" charset="0"/>
            </a:endParaRPr>
          </a:p>
          <a:p>
            <a:pPr marL="285750" indent="-285750">
              <a:buFontTx/>
              <a:buBlip>
                <a:blip r:embed="rId3"/>
              </a:buBlip>
            </a:pPr>
            <a:r>
              <a:rPr lang="en-GB" dirty="0">
                <a:solidFill>
                  <a:prstClr val="black"/>
                </a:solidFill>
                <a:latin typeface="Candara" panose="020E0502030303020204" pitchFamily="34" charset="0"/>
              </a:rPr>
              <a:t>Think about how you are going to introduce the subject</a:t>
            </a:r>
          </a:p>
          <a:p>
            <a:endParaRPr lang="en-GB" dirty="0">
              <a:solidFill>
                <a:prstClr val="black"/>
              </a:solidFill>
              <a:latin typeface="Candara" panose="020E0502030303020204" pitchFamily="34" charset="0"/>
            </a:endParaRPr>
          </a:p>
          <a:p>
            <a:pPr marL="285750" indent="-285750">
              <a:buFontTx/>
              <a:buBlip>
                <a:blip r:embed="rId3"/>
              </a:buBlip>
            </a:pPr>
            <a:r>
              <a:rPr lang="en-GB" dirty="0">
                <a:solidFill>
                  <a:prstClr val="black"/>
                </a:solidFill>
                <a:latin typeface="Candara" panose="020E0502030303020204" pitchFamily="34" charset="0"/>
              </a:rPr>
              <a:t>Explain any worries you may have</a:t>
            </a:r>
          </a:p>
          <a:p>
            <a:pPr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Tx/>
              <a:buBlip>
                <a:blip r:embed="rId3"/>
              </a:buBlip>
            </a:pPr>
            <a:r>
              <a:rPr lang="en-GB" dirty="0">
                <a:solidFill>
                  <a:prstClr val="black"/>
                </a:solidFill>
                <a:latin typeface="Candara" panose="020E0502030303020204" pitchFamily="34" charset="0"/>
              </a:rPr>
              <a:t>Where do they go online?</a:t>
            </a:r>
          </a:p>
          <a:p>
            <a:pPr marL="285750" indent="-285750">
              <a:buFontTx/>
              <a:buBlip>
                <a:blip r:embed="rId3"/>
              </a:buBlip>
            </a:pPr>
            <a:endParaRPr lang="en-GB" dirty="0">
              <a:solidFill>
                <a:prstClr val="black"/>
              </a:solidFill>
              <a:latin typeface="Candara" panose="020E0502030303020204" pitchFamily="34" charset="0"/>
            </a:endParaRPr>
          </a:p>
          <a:p>
            <a:pPr marL="285750" indent="-285750">
              <a:buFontTx/>
              <a:buBlip>
                <a:blip r:embed="rId3"/>
              </a:buBlip>
            </a:pPr>
            <a:r>
              <a:rPr lang="en-GB" dirty="0">
                <a:solidFill>
                  <a:prstClr val="black"/>
                </a:solidFill>
                <a:latin typeface="Candara" panose="020E0502030303020204" pitchFamily="34" charset="0"/>
              </a:rPr>
              <a:t>What do they like?</a:t>
            </a:r>
          </a:p>
          <a:p>
            <a:pPr marL="285750" indent="-285750">
              <a:buFontTx/>
              <a:buBlip>
                <a:blip r:embed="rId3"/>
              </a:buBlip>
            </a:pPr>
            <a:endParaRPr lang="en-GB" dirty="0">
              <a:solidFill>
                <a:prstClr val="black"/>
              </a:solidFill>
              <a:latin typeface="Candara" panose="020E0502030303020204" pitchFamily="34" charset="0"/>
            </a:endParaRPr>
          </a:p>
          <a:p>
            <a:pPr marL="285750" indent="-285750">
              <a:buFontTx/>
              <a:buBlip>
                <a:blip r:embed="rId3"/>
              </a:buBlip>
            </a:pPr>
            <a:r>
              <a:rPr lang="en-GB" dirty="0">
                <a:solidFill>
                  <a:prstClr val="black"/>
                </a:solidFill>
                <a:latin typeface="Candara" panose="020E0502030303020204" pitchFamily="34" charset="0"/>
              </a:rPr>
              <a:t>What don’t they like?</a:t>
            </a:r>
          </a:p>
          <a:p>
            <a:pPr marL="285750" indent="-285750">
              <a:buFontTx/>
              <a:buBlip>
                <a:blip r:embed="rId3"/>
              </a:buBlip>
            </a:pPr>
            <a:endParaRPr lang="en-GB" dirty="0">
              <a:solidFill>
                <a:prstClr val="black"/>
              </a:solidFill>
              <a:latin typeface="Candara" panose="020E0502030303020204" pitchFamily="34" charset="0"/>
            </a:endParaRPr>
          </a:p>
          <a:p>
            <a:pPr marL="285750" indent="-285750">
              <a:buFontTx/>
              <a:buBlip>
                <a:blip r:embed="rId3"/>
              </a:buBlip>
            </a:pPr>
            <a:r>
              <a:rPr lang="en-GB" dirty="0">
                <a:solidFill>
                  <a:prstClr val="black"/>
                </a:solidFill>
                <a:latin typeface="Candara" panose="020E0502030303020204" pitchFamily="34" charset="0"/>
              </a:rPr>
              <a:t>Make sure they know they can come to you</a:t>
            </a:r>
            <a:r>
              <a:rPr lang="en-GB"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itle 1">
            <a:extLst>
              <a:ext uri="{FF2B5EF4-FFF2-40B4-BE49-F238E27FC236}">
                <a16:creationId xmlns="" xmlns:a16="http://schemas.microsoft.com/office/drawing/2014/main" id="{ABC0E3B3-F1BC-4BEB-9D7B-F1D030C6C076}"/>
              </a:ext>
            </a:extLst>
          </p:cNvPr>
          <p:cNvSpPr txBox="1">
            <a:spLocks/>
          </p:cNvSpPr>
          <p:nvPr/>
        </p:nvSpPr>
        <p:spPr>
          <a:xfrm>
            <a:off x="318265" y="2849060"/>
            <a:ext cx="6517032" cy="44217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Listen. Don’t judge. Learn…</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216" y="3423545"/>
            <a:ext cx="1178163" cy="299607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2043" y="4572001"/>
            <a:ext cx="1107986" cy="184761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404308" y="4736821"/>
            <a:ext cx="587671" cy="1671219"/>
          </a:xfrm>
          <a:prstGeom prst="rect">
            <a:avLst/>
          </a:prstGeom>
        </p:spPr>
      </p:pic>
    </p:spTree>
    <p:extLst>
      <p:ext uri="{BB962C8B-B14F-4D97-AF65-F5344CB8AC3E}">
        <p14:creationId xmlns:p14="http://schemas.microsoft.com/office/powerpoint/2010/main" val="213426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98" y="2355524"/>
            <a:ext cx="8678898" cy="545407"/>
          </a:xfrm>
        </p:spPr>
        <p:txBody>
          <a:bodyPr/>
          <a:lstStyle/>
          <a:p>
            <a:r>
              <a:rPr lang="en-GB" sz="2000" dirty="0" smtClean="0"/>
              <a:t/>
            </a:r>
            <a:br>
              <a:rPr lang="en-GB" sz="2000" dirty="0" smtClean="0"/>
            </a:br>
            <a:r>
              <a:rPr lang="en-GB" sz="2000" dirty="0"/>
              <a:t/>
            </a:r>
            <a:br>
              <a:rPr lang="en-GB" sz="2000" dirty="0"/>
            </a:br>
            <a:r>
              <a:rPr lang="en-GB" sz="2000" dirty="0" smtClean="0"/>
              <a:t/>
            </a:r>
            <a:br>
              <a:rPr lang="en-GB" sz="2000" dirty="0" smtClean="0"/>
            </a:br>
            <a:r>
              <a:rPr lang="en-GB" sz="3600" dirty="0" smtClean="0">
                <a:solidFill>
                  <a:schemeClr val="accent2">
                    <a:lumMod val="75000"/>
                  </a:schemeClr>
                </a:solidFill>
              </a:rPr>
              <a:t>Cheshire Police Support Pages</a:t>
            </a: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400" dirty="0" smtClean="0">
                <a:hlinkClick r:id="rId3"/>
              </a:rPr>
              <a:t>https</a:t>
            </a:r>
            <a:r>
              <a:rPr lang="en-GB" sz="2400" dirty="0">
                <a:hlinkClick r:id="rId3"/>
              </a:rPr>
              <a:t>://www.cheshire.police.uk/advice-and-support/children-and-young-peoples-safety</a:t>
            </a:r>
            <a:r>
              <a:rPr lang="en-GB" sz="2400" dirty="0" smtClean="0">
                <a:hlinkClick r:id="rId3"/>
              </a:rPr>
              <a:t>/</a:t>
            </a:r>
            <a:r>
              <a:rPr lang="en-GB" sz="2400" dirty="0" smtClean="0"/>
              <a:t> </a:t>
            </a:r>
            <a:r>
              <a:rPr lang="en-GB" sz="2000" dirty="0" smtClean="0"/>
              <a:t/>
            </a:r>
            <a:br>
              <a:rPr lang="en-GB" sz="2000" dirty="0" smtClean="0"/>
            </a:br>
            <a:r>
              <a:rPr lang="en-GB" sz="2000" dirty="0"/>
              <a:t/>
            </a:r>
            <a:br>
              <a:rPr lang="en-GB" sz="2000" dirty="0"/>
            </a:br>
            <a:r>
              <a:rPr lang="en-GB" sz="2400" dirty="0" smtClean="0">
                <a:hlinkClick r:id="rId4"/>
              </a:rPr>
              <a:t>https</a:t>
            </a:r>
            <a:r>
              <a:rPr lang="en-GB" sz="2400" dirty="0">
                <a:hlinkClick r:id="rId4"/>
              </a:rPr>
              <a:t>://www.cheshire.police.uk/advice-and-support/internet-safety-and-security/our-5cs-guide-to-staying-safe-online</a:t>
            </a:r>
            <a:r>
              <a:rPr lang="en-GB" sz="2400" dirty="0" smtClean="0">
                <a:hlinkClick r:id="rId4"/>
              </a:rPr>
              <a:t>/</a:t>
            </a:r>
            <a:endParaRPr lang="en-GB" sz="24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268760"/>
            <a:ext cx="8892992"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54008" y="5949280"/>
            <a:ext cx="7199984" cy="1323439"/>
          </a:xfrm>
          <a:prstGeom prst="rect">
            <a:avLst/>
          </a:prstGeom>
        </p:spPr>
        <p:txBody>
          <a:bodyPr wrap="none">
            <a:spAutoFit/>
          </a:bodyPr>
          <a:lstStyle/>
          <a:p>
            <a:r>
              <a:rPr lang="en-GB" sz="4000" dirty="0" smtClean="0">
                <a:solidFill>
                  <a:schemeClr val="bg1"/>
                </a:solidFill>
                <a:hlinkClick r:id="rId6"/>
              </a:rPr>
              <a:t>https://www.cheshire.police.uk/</a:t>
            </a:r>
            <a:endParaRPr lang="en-GB" sz="4000" dirty="0" smtClean="0">
              <a:solidFill>
                <a:schemeClr val="bg1"/>
              </a:solidFill>
            </a:endParaRPr>
          </a:p>
          <a:p>
            <a:endParaRPr lang="en-GB" sz="4000" dirty="0">
              <a:solidFill>
                <a:schemeClr val="bg1"/>
              </a:solidFill>
            </a:endParaRPr>
          </a:p>
        </p:txBody>
      </p:sp>
    </p:spTree>
    <p:extLst>
      <p:ext uri="{BB962C8B-B14F-4D97-AF65-F5344CB8AC3E}">
        <p14:creationId xmlns:p14="http://schemas.microsoft.com/office/powerpoint/2010/main" val="406421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7416824" cy="556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11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38820CA-2762-44F7-95F9-42504CA235B0}"/>
              </a:ext>
            </a:extLst>
          </p:cNvPr>
          <p:cNvSpPr>
            <a:spLocks noGrp="1"/>
          </p:cNvSpPr>
          <p:nvPr>
            <p:ph type="title"/>
          </p:nvPr>
        </p:nvSpPr>
        <p:spPr>
          <a:xfrm>
            <a:off x="267538" y="122826"/>
            <a:ext cx="6972501" cy="913152"/>
          </a:xfrm>
        </p:spPr>
        <p:txBody>
          <a:bodyPr/>
          <a:lstStyle/>
          <a:p>
            <a:pPr lvl="0"/>
            <a:r>
              <a:rPr lang="en-GB" dirty="0" smtClean="0"/>
              <a:t>www.parentinfo.org</a:t>
            </a:r>
            <a:endParaRPr lang="en-GB" dirty="0"/>
          </a:p>
        </p:txBody>
      </p:sp>
      <p:pic>
        <p:nvPicPr>
          <p:cNvPr id="1026" name="Picture 2" descr="ii_jkts2mc41_16538c01b3aaddcb"/>
          <p:cNvPicPr>
            <a:picLocks noChangeAspect="1" noChangeArrowheads="1"/>
          </p:cNvPicPr>
          <p:nvPr/>
        </p:nvPicPr>
        <p:blipFill rotWithShape="1">
          <a:blip r:embed="rId3">
            <a:extLst>
              <a:ext uri="{28A0092B-C50C-407E-A947-70E740481C1C}">
                <a14:useLocalDpi xmlns:a14="http://schemas.microsoft.com/office/drawing/2010/main" val="0"/>
              </a:ext>
            </a:extLst>
          </a:blip>
          <a:srcRect l="4352" t="10397" r="1864" b="6422"/>
          <a:stretch/>
        </p:blipFill>
        <p:spPr bwMode="auto">
          <a:xfrm>
            <a:off x="351231" y="1487606"/>
            <a:ext cx="8437927" cy="4203509"/>
          </a:xfrm>
          <a:prstGeom prst="rect">
            <a:avLst/>
          </a:prstGeom>
          <a:noFill/>
          <a:ln w="158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691680" y="6021288"/>
            <a:ext cx="2159630" cy="369332"/>
          </a:xfrm>
          <a:prstGeom prst="rect">
            <a:avLst/>
          </a:prstGeom>
        </p:spPr>
        <p:txBody>
          <a:bodyPr wrap="none">
            <a:spAutoFit/>
          </a:bodyPr>
          <a:lstStyle/>
          <a:p>
            <a:r>
              <a:rPr lang="en-GB" u="sng" dirty="0"/>
              <a:t>www.parentinfo.org</a:t>
            </a:r>
            <a:endParaRPr lang="en-GB" dirty="0"/>
          </a:p>
        </p:txBody>
      </p:sp>
    </p:spTree>
    <p:extLst>
      <p:ext uri="{BB962C8B-B14F-4D97-AF65-F5344CB8AC3E}">
        <p14:creationId xmlns:p14="http://schemas.microsoft.com/office/powerpoint/2010/main" val="32370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C778B413-F26D-4BEE-85A6-84AE354B2F59}"/>
              </a:ext>
            </a:extLst>
          </p:cNvPr>
          <p:cNvSpPr>
            <a:spLocks noGrp="1"/>
          </p:cNvSpPr>
          <p:nvPr>
            <p:ph type="title"/>
          </p:nvPr>
        </p:nvSpPr>
        <p:spPr>
          <a:xfrm>
            <a:off x="469181" y="341194"/>
            <a:ext cx="6517032" cy="532262"/>
          </a:xfrm>
        </p:spPr>
        <p:txBody>
          <a:bodyPr/>
          <a:lstStyle/>
          <a:p>
            <a:r>
              <a:rPr lang="en-GB" dirty="0" smtClean="0"/>
              <a:t>What can you do? </a:t>
            </a:r>
            <a:endParaRPr lang="en-GB" dirty="0"/>
          </a:p>
        </p:txBody>
      </p:sp>
      <p:sp>
        <p:nvSpPr>
          <p:cNvPr id="5" name="Rectangle 4"/>
          <p:cNvSpPr/>
          <p:nvPr/>
        </p:nvSpPr>
        <p:spPr>
          <a:xfrm>
            <a:off x="191070" y="1093435"/>
            <a:ext cx="7936959" cy="2911566"/>
          </a:xfrm>
          <a:prstGeom prst="rect">
            <a:avLst/>
          </a:prstGeom>
        </p:spPr>
        <p:txBody>
          <a:bodyPr wrap="square">
            <a:spAutoFit/>
          </a:bodyPr>
          <a:lstStyle/>
          <a:p>
            <a:pPr marL="342900" indent="-342900" fontAlgn="auto">
              <a:lnSpc>
                <a:spcPct val="90000"/>
              </a:lnSpc>
              <a:spcBef>
                <a:spcPts val="1000"/>
              </a:spcBef>
              <a:spcAft>
                <a:spcPts val="0"/>
              </a:spcAft>
              <a:buFont typeface="Arial" panose="020B0604020202020204" pitchFamily="34" charset="0"/>
              <a:buChar char="•"/>
            </a:pPr>
            <a:r>
              <a:rPr lang="en-GB" sz="2000" dirty="0">
                <a:latin typeface="Candara" panose="020E0502030303020204" pitchFamily="34" charset="0"/>
                <a:ea typeface="Verdana" panose="020B0604030504040204" pitchFamily="34" charset="0"/>
                <a:cs typeface="Verdana" panose="020B0604030504040204" pitchFamily="34" charset="0"/>
              </a:rPr>
              <a:t>Talk to your child about their life </a:t>
            </a:r>
            <a:r>
              <a:rPr lang="en-GB" sz="2000" dirty="0" smtClean="0">
                <a:latin typeface="Candara" panose="020E0502030303020204" pitchFamily="34" charset="0"/>
                <a:ea typeface="Verdana" panose="020B0604030504040204" pitchFamily="34" charset="0"/>
                <a:cs typeface="Verdana" panose="020B0604030504040204" pitchFamily="34" charset="0"/>
              </a:rPr>
              <a:t>online</a:t>
            </a:r>
          </a:p>
          <a:p>
            <a:pPr marL="342900" indent="-342900">
              <a:lnSpc>
                <a:spcPct val="90000"/>
              </a:lnSpc>
              <a:spcBef>
                <a:spcPts val="1000"/>
              </a:spcBef>
              <a:buFont typeface="Arial" panose="020B0604020202020204" pitchFamily="34" charset="0"/>
              <a:buChar char="•"/>
            </a:pPr>
            <a:r>
              <a:rPr lang="en-GB" sz="2000" dirty="0">
                <a:latin typeface="Candara" panose="020E0502030303020204" pitchFamily="34" charset="0"/>
                <a:ea typeface="Verdana" panose="020B0604030504040204" pitchFamily="34" charset="0"/>
                <a:cs typeface="Verdana" panose="020B0604030504040204" pitchFamily="34" charset="0"/>
              </a:rPr>
              <a:t>Make sure your child knows they can always come to you for </a:t>
            </a:r>
            <a:r>
              <a:rPr lang="en-GB" sz="2000" dirty="0" smtClean="0">
                <a:latin typeface="Candara" panose="020E0502030303020204" pitchFamily="34" charset="0"/>
                <a:ea typeface="Verdana" panose="020B0604030504040204" pitchFamily="34" charset="0"/>
                <a:cs typeface="Verdana" panose="020B0604030504040204" pitchFamily="34" charset="0"/>
              </a:rPr>
              <a:t>help and they won’t be blamed</a:t>
            </a:r>
            <a:endParaRPr lang="en-GB" sz="2000" dirty="0">
              <a:latin typeface="Candara" panose="020E0502030303020204" pitchFamily="34" charset="0"/>
              <a:ea typeface="Verdana" panose="020B0604030504040204" pitchFamily="34" charset="0"/>
              <a:cs typeface="Verdana" panose="020B0604030504040204" pitchFamily="34" charset="0"/>
            </a:endParaRPr>
          </a:p>
          <a:p>
            <a:pPr marL="342900" indent="-342900">
              <a:lnSpc>
                <a:spcPct val="90000"/>
              </a:lnSpc>
              <a:spcBef>
                <a:spcPts val="1000"/>
              </a:spcBef>
              <a:buFont typeface="Arial" panose="020B0604020202020204" pitchFamily="34" charset="0"/>
              <a:buChar char="•"/>
            </a:pPr>
            <a:r>
              <a:rPr lang="en-GB" sz="2000" dirty="0">
                <a:latin typeface="Candara" panose="020E0502030303020204" pitchFamily="34" charset="0"/>
                <a:ea typeface="Verdana" panose="020B0604030504040204" pitchFamily="34" charset="0"/>
                <a:cs typeface="Verdana" panose="020B0604030504040204" pitchFamily="34" charset="0"/>
              </a:rPr>
              <a:t>Don’t threaten to ban </a:t>
            </a:r>
            <a:r>
              <a:rPr lang="en-GB" sz="2000" dirty="0" smtClean="0">
                <a:latin typeface="Candara" panose="020E0502030303020204" pitchFamily="34" charset="0"/>
                <a:ea typeface="Verdana" panose="020B0604030504040204" pitchFamily="34" charset="0"/>
                <a:cs typeface="Verdana" panose="020B0604030504040204" pitchFamily="34" charset="0"/>
              </a:rPr>
              <a:t>technology</a:t>
            </a:r>
            <a:endParaRPr lang="en-GB" sz="2000" dirty="0">
              <a:latin typeface="Candara" panose="020E0502030303020204" pitchFamily="34" charset="0"/>
              <a:ea typeface="Verdana" panose="020B0604030504040204" pitchFamily="34" charset="0"/>
              <a:cs typeface="Verdana" panose="020B0604030504040204" pitchFamily="34" charset="0"/>
            </a:endParaRPr>
          </a:p>
          <a:p>
            <a:pPr marL="342900" indent="-342900">
              <a:lnSpc>
                <a:spcPct val="90000"/>
              </a:lnSpc>
              <a:spcBef>
                <a:spcPts val="1000"/>
              </a:spcBef>
              <a:buFont typeface="Arial" panose="020B0604020202020204" pitchFamily="34" charset="0"/>
              <a:buChar char="•"/>
            </a:pPr>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lvl="0" fontAlgn="auto">
              <a:lnSpc>
                <a:spcPct val="90000"/>
              </a:lnSpc>
              <a:spcBef>
                <a:spcPts val="1000"/>
              </a:spcBef>
              <a:spcAft>
                <a:spcPts val="0"/>
              </a:spcAft>
            </a:pPr>
            <a:endParaRPr lang="en-GB" sz="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ts val="1000"/>
              </a:spcBef>
            </a:pPr>
            <a:endParaRPr lang="en-GB" sz="2000" dirty="0"/>
          </a:p>
          <a:p>
            <a:pPr lvl="0" fontAlgn="auto">
              <a:lnSpc>
                <a:spcPct val="90000"/>
              </a:lnSpc>
              <a:spcBef>
                <a:spcPts val="1000"/>
              </a:spcBef>
              <a:spcAft>
                <a:spcPts val="0"/>
              </a:spcAft>
            </a:pPr>
            <a:endParaRPr lang="en-GB" sz="2000" dirty="0">
              <a:solidFill>
                <a:prstClr val="black"/>
              </a:solidFill>
              <a:latin typeface="+mn-lt"/>
              <a:cs typeface="+mn-cs"/>
            </a:endParaRPr>
          </a:p>
        </p:txBody>
      </p:sp>
      <p:sp>
        <p:nvSpPr>
          <p:cNvPr id="6" name="Title 1">
            <a:extLst>
              <a:ext uri="{FF2B5EF4-FFF2-40B4-BE49-F238E27FC236}">
                <a16:creationId xmlns="" xmlns:a16="http://schemas.microsoft.com/office/drawing/2014/main" id="{C778B413-F26D-4BEE-85A6-84AE354B2F59}"/>
              </a:ext>
            </a:extLst>
          </p:cNvPr>
          <p:cNvSpPr txBox="1">
            <a:spLocks/>
          </p:cNvSpPr>
          <p:nvPr/>
        </p:nvSpPr>
        <p:spPr>
          <a:xfrm>
            <a:off x="384715" y="2889342"/>
            <a:ext cx="6517032" cy="5322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Practical steps you can take</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0954" y="3548418"/>
            <a:ext cx="1116938" cy="28580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029" y="3708200"/>
            <a:ext cx="843207" cy="269826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9420" y="4763069"/>
            <a:ext cx="615920" cy="1643395"/>
          </a:xfrm>
          <a:prstGeom prst="rect">
            <a:avLst/>
          </a:prstGeom>
        </p:spPr>
      </p:pic>
      <p:sp>
        <p:nvSpPr>
          <p:cNvPr id="2" name="Rectangle 1"/>
          <p:cNvSpPr/>
          <p:nvPr/>
        </p:nvSpPr>
        <p:spPr>
          <a:xfrm>
            <a:off x="166345" y="3579619"/>
            <a:ext cx="6166215" cy="2139047"/>
          </a:xfrm>
          <a:prstGeom prst="rect">
            <a:avLst/>
          </a:prstGeom>
        </p:spPr>
        <p:txBody>
          <a:bodyPr wrap="square">
            <a:spAutoFit/>
          </a:bodyPr>
          <a:lstStyle/>
          <a:p>
            <a:pPr marL="342900" lvl="0" indent="-342900">
              <a:lnSpc>
                <a:spcPct val="90000"/>
              </a:lnSpc>
              <a:spcBef>
                <a:spcPts val="1000"/>
              </a:spcBef>
              <a:buFont typeface="Arial" panose="020B0604020202020204" pitchFamily="34" charset="0"/>
              <a:buChar char="•"/>
            </a:pP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Create a family agreement and regularly </a:t>
            </a: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review</a:t>
            </a:r>
          </a:p>
          <a:p>
            <a:pPr marL="342900" indent="-342900">
              <a:lnSpc>
                <a:spcPct val="90000"/>
              </a:lnSpc>
              <a:spcBef>
                <a:spcPts val="1000"/>
              </a:spcBef>
              <a:buFont typeface="Arial" panose="020B0604020202020204" pitchFamily="34" charset="0"/>
              <a:buChar char="•"/>
            </a:pP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Primary aged children </a:t>
            </a: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should </a:t>
            </a: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only be live streaming and gaming in public rooms</a:t>
            </a:r>
          </a:p>
          <a:p>
            <a:pPr marL="342900" indent="-342900">
              <a:lnSpc>
                <a:spcPct val="90000"/>
              </a:lnSpc>
              <a:spcBef>
                <a:spcPts val="1000"/>
              </a:spcBef>
              <a:buFont typeface="Arial" panose="020B0604020202020204" pitchFamily="34" charset="0"/>
              <a:buChar char="•"/>
            </a:pP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Use </a:t>
            </a: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parental </a:t>
            </a: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controls </a:t>
            </a:r>
            <a:endPar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endParaRPr>
          </a:p>
          <a:p>
            <a:pPr marL="342900" lvl="0" indent="-342900">
              <a:lnSpc>
                <a:spcPct val="90000"/>
              </a:lnSpc>
              <a:spcBef>
                <a:spcPts val="1000"/>
              </a:spcBef>
              <a:buFont typeface="Arial" panose="020B0604020202020204" pitchFamily="34" charset="0"/>
              <a:buChar char="•"/>
            </a:pP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Report </a:t>
            </a: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any concerns to local police, CEOP or the </a:t>
            </a: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NSPCC</a:t>
            </a:r>
            <a:endPar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84644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Inappropriate images online.</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3" y="1916832"/>
            <a:ext cx="5991227" cy="447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932" y="1124744"/>
            <a:ext cx="6279259" cy="646331"/>
          </a:xfrm>
          <a:prstGeom prst="rect">
            <a:avLst/>
          </a:prstGeom>
        </p:spPr>
        <p:txBody>
          <a:bodyPr wrap="square">
            <a:spAutoFit/>
          </a:bodyPr>
          <a:lstStyle/>
          <a:p>
            <a:r>
              <a:rPr lang="en-GB" dirty="0" smtClean="0"/>
              <a:t>https://www.lucyfaithfull.org.uk/stop-it-now-helpline-campaign.htm</a:t>
            </a:r>
            <a:endParaRPr lang="en-GB" dirty="0"/>
          </a:p>
        </p:txBody>
      </p:sp>
      <p:sp>
        <p:nvSpPr>
          <p:cNvPr id="4" name="Rectangle 3"/>
          <p:cNvSpPr/>
          <p:nvPr/>
        </p:nvSpPr>
        <p:spPr>
          <a:xfrm>
            <a:off x="6332037" y="1401743"/>
            <a:ext cx="2480231" cy="369332"/>
          </a:xfrm>
          <a:prstGeom prst="rect">
            <a:avLst/>
          </a:prstGeom>
        </p:spPr>
        <p:txBody>
          <a:bodyPr wrap="none">
            <a:spAutoFit/>
          </a:bodyPr>
          <a:lstStyle/>
          <a:p>
            <a:r>
              <a:rPr lang="en-GB" dirty="0" smtClean="0"/>
              <a:t>https://www.iwf.org.uk/</a:t>
            </a:r>
            <a:endParaRPr lang="en-GB" dirty="0"/>
          </a:p>
        </p:txBody>
      </p:sp>
      <p:pic>
        <p:nvPicPr>
          <p:cNvPr id="7173" name="Picture 5" descr="IWF - Internet Watch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1" y="1845601"/>
            <a:ext cx="2568499" cy="15229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80284" y="3266044"/>
            <a:ext cx="2808312" cy="3139321"/>
          </a:xfrm>
          <a:prstGeom prst="rect">
            <a:avLst/>
          </a:prstGeom>
        </p:spPr>
        <p:txBody>
          <a:bodyPr wrap="square">
            <a:spAutoFit/>
          </a:bodyPr>
          <a:lstStyle/>
          <a:p>
            <a:r>
              <a:rPr lang="en-GB" b="1" dirty="0" smtClean="0">
                <a:effectLst/>
              </a:rPr>
              <a:t>Our vision</a:t>
            </a:r>
          </a:p>
          <a:p>
            <a:r>
              <a:rPr lang="en-GB" dirty="0" smtClean="0">
                <a:effectLst/>
              </a:rPr>
              <a:t>Our vision is to eliminate child sexual abuse imagery online.</a:t>
            </a:r>
          </a:p>
          <a:p>
            <a:r>
              <a:rPr lang="en-GB" b="1" dirty="0" smtClean="0">
                <a:effectLst/>
              </a:rPr>
              <a:t>Our remit is to remove:</a:t>
            </a:r>
          </a:p>
          <a:p>
            <a:pPr>
              <a:buFont typeface="Arial"/>
              <a:buChar char="•"/>
            </a:pPr>
            <a:r>
              <a:rPr lang="en-GB" dirty="0" smtClean="0">
                <a:effectLst/>
              </a:rPr>
              <a:t>Child sexual abuse content* hosted anywhere in the world.</a:t>
            </a:r>
          </a:p>
          <a:p>
            <a:pPr>
              <a:buFont typeface="Arial"/>
              <a:buChar char="•"/>
            </a:pPr>
            <a:r>
              <a:rPr lang="en-GB" dirty="0" smtClean="0">
                <a:effectLst/>
              </a:rPr>
              <a:t>Non-photographic child sexual abuse images hosted in the UK.</a:t>
            </a:r>
            <a:endParaRPr lang="en-GB" dirty="0">
              <a:effectLst/>
            </a:endParaRPr>
          </a:p>
        </p:txBody>
      </p:sp>
    </p:spTree>
    <p:extLst>
      <p:ext uri="{BB962C8B-B14F-4D97-AF65-F5344CB8AC3E}">
        <p14:creationId xmlns:p14="http://schemas.microsoft.com/office/powerpoint/2010/main" val="300029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274" y="471155"/>
            <a:ext cx="6658006" cy="437565"/>
          </a:xfrm>
        </p:spPr>
        <p:txBody>
          <a:bodyPr/>
          <a:lstStyle/>
          <a:p>
            <a:r>
              <a:rPr lang="en-GB" dirty="0" smtClean="0"/>
              <a:t/>
            </a:r>
            <a:br>
              <a:rPr lang="en-GB" dirty="0" smtClean="0"/>
            </a:br>
            <a:r>
              <a:rPr lang="en-GB" dirty="0"/>
              <a:t/>
            </a:r>
            <a:br>
              <a:rPr lang="en-GB" dirty="0"/>
            </a:br>
            <a:r>
              <a:rPr lang="en-GB" dirty="0" smtClean="0"/>
              <a:t>Staying up to date</a:t>
            </a:r>
            <a:br>
              <a:rPr lang="en-GB" dirty="0" smtClean="0"/>
            </a:br>
            <a:r>
              <a:rPr lang="en-GB" dirty="0"/>
              <a:t/>
            </a:r>
            <a:br>
              <a:rPr lang="en-GB" dirty="0"/>
            </a:b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47244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504" y="4818929"/>
            <a:ext cx="5904656" cy="892552"/>
          </a:xfrm>
          <a:prstGeom prst="rect">
            <a:avLst/>
          </a:prstGeom>
          <a:noFill/>
        </p:spPr>
        <p:txBody>
          <a:bodyPr wrap="square" rtlCol="0" anchor="ctr">
            <a:spAutoFit/>
          </a:bodyPr>
          <a:lstStyle/>
          <a:p>
            <a:r>
              <a:rPr lang="en-GB" sz="2600" dirty="0" smtClean="0">
                <a:solidFill>
                  <a:schemeClr val="bg1"/>
                </a:solidFill>
              </a:rPr>
              <a:t>/</a:t>
            </a:r>
            <a:r>
              <a:rPr lang="en-GB" sz="2600" dirty="0" smtClean="0">
                <a:solidFill>
                  <a:schemeClr val="accent2">
                    <a:lumMod val="50000"/>
                  </a:schemeClr>
                </a:solidFill>
              </a:rPr>
              <a:t>https://www.net-aware.org.uk </a:t>
            </a:r>
          </a:p>
          <a:p>
            <a:endParaRPr lang="en-GB" sz="2600" dirty="0" smtClean="0">
              <a:solidFill>
                <a:schemeClr val="bg1"/>
              </a:solidFill>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17" y="5363818"/>
            <a:ext cx="17049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0025" y="4172598"/>
            <a:ext cx="4572000" cy="923330"/>
          </a:xfrm>
          <a:prstGeom prst="rect">
            <a:avLst/>
          </a:prstGeom>
        </p:spPr>
        <p:txBody>
          <a:bodyPr>
            <a:spAutoFit/>
          </a:bodyPr>
          <a:lstStyle/>
          <a:p>
            <a:r>
              <a:rPr lang="en-GB" dirty="0" smtClean="0"/>
              <a:t>https://www.nspcc.org.uk/preventing-abuse/keeping-children-safe/share-aware/</a:t>
            </a:r>
          </a:p>
          <a:p>
            <a:endParaRPr lang="en-GB"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818929"/>
            <a:ext cx="3295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0896" y="1340766"/>
            <a:ext cx="3654081" cy="204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46554" y="3613666"/>
            <a:ext cx="3429208" cy="369332"/>
          </a:xfrm>
          <a:prstGeom prst="rect">
            <a:avLst/>
          </a:prstGeom>
        </p:spPr>
        <p:txBody>
          <a:bodyPr wrap="none">
            <a:spAutoFit/>
          </a:bodyPr>
          <a:lstStyle/>
          <a:p>
            <a:r>
              <a:rPr lang="en-GB" dirty="0" smtClean="0"/>
              <a:t>https://www.internetmatters.org/</a:t>
            </a:r>
            <a:endParaRPr lang="en-GB" dirty="0"/>
          </a:p>
        </p:txBody>
      </p:sp>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3974289"/>
            <a:ext cx="28575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97083" y="5514254"/>
            <a:ext cx="2749471" cy="492443"/>
          </a:xfrm>
          <a:prstGeom prst="rect">
            <a:avLst/>
          </a:prstGeom>
          <a:noFill/>
        </p:spPr>
        <p:txBody>
          <a:bodyPr wrap="none" rtlCol="0" anchor="ctr">
            <a:spAutoFit/>
          </a:bodyPr>
          <a:lstStyle/>
          <a:p>
            <a:pPr algn="l"/>
            <a:r>
              <a:rPr lang="en-GB" sz="2600" dirty="0" smtClean="0">
                <a:solidFill>
                  <a:schemeClr val="accent2">
                    <a:lumMod val="50000"/>
                  </a:schemeClr>
                </a:solidFill>
              </a:rPr>
              <a:t>@</a:t>
            </a:r>
            <a:r>
              <a:rPr lang="en-GB" sz="2600" dirty="0" err="1" smtClean="0">
                <a:solidFill>
                  <a:schemeClr val="accent2">
                    <a:lumMod val="50000"/>
                  </a:schemeClr>
                </a:solidFill>
              </a:rPr>
              <a:t>CheshireSSYP</a:t>
            </a:r>
            <a:endParaRPr lang="en-GB" sz="2600" dirty="0" smtClean="0">
              <a:solidFill>
                <a:schemeClr val="accent2">
                  <a:lumMod val="50000"/>
                </a:schemeClr>
              </a:solidFill>
            </a:endParaRPr>
          </a:p>
        </p:txBody>
      </p:sp>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2505" y="74389"/>
            <a:ext cx="2335213"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236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757575"/>
      </a:dk2>
      <a:lt2>
        <a:srgbClr val="F4F4F7"/>
      </a:lt2>
      <a:accent1>
        <a:srgbClr val="006163"/>
      </a:accent1>
      <a:accent2>
        <a:srgbClr val="00A1B6"/>
      </a:accent2>
      <a:accent3>
        <a:srgbClr val="FA8C00"/>
      </a:accent3>
      <a:accent4>
        <a:srgbClr val="ED4F1F"/>
      </a:accent4>
      <a:accent5>
        <a:srgbClr val="C1C1C1"/>
      </a:accent5>
      <a:accent6>
        <a:srgbClr val="F4F4F7"/>
      </a:accent6>
      <a:hlink>
        <a:srgbClr val="FFFFFF"/>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6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757575"/>
      </a:dk2>
      <a:lt2>
        <a:srgbClr val="F4F4F7"/>
      </a:lt2>
      <a:accent1>
        <a:srgbClr val="006163"/>
      </a:accent1>
      <a:accent2>
        <a:srgbClr val="00A1B6"/>
      </a:accent2>
      <a:accent3>
        <a:srgbClr val="FA8C00"/>
      </a:accent3>
      <a:accent4>
        <a:srgbClr val="ED4F1F"/>
      </a:accent4>
      <a:accent5>
        <a:srgbClr val="C1C1C1"/>
      </a:accent5>
      <a:accent6>
        <a:srgbClr val="F4F4F7"/>
      </a:accent6>
      <a:hlink>
        <a:srgbClr val="FFFFFF"/>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6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1238</Words>
  <Application>Microsoft Office PowerPoint</Application>
  <PresentationFormat>On-screen Show (4:3)</PresentationFormat>
  <Paragraphs>115</Paragraphs>
  <Slides>8</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Candara</vt:lpstr>
      <vt:lpstr>Verdana</vt:lpstr>
      <vt:lpstr>Office Theme</vt:lpstr>
      <vt:lpstr>1_Office Theme</vt:lpstr>
      <vt:lpstr>2_Office Theme</vt:lpstr>
      <vt:lpstr>PowerPoint Presentation</vt:lpstr>
      <vt:lpstr>Talk to your child</vt:lpstr>
      <vt:lpstr>   Cheshire Police Support Pages              https://www.cheshire.police.uk/advice-and-support/children-and-young-peoples-safety/   https://www.cheshire.police.uk/advice-and-support/internet-safety-and-security/our-5cs-guide-to-staying-safe-online/</vt:lpstr>
      <vt:lpstr>PowerPoint Presentation</vt:lpstr>
      <vt:lpstr>www.parentinfo.org</vt:lpstr>
      <vt:lpstr>What can you do? </vt:lpstr>
      <vt:lpstr>Inappropriate images online.</vt:lpstr>
      <vt:lpstr>  Staying up to date  </vt:lpstr>
    </vt:vector>
  </TitlesOfParts>
  <Company>Cheshire Constabulary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Fletcher</dc:creator>
  <cp:lastModifiedBy>Alex Goodwin</cp:lastModifiedBy>
  <cp:revision>9</cp:revision>
  <dcterms:created xsi:type="dcterms:W3CDTF">2019-02-26T10:21:08Z</dcterms:created>
  <dcterms:modified xsi:type="dcterms:W3CDTF">2019-02-26T20:53:28Z</dcterms:modified>
</cp:coreProperties>
</file>