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258" r:id="rId3"/>
    <p:sldId id="259" r:id="rId4"/>
    <p:sldId id="260" r:id="rId5"/>
    <p:sldId id="261" r:id="rId6"/>
    <p:sldId id="262" r:id="rId7"/>
    <p:sldId id="263" r:id="rId8"/>
    <p:sldId id="264"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0" d="100"/>
          <a:sy n="70" d="100"/>
        </p:scale>
        <p:origin x="73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9C565C-BA68-47C5-8562-160BA994EB09}" type="datetimeFigureOut">
              <a:rPr lang="en-GB" smtClean="0"/>
              <a:t>04/06/2020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8A7B24-B35B-4E04-B57B-F9F79C87B24C}" type="slidenum">
              <a:rPr lang="en-GB" smtClean="0"/>
              <a:t>‹#›</a:t>
            </a:fld>
            <a:endParaRPr lang="en-GB"/>
          </a:p>
        </p:txBody>
      </p:sp>
    </p:spTree>
    <p:extLst>
      <p:ext uri="{BB962C8B-B14F-4D97-AF65-F5344CB8AC3E}">
        <p14:creationId xmlns:p14="http://schemas.microsoft.com/office/powerpoint/2010/main" val="850044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AA47A4-C7B7-4B88-BFA0-18C9C43D093A}" type="slidenum">
              <a:rPr lang="en-GB" smtClean="0"/>
              <a:t>6</a:t>
            </a:fld>
            <a:endParaRPr lang="en-GB"/>
          </a:p>
        </p:txBody>
      </p:sp>
    </p:spTree>
    <p:extLst>
      <p:ext uri="{BB962C8B-B14F-4D97-AF65-F5344CB8AC3E}">
        <p14:creationId xmlns:p14="http://schemas.microsoft.com/office/powerpoint/2010/main" val="1816009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AA47A4-C7B7-4B88-BFA0-18C9C43D093A}" type="slidenum">
              <a:rPr lang="en-GB" smtClean="0"/>
              <a:t>7</a:t>
            </a:fld>
            <a:endParaRPr lang="en-GB"/>
          </a:p>
        </p:txBody>
      </p:sp>
    </p:spTree>
    <p:extLst>
      <p:ext uri="{BB962C8B-B14F-4D97-AF65-F5344CB8AC3E}">
        <p14:creationId xmlns:p14="http://schemas.microsoft.com/office/powerpoint/2010/main" val="418298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7DBD82B-597B-4AD1-BD20-92B7A2E84709}" type="datetimeFigureOut">
              <a:rPr lang="en-GB" smtClean="0"/>
              <a:t>04/06/2020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C09119-A2BF-4FAD-949C-B9D651E0A015}" type="slidenum">
              <a:rPr lang="en-GB" smtClean="0"/>
              <a:t>‹#›</a:t>
            </a:fld>
            <a:endParaRPr lang="en-GB"/>
          </a:p>
        </p:txBody>
      </p:sp>
    </p:spTree>
    <p:extLst>
      <p:ext uri="{BB962C8B-B14F-4D97-AF65-F5344CB8AC3E}">
        <p14:creationId xmlns:p14="http://schemas.microsoft.com/office/powerpoint/2010/main" val="2647076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7DBD82B-597B-4AD1-BD20-92B7A2E84709}" type="datetimeFigureOut">
              <a:rPr lang="en-GB" smtClean="0"/>
              <a:t>04/06/2020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C09119-A2BF-4FAD-949C-B9D651E0A015}" type="slidenum">
              <a:rPr lang="en-GB" smtClean="0"/>
              <a:t>‹#›</a:t>
            </a:fld>
            <a:endParaRPr lang="en-GB"/>
          </a:p>
        </p:txBody>
      </p:sp>
    </p:spTree>
    <p:extLst>
      <p:ext uri="{BB962C8B-B14F-4D97-AF65-F5344CB8AC3E}">
        <p14:creationId xmlns:p14="http://schemas.microsoft.com/office/powerpoint/2010/main" val="1688145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7DBD82B-597B-4AD1-BD20-92B7A2E84709}" type="datetimeFigureOut">
              <a:rPr lang="en-GB" smtClean="0"/>
              <a:t>04/06/2020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C09119-A2BF-4FAD-949C-B9D651E0A015}" type="slidenum">
              <a:rPr lang="en-GB" smtClean="0"/>
              <a:t>‹#›</a:t>
            </a:fld>
            <a:endParaRPr lang="en-GB"/>
          </a:p>
        </p:txBody>
      </p:sp>
    </p:spTree>
    <p:extLst>
      <p:ext uri="{BB962C8B-B14F-4D97-AF65-F5344CB8AC3E}">
        <p14:creationId xmlns:p14="http://schemas.microsoft.com/office/powerpoint/2010/main" val="3306874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7DBD82B-597B-4AD1-BD20-92B7A2E84709}" type="datetimeFigureOut">
              <a:rPr lang="en-GB" smtClean="0"/>
              <a:t>04/06/2020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C09119-A2BF-4FAD-949C-B9D651E0A015}" type="slidenum">
              <a:rPr lang="en-GB" smtClean="0"/>
              <a:t>‹#›</a:t>
            </a:fld>
            <a:endParaRPr lang="en-GB"/>
          </a:p>
        </p:txBody>
      </p:sp>
    </p:spTree>
    <p:extLst>
      <p:ext uri="{BB962C8B-B14F-4D97-AF65-F5344CB8AC3E}">
        <p14:creationId xmlns:p14="http://schemas.microsoft.com/office/powerpoint/2010/main" val="2561470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7DBD82B-597B-4AD1-BD20-92B7A2E84709}" type="datetimeFigureOut">
              <a:rPr lang="en-GB" smtClean="0"/>
              <a:t>04/06/2020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C09119-A2BF-4FAD-949C-B9D651E0A015}" type="slidenum">
              <a:rPr lang="en-GB" smtClean="0"/>
              <a:t>‹#›</a:t>
            </a:fld>
            <a:endParaRPr lang="en-GB"/>
          </a:p>
        </p:txBody>
      </p:sp>
    </p:spTree>
    <p:extLst>
      <p:ext uri="{BB962C8B-B14F-4D97-AF65-F5344CB8AC3E}">
        <p14:creationId xmlns:p14="http://schemas.microsoft.com/office/powerpoint/2010/main" val="1696584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7DBD82B-597B-4AD1-BD20-92B7A2E84709}" type="datetimeFigureOut">
              <a:rPr lang="en-GB" smtClean="0"/>
              <a:t>04/06/2020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C09119-A2BF-4FAD-949C-B9D651E0A015}" type="slidenum">
              <a:rPr lang="en-GB" smtClean="0"/>
              <a:t>‹#›</a:t>
            </a:fld>
            <a:endParaRPr lang="en-GB"/>
          </a:p>
        </p:txBody>
      </p:sp>
    </p:spTree>
    <p:extLst>
      <p:ext uri="{BB962C8B-B14F-4D97-AF65-F5344CB8AC3E}">
        <p14:creationId xmlns:p14="http://schemas.microsoft.com/office/powerpoint/2010/main" val="1313288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7DBD82B-597B-4AD1-BD20-92B7A2E84709}" type="datetimeFigureOut">
              <a:rPr lang="en-GB" smtClean="0"/>
              <a:t>04/06/2020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CC09119-A2BF-4FAD-949C-B9D651E0A015}" type="slidenum">
              <a:rPr lang="en-GB" smtClean="0"/>
              <a:t>‹#›</a:t>
            </a:fld>
            <a:endParaRPr lang="en-GB"/>
          </a:p>
        </p:txBody>
      </p:sp>
    </p:spTree>
    <p:extLst>
      <p:ext uri="{BB962C8B-B14F-4D97-AF65-F5344CB8AC3E}">
        <p14:creationId xmlns:p14="http://schemas.microsoft.com/office/powerpoint/2010/main" val="629042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7DBD82B-597B-4AD1-BD20-92B7A2E84709}" type="datetimeFigureOut">
              <a:rPr lang="en-GB" smtClean="0"/>
              <a:t>04/06/2020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CC09119-A2BF-4FAD-949C-B9D651E0A015}" type="slidenum">
              <a:rPr lang="en-GB" smtClean="0"/>
              <a:t>‹#›</a:t>
            </a:fld>
            <a:endParaRPr lang="en-GB"/>
          </a:p>
        </p:txBody>
      </p:sp>
    </p:spTree>
    <p:extLst>
      <p:ext uri="{BB962C8B-B14F-4D97-AF65-F5344CB8AC3E}">
        <p14:creationId xmlns:p14="http://schemas.microsoft.com/office/powerpoint/2010/main" val="3667140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DBD82B-597B-4AD1-BD20-92B7A2E84709}" type="datetimeFigureOut">
              <a:rPr lang="en-GB" smtClean="0"/>
              <a:t>04/06/2020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CC09119-A2BF-4FAD-949C-B9D651E0A015}" type="slidenum">
              <a:rPr lang="en-GB" smtClean="0"/>
              <a:t>‹#›</a:t>
            </a:fld>
            <a:endParaRPr lang="en-GB"/>
          </a:p>
        </p:txBody>
      </p:sp>
    </p:spTree>
    <p:extLst>
      <p:ext uri="{BB962C8B-B14F-4D97-AF65-F5344CB8AC3E}">
        <p14:creationId xmlns:p14="http://schemas.microsoft.com/office/powerpoint/2010/main" val="2068226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7DBD82B-597B-4AD1-BD20-92B7A2E84709}" type="datetimeFigureOut">
              <a:rPr lang="en-GB" smtClean="0"/>
              <a:t>04/06/2020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C09119-A2BF-4FAD-949C-B9D651E0A015}" type="slidenum">
              <a:rPr lang="en-GB" smtClean="0"/>
              <a:t>‹#›</a:t>
            </a:fld>
            <a:endParaRPr lang="en-GB"/>
          </a:p>
        </p:txBody>
      </p:sp>
    </p:spTree>
    <p:extLst>
      <p:ext uri="{BB962C8B-B14F-4D97-AF65-F5344CB8AC3E}">
        <p14:creationId xmlns:p14="http://schemas.microsoft.com/office/powerpoint/2010/main" val="3683433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7DBD82B-597B-4AD1-BD20-92B7A2E84709}" type="datetimeFigureOut">
              <a:rPr lang="en-GB" smtClean="0"/>
              <a:t>04/06/2020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C09119-A2BF-4FAD-949C-B9D651E0A015}" type="slidenum">
              <a:rPr lang="en-GB" smtClean="0"/>
              <a:t>‹#›</a:t>
            </a:fld>
            <a:endParaRPr lang="en-GB"/>
          </a:p>
        </p:txBody>
      </p:sp>
    </p:spTree>
    <p:extLst>
      <p:ext uri="{BB962C8B-B14F-4D97-AF65-F5344CB8AC3E}">
        <p14:creationId xmlns:p14="http://schemas.microsoft.com/office/powerpoint/2010/main" val="3648057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DBD82B-597B-4AD1-BD20-92B7A2E84709}" type="datetimeFigureOut">
              <a:rPr lang="en-GB" smtClean="0"/>
              <a:t>04/06/2020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C09119-A2BF-4FAD-949C-B9D651E0A015}" type="slidenum">
              <a:rPr lang="en-GB" smtClean="0"/>
              <a:t>‹#›</a:t>
            </a:fld>
            <a:endParaRPr lang="en-GB"/>
          </a:p>
        </p:txBody>
      </p:sp>
    </p:spTree>
    <p:extLst>
      <p:ext uri="{BB962C8B-B14F-4D97-AF65-F5344CB8AC3E}">
        <p14:creationId xmlns:p14="http://schemas.microsoft.com/office/powerpoint/2010/main" val="9684592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jpeg"/><Relationship Id="rId7" Type="http://schemas.openxmlformats.org/officeDocument/2006/relationships/image" Target="../media/image45.png"/><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image" Target="../media/image44.jpeg"/><Relationship Id="rId11" Type="http://schemas.openxmlformats.org/officeDocument/2006/relationships/image" Target="../media/image49.jpeg"/><Relationship Id="rId5" Type="http://schemas.openxmlformats.org/officeDocument/2006/relationships/image" Target="../media/image43.jpeg"/><Relationship Id="rId10" Type="http://schemas.openxmlformats.org/officeDocument/2006/relationships/image" Target="../media/image48.png"/><Relationship Id="rId4" Type="http://schemas.openxmlformats.org/officeDocument/2006/relationships/image" Target="../media/image42.jpeg"/><Relationship Id="rId9" Type="http://schemas.openxmlformats.org/officeDocument/2006/relationships/image" Target="../media/image47.png"/></Relationships>
</file>

<file path=ppt/slides/_rels/slide9.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733246"/>
            <a:ext cx="10515600" cy="1325563"/>
          </a:xfrm>
        </p:spPr>
        <p:txBody>
          <a:bodyPr/>
          <a:lstStyle/>
          <a:p>
            <a:r>
              <a:rPr lang="en-GB" b="1" dirty="0"/>
              <a:t>Home workouts – warm up</a:t>
            </a:r>
          </a:p>
        </p:txBody>
      </p:sp>
      <p:sp>
        <p:nvSpPr>
          <p:cNvPr id="4" name="Rectangle 3"/>
          <p:cNvSpPr/>
          <p:nvPr/>
        </p:nvSpPr>
        <p:spPr>
          <a:xfrm>
            <a:off x="263352" y="1988840"/>
            <a:ext cx="9793088" cy="414704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b="1" dirty="0"/>
              <a:t>Task: Complete this 5 minute warm up:</a:t>
            </a:r>
          </a:p>
          <a:p>
            <a:pPr algn="ctr"/>
            <a:endParaRPr lang="en-GB" sz="2000" b="1" dirty="0"/>
          </a:p>
          <a:p>
            <a:pPr algn="ctr"/>
            <a:endParaRPr lang="en-GB" sz="2000" b="1" dirty="0"/>
          </a:p>
          <a:p>
            <a:pPr marL="285750" indent="-285750">
              <a:buFont typeface="Arial" panose="020B0604020202020204" pitchFamily="34" charset="0"/>
              <a:buChar char="•"/>
            </a:pPr>
            <a:r>
              <a:rPr lang="en-GB" sz="2000" dirty="0"/>
              <a:t>30 seconds marching on the spot.</a:t>
            </a:r>
          </a:p>
          <a:p>
            <a:pPr marL="285750" indent="-285750">
              <a:buFont typeface="Arial" panose="020B0604020202020204" pitchFamily="34" charset="0"/>
              <a:buChar char="•"/>
            </a:pPr>
            <a:r>
              <a:rPr lang="en-GB" sz="2000" dirty="0"/>
              <a:t>30 seconds high knees.</a:t>
            </a:r>
          </a:p>
          <a:p>
            <a:pPr marL="285750" indent="-285750">
              <a:buFont typeface="Arial" panose="020B0604020202020204" pitchFamily="34" charset="0"/>
              <a:buChar char="•"/>
            </a:pPr>
            <a:r>
              <a:rPr lang="en-GB" sz="2000" dirty="0"/>
              <a:t>30 seconds heel flicks</a:t>
            </a:r>
          </a:p>
          <a:p>
            <a:pPr marL="285750" indent="-285750">
              <a:buFont typeface="Arial" panose="020B0604020202020204" pitchFamily="34" charset="0"/>
              <a:buChar char="•"/>
            </a:pPr>
            <a:r>
              <a:rPr lang="en-GB" sz="2000" dirty="0"/>
              <a:t>30 seconds star jumps</a:t>
            </a:r>
          </a:p>
          <a:p>
            <a:pPr marL="285750" indent="-285750">
              <a:buFont typeface="Arial" panose="020B0604020202020204" pitchFamily="34" charset="0"/>
              <a:buChar char="•"/>
            </a:pPr>
            <a:r>
              <a:rPr lang="en-GB" sz="2000" dirty="0"/>
              <a:t>1 minute up and down the stairs</a:t>
            </a:r>
          </a:p>
          <a:p>
            <a:pPr marL="285750" indent="-285750">
              <a:buFont typeface="Arial" panose="020B0604020202020204" pitchFamily="34" charset="0"/>
              <a:buChar char="•"/>
            </a:pPr>
            <a:r>
              <a:rPr lang="en-GB" sz="2000" dirty="0"/>
              <a:t>30 seconds squats</a:t>
            </a:r>
          </a:p>
          <a:p>
            <a:pPr marL="285750" indent="-285750">
              <a:buFont typeface="Arial" panose="020B0604020202020204" pitchFamily="34" charset="0"/>
              <a:buChar char="•"/>
            </a:pPr>
            <a:r>
              <a:rPr lang="en-GB" sz="2000" dirty="0"/>
              <a:t>30 seconds lunges</a:t>
            </a:r>
          </a:p>
          <a:p>
            <a:pPr marL="285750" indent="-285750">
              <a:buFont typeface="Arial" panose="020B0604020202020204" pitchFamily="34" charset="0"/>
              <a:buChar char="•"/>
            </a:pPr>
            <a:r>
              <a:rPr lang="en-GB" sz="2000" dirty="0"/>
              <a:t>30 seconds arm swings forwards</a:t>
            </a:r>
          </a:p>
          <a:p>
            <a:pPr marL="285750" indent="-285750">
              <a:buFont typeface="Arial" panose="020B0604020202020204" pitchFamily="34" charset="0"/>
              <a:buChar char="•"/>
            </a:pPr>
            <a:r>
              <a:rPr lang="en-GB" sz="2000" dirty="0"/>
              <a:t>30 seconds arm swings backwards</a:t>
            </a:r>
          </a:p>
          <a:p>
            <a:pPr algn="ctr"/>
            <a:endParaRPr lang="en-GB" sz="2000" b="1" dirty="0"/>
          </a:p>
        </p:txBody>
      </p:sp>
      <p:pic>
        <p:nvPicPr>
          <p:cNvPr id="6" name="Picture 5"/>
          <p:cNvPicPr>
            <a:picLocks noChangeAspect="1"/>
          </p:cNvPicPr>
          <p:nvPr/>
        </p:nvPicPr>
        <p:blipFill>
          <a:blip r:embed="rId2"/>
          <a:stretch>
            <a:fillRect/>
          </a:stretch>
        </p:blipFill>
        <p:spPr>
          <a:xfrm>
            <a:off x="5159896" y="2605454"/>
            <a:ext cx="943546" cy="1417897"/>
          </a:xfrm>
          <a:prstGeom prst="rect">
            <a:avLst/>
          </a:prstGeom>
        </p:spPr>
      </p:pic>
      <p:pic>
        <p:nvPicPr>
          <p:cNvPr id="8" name="Picture 7"/>
          <p:cNvPicPr>
            <a:picLocks noChangeAspect="1"/>
          </p:cNvPicPr>
          <p:nvPr/>
        </p:nvPicPr>
        <p:blipFill>
          <a:blip r:embed="rId3"/>
          <a:stretch>
            <a:fillRect/>
          </a:stretch>
        </p:blipFill>
        <p:spPr>
          <a:xfrm>
            <a:off x="6120934" y="2605454"/>
            <a:ext cx="1417897" cy="1417897"/>
          </a:xfrm>
          <a:prstGeom prst="rect">
            <a:avLst/>
          </a:prstGeom>
        </p:spPr>
      </p:pic>
      <p:pic>
        <p:nvPicPr>
          <p:cNvPr id="5" name="Picture 4"/>
          <p:cNvPicPr>
            <a:picLocks noChangeAspect="1"/>
          </p:cNvPicPr>
          <p:nvPr/>
        </p:nvPicPr>
        <p:blipFill>
          <a:blip r:embed="rId4"/>
          <a:stretch>
            <a:fillRect/>
          </a:stretch>
        </p:blipFill>
        <p:spPr>
          <a:xfrm>
            <a:off x="7559988" y="2550406"/>
            <a:ext cx="1670132" cy="1472946"/>
          </a:xfrm>
          <a:prstGeom prst="rect">
            <a:avLst/>
          </a:prstGeom>
        </p:spPr>
      </p:pic>
      <p:pic>
        <p:nvPicPr>
          <p:cNvPr id="9" name="Picture 8"/>
          <p:cNvPicPr>
            <a:picLocks noChangeAspect="1"/>
          </p:cNvPicPr>
          <p:nvPr/>
        </p:nvPicPr>
        <p:blipFill>
          <a:blip r:embed="rId5"/>
          <a:stretch>
            <a:fillRect/>
          </a:stretch>
        </p:blipFill>
        <p:spPr>
          <a:xfrm>
            <a:off x="8552664" y="2564904"/>
            <a:ext cx="1397226" cy="1397226"/>
          </a:xfrm>
          <a:prstGeom prst="rect">
            <a:avLst/>
          </a:prstGeom>
        </p:spPr>
      </p:pic>
      <p:pic>
        <p:nvPicPr>
          <p:cNvPr id="11" name="Picture 10"/>
          <p:cNvPicPr>
            <a:picLocks noChangeAspect="1"/>
          </p:cNvPicPr>
          <p:nvPr/>
        </p:nvPicPr>
        <p:blipFill rotWithShape="1">
          <a:blip r:embed="rId6"/>
          <a:srcRect r="23509" b="11063"/>
          <a:stretch/>
        </p:blipFill>
        <p:spPr>
          <a:xfrm>
            <a:off x="5179880" y="4466530"/>
            <a:ext cx="988128" cy="1122710"/>
          </a:xfrm>
          <a:prstGeom prst="rect">
            <a:avLst/>
          </a:prstGeom>
        </p:spPr>
      </p:pic>
      <p:pic>
        <p:nvPicPr>
          <p:cNvPr id="13" name="Picture 12"/>
          <p:cNvPicPr>
            <a:picLocks noChangeAspect="1"/>
          </p:cNvPicPr>
          <p:nvPr/>
        </p:nvPicPr>
        <p:blipFill>
          <a:blip r:embed="rId7"/>
          <a:stretch>
            <a:fillRect/>
          </a:stretch>
        </p:blipFill>
        <p:spPr>
          <a:xfrm>
            <a:off x="6168009" y="4466529"/>
            <a:ext cx="1152128" cy="1122711"/>
          </a:xfrm>
          <a:prstGeom prst="rect">
            <a:avLst/>
          </a:prstGeom>
        </p:spPr>
      </p:pic>
      <p:pic>
        <p:nvPicPr>
          <p:cNvPr id="15" name="Picture 14"/>
          <p:cNvPicPr>
            <a:picLocks noChangeAspect="1"/>
          </p:cNvPicPr>
          <p:nvPr/>
        </p:nvPicPr>
        <p:blipFill>
          <a:blip r:embed="rId8"/>
          <a:stretch>
            <a:fillRect/>
          </a:stretch>
        </p:blipFill>
        <p:spPr>
          <a:xfrm>
            <a:off x="7320137" y="4466529"/>
            <a:ext cx="1135013" cy="1122711"/>
          </a:xfrm>
          <a:prstGeom prst="rect">
            <a:avLst/>
          </a:prstGeom>
        </p:spPr>
      </p:pic>
      <p:pic>
        <p:nvPicPr>
          <p:cNvPr id="17" name="Picture 16"/>
          <p:cNvPicPr>
            <a:picLocks noChangeAspect="1"/>
          </p:cNvPicPr>
          <p:nvPr/>
        </p:nvPicPr>
        <p:blipFill>
          <a:blip r:embed="rId9"/>
          <a:stretch>
            <a:fillRect/>
          </a:stretch>
        </p:blipFill>
        <p:spPr>
          <a:xfrm>
            <a:off x="8480356" y="4466529"/>
            <a:ext cx="1059502" cy="1122711"/>
          </a:xfrm>
          <a:prstGeom prst="rect">
            <a:avLst/>
          </a:prstGeom>
        </p:spPr>
      </p:pic>
    </p:spTree>
    <p:extLst>
      <p:ext uri="{BB962C8B-B14F-4D97-AF65-F5344CB8AC3E}">
        <p14:creationId xmlns:p14="http://schemas.microsoft.com/office/powerpoint/2010/main" val="785224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67123"/>
            <a:ext cx="10515600" cy="1325563"/>
          </a:xfrm>
        </p:spPr>
        <p:txBody>
          <a:bodyPr/>
          <a:lstStyle/>
          <a:p>
            <a:r>
              <a:rPr lang="en-GB" b="1" dirty="0"/>
              <a:t>10-minute home workouts </a:t>
            </a:r>
          </a:p>
        </p:txBody>
      </p:sp>
      <p:sp>
        <p:nvSpPr>
          <p:cNvPr id="3" name="TextBox 2"/>
          <p:cNvSpPr txBox="1"/>
          <p:nvPr/>
        </p:nvSpPr>
        <p:spPr>
          <a:xfrm>
            <a:off x="8967428" y="1625209"/>
            <a:ext cx="3096343" cy="1508105"/>
          </a:xfrm>
          <a:prstGeom prst="rect">
            <a:avLst/>
          </a:prstGeom>
          <a:noFill/>
          <a:ln>
            <a:solidFill>
              <a:srgbClr val="00B050"/>
            </a:solidFill>
          </a:ln>
        </p:spPr>
        <p:txBody>
          <a:bodyPr wrap="square" rtlCol="0">
            <a:spAutoFit/>
          </a:bodyPr>
          <a:lstStyle/>
          <a:p>
            <a:r>
              <a:rPr lang="en-GB" sz="2000" b="1" dirty="0"/>
              <a:t>AEROBIC ENDURANCE</a:t>
            </a:r>
          </a:p>
          <a:p>
            <a:r>
              <a:rPr lang="en-GB" dirty="0"/>
              <a:t>Or stamina, is the ability to exercise continuously for extended periods without tiring.</a:t>
            </a:r>
            <a:endParaRPr lang="en-GB" sz="2000" dirty="0"/>
          </a:p>
        </p:txBody>
      </p:sp>
      <p:sp>
        <p:nvSpPr>
          <p:cNvPr id="4" name="Rectangle 3"/>
          <p:cNvSpPr/>
          <p:nvPr/>
        </p:nvSpPr>
        <p:spPr>
          <a:xfrm>
            <a:off x="191344" y="1628800"/>
            <a:ext cx="7227913" cy="4968552"/>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r>
              <a:rPr lang="en-GB" b="1" dirty="0"/>
              <a:t>Do Now: </a:t>
            </a:r>
            <a:r>
              <a:rPr lang="en-GB" dirty="0"/>
              <a:t>Warm up routine</a:t>
            </a:r>
          </a:p>
          <a:p>
            <a:endParaRPr lang="en-GB" dirty="0"/>
          </a:p>
          <a:p>
            <a:pPr marL="342900" indent="-342900">
              <a:buFont typeface="+mj-lt"/>
              <a:buAutoNum type="arabicPeriod"/>
            </a:pPr>
            <a:r>
              <a:rPr lang="en-GB" dirty="0"/>
              <a:t>Rocket jumps (2 sets of 20 repetitions) – </a:t>
            </a:r>
            <a:r>
              <a:rPr lang="en-GB" i="1" dirty="0"/>
              <a:t>feet hip-width apart, jump up and drive hands above head, land softly.</a:t>
            </a:r>
          </a:p>
          <a:p>
            <a:pPr marL="342900" indent="-342900">
              <a:buFont typeface="+mj-lt"/>
              <a:buAutoNum type="arabicPeriod"/>
            </a:pPr>
            <a:r>
              <a:rPr lang="en-GB" i="1" dirty="0"/>
              <a:t>Recovery – jog on the spot for 45 seconds.</a:t>
            </a:r>
          </a:p>
          <a:p>
            <a:pPr marL="342900" indent="-342900">
              <a:buFont typeface="+mj-lt"/>
              <a:buAutoNum type="arabicPeriod"/>
            </a:pPr>
            <a:r>
              <a:rPr lang="en-GB" dirty="0"/>
              <a:t>Squat jumps (2 sets of 20 repetitions) – </a:t>
            </a:r>
            <a:r>
              <a:rPr lang="en-GB" i="1" dirty="0"/>
              <a:t>feet hip-width apart, squat down with head up and heels on the floor, jump up and drive hands above head, land softly.</a:t>
            </a:r>
          </a:p>
          <a:p>
            <a:pPr marL="342900" indent="-342900">
              <a:buFont typeface="+mj-lt"/>
              <a:buAutoNum type="arabicPeriod"/>
            </a:pPr>
            <a:r>
              <a:rPr lang="en-GB" i="1" dirty="0"/>
              <a:t>Recovery – jog on the spot for 45 seconds.</a:t>
            </a:r>
          </a:p>
          <a:p>
            <a:pPr marL="342900" indent="-342900">
              <a:buFont typeface="+mj-lt"/>
              <a:buAutoNum type="arabicPeriod"/>
            </a:pPr>
            <a:r>
              <a:rPr lang="en-GB" dirty="0"/>
              <a:t>Tap backs (2 sets of 20 repetitions) – </a:t>
            </a:r>
            <a:r>
              <a:rPr lang="en-GB" i="1" dirty="0"/>
              <a:t>step back with right leg and swing both arms forward then repeat in a continuous rhythmic movement. </a:t>
            </a:r>
          </a:p>
          <a:p>
            <a:pPr marL="342900" indent="-342900">
              <a:buFont typeface="+mj-lt"/>
              <a:buAutoNum type="arabicPeriod"/>
            </a:pPr>
            <a:r>
              <a:rPr lang="en-GB" i="1" dirty="0"/>
              <a:t>Recovery – jog on the spot for 45 seconds.</a:t>
            </a:r>
          </a:p>
          <a:p>
            <a:pPr marL="342900" indent="-342900">
              <a:buFont typeface="+mj-lt"/>
              <a:buAutoNum type="arabicPeriod"/>
            </a:pPr>
            <a:r>
              <a:rPr lang="en-GB" dirty="0"/>
              <a:t>Burpees (2 sets of 20 repetitions) – </a:t>
            </a:r>
            <a:r>
              <a:rPr lang="en-GB" i="1" dirty="0"/>
              <a:t>start in a standing position, drop into a squat with hands on the ground, kick feet back into push up position, jump back into squat and jump up.</a:t>
            </a:r>
          </a:p>
          <a:p>
            <a:endParaRPr lang="en-GB" i="1" dirty="0"/>
          </a:p>
          <a:p>
            <a:r>
              <a:rPr lang="en-GB" b="1" i="1" dirty="0"/>
              <a:t>Cool down with the stretch routine.</a:t>
            </a:r>
            <a:endParaRPr lang="en-GB" dirty="0"/>
          </a:p>
        </p:txBody>
      </p:sp>
      <p:pic>
        <p:nvPicPr>
          <p:cNvPr id="6" name="Picture 5"/>
          <p:cNvPicPr>
            <a:picLocks noChangeAspect="1"/>
          </p:cNvPicPr>
          <p:nvPr/>
        </p:nvPicPr>
        <p:blipFill>
          <a:blip r:embed="rId2"/>
          <a:stretch>
            <a:fillRect/>
          </a:stretch>
        </p:blipFill>
        <p:spPr>
          <a:xfrm>
            <a:off x="7724986" y="3429000"/>
            <a:ext cx="603262" cy="1599956"/>
          </a:xfrm>
          <a:prstGeom prst="rect">
            <a:avLst/>
          </a:prstGeom>
        </p:spPr>
      </p:pic>
      <p:pic>
        <p:nvPicPr>
          <p:cNvPr id="8" name="Picture 7"/>
          <p:cNvPicPr>
            <a:picLocks noChangeAspect="1"/>
          </p:cNvPicPr>
          <p:nvPr/>
        </p:nvPicPr>
        <p:blipFill rotWithShape="1">
          <a:blip r:embed="rId3"/>
          <a:srcRect l="22744"/>
          <a:stretch/>
        </p:blipFill>
        <p:spPr>
          <a:xfrm>
            <a:off x="8762779" y="3491422"/>
            <a:ext cx="1650212" cy="1599956"/>
          </a:xfrm>
          <a:prstGeom prst="rect">
            <a:avLst/>
          </a:prstGeom>
        </p:spPr>
      </p:pic>
      <p:pic>
        <p:nvPicPr>
          <p:cNvPr id="10" name="Picture 9"/>
          <p:cNvPicPr>
            <a:picLocks noChangeAspect="1"/>
          </p:cNvPicPr>
          <p:nvPr/>
        </p:nvPicPr>
        <p:blipFill>
          <a:blip r:embed="rId4"/>
          <a:stretch>
            <a:fillRect/>
          </a:stretch>
        </p:blipFill>
        <p:spPr>
          <a:xfrm>
            <a:off x="10412991" y="3549245"/>
            <a:ext cx="1282959" cy="1359466"/>
          </a:xfrm>
          <a:prstGeom prst="rect">
            <a:avLst/>
          </a:prstGeom>
        </p:spPr>
      </p:pic>
      <p:pic>
        <p:nvPicPr>
          <p:cNvPr id="12" name="Picture 11"/>
          <p:cNvPicPr>
            <a:picLocks noChangeAspect="1"/>
          </p:cNvPicPr>
          <p:nvPr/>
        </p:nvPicPr>
        <p:blipFill>
          <a:blip r:embed="rId5"/>
          <a:stretch>
            <a:fillRect/>
          </a:stretch>
        </p:blipFill>
        <p:spPr>
          <a:xfrm>
            <a:off x="7784928" y="5259496"/>
            <a:ext cx="2365000" cy="1307798"/>
          </a:xfrm>
          <a:prstGeom prst="rect">
            <a:avLst/>
          </a:prstGeom>
        </p:spPr>
      </p:pic>
      <p:sp>
        <p:nvSpPr>
          <p:cNvPr id="13" name="TextBox 12"/>
          <p:cNvSpPr txBox="1"/>
          <p:nvPr/>
        </p:nvSpPr>
        <p:spPr>
          <a:xfrm>
            <a:off x="7522506" y="3347700"/>
            <a:ext cx="301686" cy="369332"/>
          </a:xfrm>
          <a:prstGeom prst="rect">
            <a:avLst/>
          </a:prstGeom>
          <a:noFill/>
        </p:spPr>
        <p:txBody>
          <a:bodyPr wrap="none" rtlCol="0">
            <a:spAutoFit/>
          </a:bodyPr>
          <a:lstStyle/>
          <a:p>
            <a:r>
              <a:rPr lang="en-GB" dirty="0"/>
              <a:t>1</a:t>
            </a:r>
          </a:p>
        </p:txBody>
      </p:sp>
      <p:sp>
        <p:nvSpPr>
          <p:cNvPr id="14" name="TextBox 13"/>
          <p:cNvSpPr txBox="1"/>
          <p:nvPr/>
        </p:nvSpPr>
        <p:spPr>
          <a:xfrm>
            <a:off x="8674634" y="3419708"/>
            <a:ext cx="301686" cy="369332"/>
          </a:xfrm>
          <a:prstGeom prst="rect">
            <a:avLst/>
          </a:prstGeom>
          <a:noFill/>
        </p:spPr>
        <p:txBody>
          <a:bodyPr wrap="none" rtlCol="0">
            <a:spAutoFit/>
          </a:bodyPr>
          <a:lstStyle/>
          <a:p>
            <a:r>
              <a:rPr lang="en-GB" dirty="0"/>
              <a:t>3</a:t>
            </a:r>
          </a:p>
        </p:txBody>
      </p:sp>
      <p:sp>
        <p:nvSpPr>
          <p:cNvPr id="15" name="TextBox 14"/>
          <p:cNvSpPr txBox="1"/>
          <p:nvPr/>
        </p:nvSpPr>
        <p:spPr>
          <a:xfrm>
            <a:off x="10128448" y="3429000"/>
            <a:ext cx="301686" cy="369332"/>
          </a:xfrm>
          <a:prstGeom prst="rect">
            <a:avLst/>
          </a:prstGeom>
          <a:noFill/>
        </p:spPr>
        <p:txBody>
          <a:bodyPr wrap="none" rtlCol="0">
            <a:spAutoFit/>
          </a:bodyPr>
          <a:lstStyle/>
          <a:p>
            <a:r>
              <a:rPr lang="en-GB" dirty="0"/>
              <a:t>5</a:t>
            </a:r>
          </a:p>
        </p:txBody>
      </p:sp>
      <p:sp>
        <p:nvSpPr>
          <p:cNvPr id="16" name="TextBox 15"/>
          <p:cNvSpPr txBox="1"/>
          <p:nvPr/>
        </p:nvSpPr>
        <p:spPr>
          <a:xfrm>
            <a:off x="7522506" y="5301886"/>
            <a:ext cx="301686" cy="369332"/>
          </a:xfrm>
          <a:prstGeom prst="rect">
            <a:avLst/>
          </a:prstGeom>
          <a:noFill/>
        </p:spPr>
        <p:txBody>
          <a:bodyPr wrap="none" rtlCol="0">
            <a:spAutoFit/>
          </a:bodyPr>
          <a:lstStyle/>
          <a:p>
            <a:r>
              <a:rPr lang="en-GB" dirty="0"/>
              <a:t>7</a:t>
            </a:r>
          </a:p>
        </p:txBody>
      </p:sp>
    </p:spTree>
    <p:extLst>
      <p:ext uri="{BB962C8B-B14F-4D97-AF65-F5344CB8AC3E}">
        <p14:creationId xmlns:p14="http://schemas.microsoft.com/office/powerpoint/2010/main" val="2732848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67123"/>
            <a:ext cx="10515600" cy="1325563"/>
          </a:xfrm>
        </p:spPr>
        <p:txBody>
          <a:bodyPr/>
          <a:lstStyle/>
          <a:p>
            <a:r>
              <a:rPr lang="en-GB" b="1" dirty="0"/>
              <a:t>10-minute home workouts </a:t>
            </a:r>
          </a:p>
        </p:txBody>
      </p:sp>
      <p:sp>
        <p:nvSpPr>
          <p:cNvPr id="3" name="TextBox 2"/>
          <p:cNvSpPr txBox="1"/>
          <p:nvPr/>
        </p:nvSpPr>
        <p:spPr>
          <a:xfrm>
            <a:off x="8967428" y="1133104"/>
            <a:ext cx="3096343" cy="1785104"/>
          </a:xfrm>
          <a:prstGeom prst="rect">
            <a:avLst/>
          </a:prstGeom>
          <a:noFill/>
          <a:ln>
            <a:solidFill>
              <a:srgbClr val="00B050"/>
            </a:solidFill>
          </a:ln>
        </p:spPr>
        <p:txBody>
          <a:bodyPr wrap="square" rtlCol="0">
            <a:spAutoFit/>
          </a:bodyPr>
          <a:lstStyle/>
          <a:p>
            <a:r>
              <a:rPr lang="en-GB" sz="2000" b="1" dirty="0"/>
              <a:t>MUSCULAR ENDURANCE</a:t>
            </a:r>
          </a:p>
          <a:p>
            <a:r>
              <a:rPr lang="en-GB" dirty="0"/>
              <a:t>Ability of a </a:t>
            </a:r>
            <a:r>
              <a:rPr lang="en-GB" b="1" dirty="0"/>
              <a:t>muscle</a:t>
            </a:r>
            <a:r>
              <a:rPr lang="en-GB" dirty="0"/>
              <a:t> or group of </a:t>
            </a:r>
            <a:r>
              <a:rPr lang="en-GB" b="1" dirty="0"/>
              <a:t>muscles</a:t>
            </a:r>
            <a:r>
              <a:rPr lang="en-GB" dirty="0"/>
              <a:t> to sustain repeated contractions against a resistance for an extended period of time. </a:t>
            </a:r>
            <a:endParaRPr lang="en-GB" sz="2000" dirty="0"/>
          </a:p>
        </p:txBody>
      </p:sp>
      <p:sp>
        <p:nvSpPr>
          <p:cNvPr id="4" name="Rectangle 3"/>
          <p:cNvSpPr/>
          <p:nvPr/>
        </p:nvSpPr>
        <p:spPr>
          <a:xfrm>
            <a:off x="191344" y="1628800"/>
            <a:ext cx="7227913" cy="4968552"/>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r>
              <a:rPr lang="en-GB" sz="1700" b="1" dirty="0"/>
              <a:t>Do Now: </a:t>
            </a:r>
            <a:r>
              <a:rPr lang="en-GB" sz="1700" dirty="0"/>
              <a:t>Warm up routine</a:t>
            </a:r>
          </a:p>
          <a:p>
            <a:endParaRPr lang="en-GB" sz="1700" dirty="0"/>
          </a:p>
          <a:p>
            <a:pPr marL="342900" indent="-342900">
              <a:buFont typeface="+mj-lt"/>
              <a:buAutoNum type="arabicPeriod"/>
            </a:pPr>
            <a:r>
              <a:rPr lang="en-GB" sz="1700" dirty="0"/>
              <a:t>Squats (2 x 20 repetitions) – </a:t>
            </a:r>
            <a:r>
              <a:rPr lang="en-GB" sz="1700" i="1" dirty="0"/>
              <a:t>Keep your back straight, don’t let your knees extend over your toes. </a:t>
            </a:r>
          </a:p>
          <a:p>
            <a:pPr marL="342900" indent="-342900">
              <a:buFont typeface="+mj-lt"/>
              <a:buAutoNum type="arabicPeriod"/>
            </a:pPr>
            <a:r>
              <a:rPr lang="en-GB" sz="1700" dirty="0"/>
              <a:t>Sit ups (2 x 20 repetitions) – </a:t>
            </a:r>
            <a:r>
              <a:rPr lang="en-GB" sz="1700" i="1" dirty="0"/>
              <a:t>Keep your feet on the ground, cross your arms over your chest. </a:t>
            </a:r>
          </a:p>
          <a:p>
            <a:pPr marL="342900" indent="-342900">
              <a:buFont typeface="+mj-lt"/>
              <a:buAutoNum type="arabicPeriod"/>
            </a:pPr>
            <a:r>
              <a:rPr lang="en-GB" sz="1700" dirty="0"/>
              <a:t>Lunges (2 x 20 repetitions) – </a:t>
            </a:r>
            <a:r>
              <a:rPr lang="en-GB" sz="1700" i="1" dirty="0"/>
              <a:t>stand in a split stance, keep your head up, bend until leg is at a right angle.</a:t>
            </a:r>
          </a:p>
          <a:p>
            <a:pPr marL="342900" indent="-342900">
              <a:buFont typeface="+mj-lt"/>
              <a:buAutoNum type="arabicPeriod"/>
            </a:pPr>
            <a:r>
              <a:rPr lang="en-GB" sz="1700" dirty="0"/>
              <a:t>Leg raises (2 x 20 repetitions) – </a:t>
            </a:r>
            <a:r>
              <a:rPr lang="en-GB" sz="1700" i="1" dirty="0"/>
              <a:t>lie on your back, hands under your bottom, raise legs up, keep legs straight, lower back down until just off the ground and repeat. </a:t>
            </a:r>
          </a:p>
          <a:p>
            <a:pPr marL="342900" indent="-342900">
              <a:buFont typeface="+mj-lt"/>
              <a:buAutoNum type="arabicPeriod"/>
            </a:pPr>
            <a:r>
              <a:rPr lang="en-GB" sz="1700" dirty="0"/>
              <a:t>Calf raises (2 x 20 repetitions) – </a:t>
            </a:r>
            <a:r>
              <a:rPr lang="en-GB" sz="1700" i="1" dirty="0"/>
              <a:t>slowly lift onto your tip toes, hold for 3 seconds and then slowly lower your heels down.</a:t>
            </a:r>
          </a:p>
          <a:p>
            <a:pPr marL="342900" indent="-342900">
              <a:buFont typeface="+mj-lt"/>
              <a:buAutoNum type="arabicPeriod"/>
            </a:pPr>
            <a:r>
              <a:rPr lang="en-GB" sz="1700" dirty="0"/>
              <a:t>Bridges ( 2 x 20 repetitions) – </a:t>
            </a:r>
            <a:r>
              <a:rPr lang="en-GB" sz="1700" i="1" dirty="0"/>
              <a:t>lie on your back, knees bent and heels close to bottom, raise your hips upwards and tighten your abdominals, gently lower. </a:t>
            </a:r>
          </a:p>
          <a:p>
            <a:pPr marL="342900" indent="-342900">
              <a:buFont typeface="+mj-lt"/>
              <a:buAutoNum type="arabicPeriod"/>
            </a:pPr>
            <a:r>
              <a:rPr lang="en-GB" sz="1700" dirty="0"/>
              <a:t>Ankle touches (2 x 20 repetitions) – </a:t>
            </a:r>
            <a:r>
              <a:rPr lang="en-GB" sz="1700" i="1" dirty="0"/>
              <a:t>lie on your back, keep your head and neck stable, plant your feet on the floor and try to touch your ankles. </a:t>
            </a:r>
          </a:p>
          <a:p>
            <a:endParaRPr lang="en-GB" sz="1700" i="1" dirty="0"/>
          </a:p>
          <a:p>
            <a:r>
              <a:rPr lang="en-GB" sz="1700" b="1" i="1" dirty="0"/>
              <a:t>Cool down with the stretch routine.</a:t>
            </a:r>
            <a:endParaRPr lang="en-GB" sz="1700" dirty="0"/>
          </a:p>
        </p:txBody>
      </p:sp>
      <p:sp>
        <p:nvSpPr>
          <p:cNvPr id="13" name="TextBox 12"/>
          <p:cNvSpPr txBox="1"/>
          <p:nvPr/>
        </p:nvSpPr>
        <p:spPr>
          <a:xfrm>
            <a:off x="7522506" y="2890636"/>
            <a:ext cx="301686" cy="369332"/>
          </a:xfrm>
          <a:prstGeom prst="rect">
            <a:avLst/>
          </a:prstGeom>
          <a:noFill/>
        </p:spPr>
        <p:txBody>
          <a:bodyPr wrap="none" rtlCol="0">
            <a:spAutoFit/>
          </a:bodyPr>
          <a:lstStyle/>
          <a:p>
            <a:r>
              <a:rPr lang="en-GB" dirty="0"/>
              <a:t>1</a:t>
            </a:r>
          </a:p>
        </p:txBody>
      </p:sp>
      <p:sp>
        <p:nvSpPr>
          <p:cNvPr id="14" name="TextBox 13"/>
          <p:cNvSpPr txBox="1"/>
          <p:nvPr/>
        </p:nvSpPr>
        <p:spPr>
          <a:xfrm>
            <a:off x="8674634" y="2962644"/>
            <a:ext cx="301686" cy="369332"/>
          </a:xfrm>
          <a:prstGeom prst="rect">
            <a:avLst/>
          </a:prstGeom>
          <a:noFill/>
        </p:spPr>
        <p:txBody>
          <a:bodyPr wrap="none" rtlCol="0">
            <a:spAutoFit/>
          </a:bodyPr>
          <a:lstStyle/>
          <a:p>
            <a:r>
              <a:rPr lang="en-GB" dirty="0"/>
              <a:t>2</a:t>
            </a:r>
          </a:p>
        </p:txBody>
      </p:sp>
      <p:sp>
        <p:nvSpPr>
          <p:cNvPr id="15" name="TextBox 14"/>
          <p:cNvSpPr txBox="1"/>
          <p:nvPr/>
        </p:nvSpPr>
        <p:spPr>
          <a:xfrm>
            <a:off x="10128448" y="2971936"/>
            <a:ext cx="301686" cy="369332"/>
          </a:xfrm>
          <a:prstGeom prst="rect">
            <a:avLst/>
          </a:prstGeom>
          <a:noFill/>
        </p:spPr>
        <p:txBody>
          <a:bodyPr wrap="none" rtlCol="0">
            <a:spAutoFit/>
          </a:bodyPr>
          <a:lstStyle/>
          <a:p>
            <a:r>
              <a:rPr lang="en-GB" dirty="0"/>
              <a:t>3</a:t>
            </a:r>
          </a:p>
        </p:txBody>
      </p:sp>
      <p:sp>
        <p:nvSpPr>
          <p:cNvPr id="16" name="TextBox 15"/>
          <p:cNvSpPr txBox="1"/>
          <p:nvPr/>
        </p:nvSpPr>
        <p:spPr>
          <a:xfrm>
            <a:off x="7522506" y="4715852"/>
            <a:ext cx="301686" cy="369332"/>
          </a:xfrm>
          <a:prstGeom prst="rect">
            <a:avLst/>
          </a:prstGeom>
          <a:noFill/>
        </p:spPr>
        <p:txBody>
          <a:bodyPr wrap="none" rtlCol="0">
            <a:spAutoFit/>
          </a:bodyPr>
          <a:lstStyle/>
          <a:p>
            <a:r>
              <a:rPr lang="en-GB" dirty="0"/>
              <a:t>4</a:t>
            </a:r>
          </a:p>
        </p:txBody>
      </p:sp>
      <p:pic>
        <p:nvPicPr>
          <p:cNvPr id="7" name="Picture 6"/>
          <p:cNvPicPr>
            <a:picLocks noChangeAspect="1"/>
          </p:cNvPicPr>
          <p:nvPr/>
        </p:nvPicPr>
        <p:blipFill rotWithShape="1">
          <a:blip r:embed="rId2"/>
          <a:srcRect l="27321" r="22281"/>
          <a:stretch/>
        </p:blipFill>
        <p:spPr>
          <a:xfrm>
            <a:off x="7610601" y="3139834"/>
            <a:ext cx="1145020" cy="1272262"/>
          </a:xfrm>
          <a:prstGeom prst="rect">
            <a:avLst/>
          </a:prstGeom>
        </p:spPr>
      </p:pic>
      <p:pic>
        <p:nvPicPr>
          <p:cNvPr id="11" name="Picture 10"/>
          <p:cNvPicPr>
            <a:picLocks noChangeAspect="1"/>
          </p:cNvPicPr>
          <p:nvPr/>
        </p:nvPicPr>
        <p:blipFill>
          <a:blip r:embed="rId3"/>
          <a:stretch>
            <a:fillRect/>
          </a:stretch>
        </p:blipFill>
        <p:spPr>
          <a:xfrm>
            <a:off x="8959303" y="3121299"/>
            <a:ext cx="1169145" cy="1389843"/>
          </a:xfrm>
          <a:prstGeom prst="rect">
            <a:avLst/>
          </a:prstGeom>
        </p:spPr>
      </p:pic>
      <p:pic>
        <p:nvPicPr>
          <p:cNvPr id="18" name="Picture 17"/>
          <p:cNvPicPr>
            <a:picLocks noChangeAspect="1"/>
          </p:cNvPicPr>
          <p:nvPr/>
        </p:nvPicPr>
        <p:blipFill>
          <a:blip r:embed="rId4"/>
          <a:stretch>
            <a:fillRect/>
          </a:stretch>
        </p:blipFill>
        <p:spPr>
          <a:xfrm>
            <a:off x="10607605" y="3156602"/>
            <a:ext cx="1345941" cy="1345941"/>
          </a:xfrm>
          <a:prstGeom prst="rect">
            <a:avLst/>
          </a:prstGeom>
        </p:spPr>
      </p:pic>
      <p:pic>
        <p:nvPicPr>
          <p:cNvPr id="20" name="Picture 19"/>
          <p:cNvPicPr>
            <a:picLocks noChangeAspect="1"/>
          </p:cNvPicPr>
          <p:nvPr/>
        </p:nvPicPr>
        <p:blipFill rotWithShape="1">
          <a:blip r:embed="rId5"/>
          <a:srcRect r="11563" b="18864"/>
          <a:stretch/>
        </p:blipFill>
        <p:spPr>
          <a:xfrm>
            <a:off x="7768692" y="4752618"/>
            <a:ext cx="1198736" cy="1075554"/>
          </a:xfrm>
          <a:prstGeom prst="rect">
            <a:avLst/>
          </a:prstGeom>
        </p:spPr>
      </p:pic>
      <p:sp>
        <p:nvSpPr>
          <p:cNvPr id="21" name="TextBox 20"/>
          <p:cNvSpPr txBox="1"/>
          <p:nvPr/>
        </p:nvSpPr>
        <p:spPr>
          <a:xfrm>
            <a:off x="8919269" y="4713744"/>
            <a:ext cx="301686" cy="369332"/>
          </a:xfrm>
          <a:prstGeom prst="rect">
            <a:avLst/>
          </a:prstGeom>
          <a:noFill/>
        </p:spPr>
        <p:txBody>
          <a:bodyPr wrap="none" rtlCol="0">
            <a:spAutoFit/>
          </a:bodyPr>
          <a:lstStyle/>
          <a:p>
            <a:r>
              <a:rPr lang="en-GB" dirty="0"/>
              <a:t>5</a:t>
            </a:r>
          </a:p>
        </p:txBody>
      </p:sp>
      <p:pic>
        <p:nvPicPr>
          <p:cNvPr id="23" name="Picture 22"/>
          <p:cNvPicPr>
            <a:picLocks noChangeAspect="1"/>
          </p:cNvPicPr>
          <p:nvPr/>
        </p:nvPicPr>
        <p:blipFill>
          <a:blip r:embed="rId6"/>
          <a:stretch>
            <a:fillRect/>
          </a:stretch>
        </p:blipFill>
        <p:spPr>
          <a:xfrm>
            <a:off x="9220955" y="5021038"/>
            <a:ext cx="1112670" cy="856234"/>
          </a:xfrm>
          <a:prstGeom prst="rect">
            <a:avLst/>
          </a:prstGeom>
        </p:spPr>
      </p:pic>
      <p:sp>
        <p:nvSpPr>
          <p:cNvPr id="24" name="TextBox 23"/>
          <p:cNvSpPr txBox="1"/>
          <p:nvPr/>
        </p:nvSpPr>
        <p:spPr>
          <a:xfrm>
            <a:off x="10285695" y="4677982"/>
            <a:ext cx="301686" cy="369332"/>
          </a:xfrm>
          <a:prstGeom prst="rect">
            <a:avLst/>
          </a:prstGeom>
          <a:noFill/>
        </p:spPr>
        <p:txBody>
          <a:bodyPr wrap="none" rtlCol="0">
            <a:spAutoFit/>
          </a:bodyPr>
          <a:lstStyle/>
          <a:p>
            <a:r>
              <a:rPr lang="en-GB" dirty="0"/>
              <a:t>6</a:t>
            </a:r>
          </a:p>
        </p:txBody>
      </p:sp>
      <p:pic>
        <p:nvPicPr>
          <p:cNvPr id="26" name="Picture 25"/>
          <p:cNvPicPr>
            <a:picLocks noChangeAspect="1"/>
          </p:cNvPicPr>
          <p:nvPr/>
        </p:nvPicPr>
        <p:blipFill>
          <a:blip r:embed="rId7"/>
          <a:stretch>
            <a:fillRect/>
          </a:stretch>
        </p:blipFill>
        <p:spPr>
          <a:xfrm>
            <a:off x="10740943" y="4568512"/>
            <a:ext cx="1079264" cy="974081"/>
          </a:xfrm>
          <a:prstGeom prst="rect">
            <a:avLst/>
          </a:prstGeom>
        </p:spPr>
      </p:pic>
      <p:sp>
        <p:nvSpPr>
          <p:cNvPr id="27" name="TextBox 26"/>
          <p:cNvSpPr txBox="1"/>
          <p:nvPr/>
        </p:nvSpPr>
        <p:spPr>
          <a:xfrm>
            <a:off x="7522506" y="5864938"/>
            <a:ext cx="301686" cy="369332"/>
          </a:xfrm>
          <a:prstGeom prst="rect">
            <a:avLst/>
          </a:prstGeom>
          <a:noFill/>
        </p:spPr>
        <p:txBody>
          <a:bodyPr wrap="none" rtlCol="0">
            <a:spAutoFit/>
          </a:bodyPr>
          <a:lstStyle/>
          <a:p>
            <a:r>
              <a:rPr lang="en-GB" dirty="0"/>
              <a:t>7</a:t>
            </a:r>
          </a:p>
        </p:txBody>
      </p:sp>
      <p:pic>
        <p:nvPicPr>
          <p:cNvPr id="29" name="Picture 28"/>
          <p:cNvPicPr>
            <a:picLocks noChangeAspect="1"/>
          </p:cNvPicPr>
          <p:nvPr/>
        </p:nvPicPr>
        <p:blipFill>
          <a:blip r:embed="rId8"/>
          <a:stretch>
            <a:fillRect/>
          </a:stretch>
        </p:blipFill>
        <p:spPr>
          <a:xfrm>
            <a:off x="7811368" y="5985778"/>
            <a:ext cx="1164952" cy="698971"/>
          </a:xfrm>
          <a:prstGeom prst="rect">
            <a:avLst/>
          </a:prstGeom>
        </p:spPr>
      </p:pic>
    </p:spTree>
    <p:extLst>
      <p:ext uri="{BB962C8B-B14F-4D97-AF65-F5344CB8AC3E}">
        <p14:creationId xmlns:p14="http://schemas.microsoft.com/office/powerpoint/2010/main" val="1770077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67123"/>
            <a:ext cx="10515600" cy="1325563"/>
          </a:xfrm>
        </p:spPr>
        <p:txBody>
          <a:bodyPr/>
          <a:lstStyle/>
          <a:p>
            <a:r>
              <a:rPr lang="en-GB" b="1" dirty="0"/>
              <a:t>10-minute home workouts </a:t>
            </a:r>
          </a:p>
        </p:txBody>
      </p:sp>
      <p:sp>
        <p:nvSpPr>
          <p:cNvPr id="3" name="TextBox 2"/>
          <p:cNvSpPr txBox="1"/>
          <p:nvPr/>
        </p:nvSpPr>
        <p:spPr>
          <a:xfrm>
            <a:off x="8967428" y="1133104"/>
            <a:ext cx="3096343" cy="1231106"/>
          </a:xfrm>
          <a:prstGeom prst="rect">
            <a:avLst/>
          </a:prstGeom>
          <a:noFill/>
          <a:ln>
            <a:solidFill>
              <a:srgbClr val="00B050"/>
            </a:solidFill>
          </a:ln>
        </p:spPr>
        <p:txBody>
          <a:bodyPr wrap="square" rtlCol="0">
            <a:spAutoFit/>
          </a:bodyPr>
          <a:lstStyle/>
          <a:p>
            <a:r>
              <a:rPr lang="en-GB" sz="2000" b="1" dirty="0"/>
              <a:t>MUSCULAR STRENGTH</a:t>
            </a:r>
          </a:p>
          <a:p>
            <a:r>
              <a:rPr lang="en-GB" dirty="0"/>
              <a:t>The amount of force a muscle can produce with a single maximal effort.</a:t>
            </a:r>
            <a:endParaRPr lang="en-GB" sz="2000" dirty="0"/>
          </a:p>
        </p:txBody>
      </p:sp>
      <p:sp>
        <p:nvSpPr>
          <p:cNvPr id="4" name="Rectangle 3"/>
          <p:cNvSpPr/>
          <p:nvPr/>
        </p:nvSpPr>
        <p:spPr>
          <a:xfrm>
            <a:off x="191344" y="1628800"/>
            <a:ext cx="7227913" cy="4968552"/>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r>
              <a:rPr lang="en-GB" sz="1700" b="1" dirty="0"/>
              <a:t>Do Now: </a:t>
            </a:r>
            <a:r>
              <a:rPr lang="en-GB" sz="1700" dirty="0"/>
              <a:t>Warm up routine</a:t>
            </a:r>
          </a:p>
          <a:p>
            <a:endParaRPr lang="en-GB" sz="1700" dirty="0"/>
          </a:p>
          <a:p>
            <a:pPr marL="342900" indent="-342900">
              <a:buFont typeface="+mj-lt"/>
              <a:buAutoNum type="arabicPeriod"/>
            </a:pPr>
            <a:r>
              <a:rPr lang="en-GB" sz="1700" dirty="0"/>
              <a:t>Press-ups (2 x 20 repetitions) – </a:t>
            </a:r>
            <a:r>
              <a:rPr lang="en-GB" sz="1700" i="1" dirty="0"/>
              <a:t>Bend at your elbows, lower your chest and push back up.</a:t>
            </a:r>
          </a:p>
          <a:p>
            <a:pPr marL="342900" indent="-342900">
              <a:buFont typeface="+mj-lt"/>
              <a:buAutoNum type="arabicPeriod"/>
            </a:pPr>
            <a:r>
              <a:rPr lang="en-GB" sz="1700" dirty="0" err="1"/>
              <a:t>Tricep</a:t>
            </a:r>
            <a:r>
              <a:rPr lang="en-GB" sz="1700" dirty="0"/>
              <a:t> dips with chair (2 x 20 repetitions) – </a:t>
            </a:r>
            <a:r>
              <a:rPr lang="en-GB" sz="1700" i="1" dirty="0"/>
              <a:t>Lift your hips off the floor, bend your elbows and lower your body down.</a:t>
            </a:r>
          </a:p>
          <a:p>
            <a:pPr marL="342900" indent="-342900">
              <a:buFont typeface="+mj-lt"/>
              <a:buAutoNum type="arabicPeriod"/>
            </a:pPr>
            <a:r>
              <a:rPr lang="en-GB" sz="1700" dirty="0"/>
              <a:t>Shoulder press (with weights/tins/water bottles) (2 x 20 repetitions) – </a:t>
            </a:r>
            <a:r>
              <a:rPr lang="en-GB" sz="1700" i="1" dirty="0"/>
              <a:t>Slowly extend arms above head then lower to shoulder height and repeat.</a:t>
            </a:r>
            <a:endParaRPr lang="en-GB" sz="1700" dirty="0"/>
          </a:p>
          <a:p>
            <a:pPr marL="342900" indent="-342900">
              <a:buFont typeface="+mj-lt"/>
              <a:buAutoNum type="arabicPeriod"/>
            </a:pPr>
            <a:r>
              <a:rPr lang="en-GB" sz="1700" dirty="0"/>
              <a:t>Bicep curls (with weights/tins/water bottles (2 x 20 repetitions) – </a:t>
            </a:r>
            <a:r>
              <a:rPr lang="en-GB" sz="1700" i="1" dirty="0"/>
              <a:t>slowly bend at the elbows keeping them tucked into your sides, raising the weights to your shoulders.</a:t>
            </a:r>
          </a:p>
          <a:p>
            <a:pPr marL="342900" indent="-342900">
              <a:buFont typeface="+mj-lt"/>
              <a:buAutoNum type="arabicPeriod"/>
            </a:pPr>
            <a:r>
              <a:rPr lang="en-GB" sz="1700" dirty="0"/>
              <a:t>Lateral raises (with weights/tins/water bottles) (2 x 20 repetitions) – </a:t>
            </a:r>
            <a:r>
              <a:rPr lang="en-GB" sz="1700" i="1" dirty="0"/>
              <a:t>Slowly raise both arms, keeping them straight up to shoulder height with palms facing down. </a:t>
            </a:r>
            <a:endParaRPr lang="en-GB" sz="1700" dirty="0"/>
          </a:p>
          <a:p>
            <a:pPr marL="342900" indent="-342900">
              <a:buFont typeface="+mj-lt"/>
              <a:buAutoNum type="arabicPeriod"/>
            </a:pPr>
            <a:r>
              <a:rPr lang="en-GB" sz="1700" dirty="0"/>
              <a:t>Goblet squats (with weights/tins/water bottles) ( 2 x 20 repetitions) – </a:t>
            </a:r>
            <a:r>
              <a:rPr lang="en-GB" sz="1700" i="1" dirty="0"/>
              <a:t>Keep your back straight don’t extend your knees over your toes.</a:t>
            </a:r>
          </a:p>
          <a:p>
            <a:endParaRPr lang="en-GB" sz="1700" i="1" dirty="0"/>
          </a:p>
          <a:p>
            <a:r>
              <a:rPr lang="en-GB" sz="1700" b="1" i="1" dirty="0"/>
              <a:t>Cool down with the stretch routine.</a:t>
            </a:r>
            <a:endParaRPr lang="en-GB" sz="1700" dirty="0"/>
          </a:p>
        </p:txBody>
      </p:sp>
      <p:pic>
        <p:nvPicPr>
          <p:cNvPr id="6" name="Picture 5"/>
          <p:cNvPicPr>
            <a:picLocks noChangeAspect="1"/>
          </p:cNvPicPr>
          <p:nvPr/>
        </p:nvPicPr>
        <p:blipFill>
          <a:blip r:embed="rId2"/>
          <a:stretch>
            <a:fillRect/>
          </a:stretch>
        </p:blipFill>
        <p:spPr>
          <a:xfrm>
            <a:off x="7641681" y="3429000"/>
            <a:ext cx="1782321" cy="1096813"/>
          </a:xfrm>
          <a:prstGeom prst="rect">
            <a:avLst/>
          </a:prstGeom>
        </p:spPr>
      </p:pic>
      <p:sp>
        <p:nvSpPr>
          <p:cNvPr id="8" name="TextBox 7"/>
          <p:cNvSpPr txBox="1"/>
          <p:nvPr/>
        </p:nvSpPr>
        <p:spPr>
          <a:xfrm>
            <a:off x="7610601" y="3212976"/>
            <a:ext cx="301686" cy="369332"/>
          </a:xfrm>
          <a:prstGeom prst="rect">
            <a:avLst/>
          </a:prstGeom>
          <a:noFill/>
        </p:spPr>
        <p:txBody>
          <a:bodyPr wrap="none" rtlCol="0">
            <a:spAutoFit/>
          </a:bodyPr>
          <a:lstStyle/>
          <a:p>
            <a:r>
              <a:rPr lang="en-GB" dirty="0"/>
              <a:t>1</a:t>
            </a:r>
          </a:p>
        </p:txBody>
      </p:sp>
      <p:pic>
        <p:nvPicPr>
          <p:cNvPr id="10" name="Picture 9"/>
          <p:cNvPicPr>
            <a:picLocks noChangeAspect="1"/>
          </p:cNvPicPr>
          <p:nvPr/>
        </p:nvPicPr>
        <p:blipFill rotWithShape="1">
          <a:blip r:embed="rId3"/>
          <a:srcRect r="29215" b="8969"/>
          <a:stretch/>
        </p:blipFill>
        <p:spPr>
          <a:xfrm>
            <a:off x="9408368" y="3379818"/>
            <a:ext cx="1368152" cy="1145995"/>
          </a:xfrm>
          <a:prstGeom prst="rect">
            <a:avLst/>
          </a:prstGeom>
        </p:spPr>
      </p:pic>
      <p:sp>
        <p:nvSpPr>
          <p:cNvPr id="25" name="TextBox 24"/>
          <p:cNvSpPr txBox="1"/>
          <p:nvPr/>
        </p:nvSpPr>
        <p:spPr>
          <a:xfrm>
            <a:off x="9106682" y="3212976"/>
            <a:ext cx="301686" cy="369332"/>
          </a:xfrm>
          <a:prstGeom prst="rect">
            <a:avLst/>
          </a:prstGeom>
          <a:noFill/>
        </p:spPr>
        <p:txBody>
          <a:bodyPr wrap="none" rtlCol="0">
            <a:spAutoFit/>
          </a:bodyPr>
          <a:lstStyle/>
          <a:p>
            <a:r>
              <a:rPr lang="en-GB" dirty="0"/>
              <a:t>2</a:t>
            </a:r>
          </a:p>
        </p:txBody>
      </p:sp>
      <p:pic>
        <p:nvPicPr>
          <p:cNvPr id="17" name="Picture 16"/>
          <p:cNvPicPr>
            <a:picLocks noChangeAspect="1"/>
          </p:cNvPicPr>
          <p:nvPr/>
        </p:nvPicPr>
        <p:blipFill>
          <a:blip r:embed="rId4"/>
          <a:stretch>
            <a:fillRect/>
          </a:stretch>
        </p:blipFill>
        <p:spPr>
          <a:xfrm>
            <a:off x="10900219" y="3358316"/>
            <a:ext cx="1195052" cy="1195052"/>
          </a:xfrm>
          <a:prstGeom prst="rect">
            <a:avLst/>
          </a:prstGeom>
        </p:spPr>
      </p:pic>
      <p:sp>
        <p:nvSpPr>
          <p:cNvPr id="28" name="TextBox 27"/>
          <p:cNvSpPr txBox="1"/>
          <p:nvPr/>
        </p:nvSpPr>
        <p:spPr>
          <a:xfrm>
            <a:off x="10733742" y="3195152"/>
            <a:ext cx="301686" cy="369332"/>
          </a:xfrm>
          <a:prstGeom prst="rect">
            <a:avLst/>
          </a:prstGeom>
          <a:noFill/>
        </p:spPr>
        <p:txBody>
          <a:bodyPr wrap="none" rtlCol="0">
            <a:spAutoFit/>
          </a:bodyPr>
          <a:lstStyle/>
          <a:p>
            <a:r>
              <a:rPr lang="en-GB" dirty="0"/>
              <a:t>3</a:t>
            </a:r>
          </a:p>
        </p:txBody>
      </p:sp>
      <p:pic>
        <p:nvPicPr>
          <p:cNvPr id="22" name="Picture 21"/>
          <p:cNvPicPr>
            <a:picLocks noChangeAspect="1"/>
          </p:cNvPicPr>
          <p:nvPr/>
        </p:nvPicPr>
        <p:blipFill>
          <a:blip r:embed="rId5"/>
          <a:stretch>
            <a:fillRect/>
          </a:stretch>
        </p:blipFill>
        <p:spPr>
          <a:xfrm>
            <a:off x="7891551" y="4741837"/>
            <a:ext cx="1044522" cy="1162215"/>
          </a:xfrm>
          <a:prstGeom prst="rect">
            <a:avLst/>
          </a:prstGeom>
        </p:spPr>
      </p:pic>
      <p:sp>
        <p:nvSpPr>
          <p:cNvPr id="30" name="TextBox 29"/>
          <p:cNvSpPr txBox="1"/>
          <p:nvPr/>
        </p:nvSpPr>
        <p:spPr>
          <a:xfrm>
            <a:off x="7508611" y="4741837"/>
            <a:ext cx="301686" cy="369332"/>
          </a:xfrm>
          <a:prstGeom prst="rect">
            <a:avLst/>
          </a:prstGeom>
          <a:noFill/>
        </p:spPr>
        <p:txBody>
          <a:bodyPr wrap="none" rtlCol="0">
            <a:spAutoFit/>
          </a:bodyPr>
          <a:lstStyle/>
          <a:p>
            <a:r>
              <a:rPr lang="en-GB" dirty="0"/>
              <a:t>4</a:t>
            </a:r>
          </a:p>
        </p:txBody>
      </p:sp>
      <p:pic>
        <p:nvPicPr>
          <p:cNvPr id="32" name="Picture 31"/>
          <p:cNvPicPr>
            <a:picLocks noChangeAspect="1"/>
          </p:cNvPicPr>
          <p:nvPr/>
        </p:nvPicPr>
        <p:blipFill>
          <a:blip r:embed="rId6"/>
          <a:stretch>
            <a:fillRect/>
          </a:stretch>
        </p:blipFill>
        <p:spPr>
          <a:xfrm>
            <a:off x="9217966" y="4692903"/>
            <a:ext cx="1748956" cy="979415"/>
          </a:xfrm>
          <a:prstGeom prst="rect">
            <a:avLst/>
          </a:prstGeom>
        </p:spPr>
      </p:pic>
      <p:sp>
        <p:nvSpPr>
          <p:cNvPr id="33" name="TextBox 32"/>
          <p:cNvSpPr txBox="1"/>
          <p:nvPr/>
        </p:nvSpPr>
        <p:spPr>
          <a:xfrm>
            <a:off x="9217966" y="4710479"/>
            <a:ext cx="301686" cy="369332"/>
          </a:xfrm>
          <a:prstGeom prst="rect">
            <a:avLst/>
          </a:prstGeom>
          <a:noFill/>
        </p:spPr>
        <p:txBody>
          <a:bodyPr wrap="none" rtlCol="0">
            <a:spAutoFit/>
          </a:bodyPr>
          <a:lstStyle/>
          <a:p>
            <a:r>
              <a:rPr lang="en-GB" dirty="0"/>
              <a:t>5</a:t>
            </a:r>
          </a:p>
        </p:txBody>
      </p:sp>
      <p:pic>
        <p:nvPicPr>
          <p:cNvPr id="35" name="Picture 34"/>
          <p:cNvPicPr>
            <a:picLocks noChangeAspect="1"/>
          </p:cNvPicPr>
          <p:nvPr/>
        </p:nvPicPr>
        <p:blipFill>
          <a:blip r:embed="rId7"/>
          <a:stretch>
            <a:fillRect/>
          </a:stretch>
        </p:blipFill>
        <p:spPr>
          <a:xfrm>
            <a:off x="10814995" y="4631683"/>
            <a:ext cx="1280276" cy="958971"/>
          </a:xfrm>
          <a:prstGeom prst="rect">
            <a:avLst/>
          </a:prstGeom>
        </p:spPr>
      </p:pic>
      <p:sp>
        <p:nvSpPr>
          <p:cNvPr id="36" name="TextBox 35"/>
          <p:cNvSpPr txBox="1"/>
          <p:nvPr/>
        </p:nvSpPr>
        <p:spPr>
          <a:xfrm>
            <a:off x="10776478" y="4604128"/>
            <a:ext cx="301686" cy="369332"/>
          </a:xfrm>
          <a:prstGeom prst="rect">
            <a:avLst/>
          </a:prstGeom>
          <a:noFill/>
        </p:spPr>
        <p:txBody>
          <a:bodyPr wrap="none" rtlCol="0">
            <a:spAutoFit/>
          </a:bodyPr>
          <a:lstStyle/>
          <a:p>
            <a:r>
              <a:rPr lang="en-GB" dirty="0"/>
              <a:t>6</a:t>
            </a:r>
          </a:p>
        </p:txBody>
      </p:sp>
    </p:spTree>
    <p:extLst>
      <p:ext uri="{BB962C8B-B14F-4D97-AF65-F5344CB8AC3E}">
        <p14:creationId xmlns:p14="http://schemas.microsoft.com/office/powerpoint/2010/main" val="2087873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67123"/>
            <a:ext cx="10515600" cy="1325563"/>
          </a:xfrm>
        </p:spPr>
        <p:txBody>
          <a:bodyPr/>
          <a:lstStyle/>
          <a:p>
            <a:r>
              <a:rPr lang="en-GB" b="1" dirty="0"/>
              <a:t>10-minute home workouts </a:t>
            </a:r>
          </a:p>
        </p:txBody>
      </p:sp>
      <p:sp>
        <p:nvSpPr>
          <p:cNvPr id="3" name="TextBox 2"/>
          <p:cNvSpPr txBox="1"/>
          <p:nvPr/>
        </p:nvSpPr>
        <p:spPr>
          <a:xfrm>
            <a:off x="8967428" y="1133104"/>
            <a:ext cx="3096343" cy="1785104"/>
          </a:xfrm>
          <a:prstGeom prst="rect">
            <a:avLst/>
          </a:prstGeom>
          <a:noFill/>
          <a:ln>
            <a:solidFill>
              <a:srgbClr val="00B050"/>
            </a:solidFill>
          </a:ln>
        </p:spPr>
        <p:txBody>
          <a:bodyPr wrap="square" rtlCol="0">
            <a:spAutoFit/>
          </a:bodyPr>
          <a:lstStyle/>
          <a:p>
            <a:r>
              <a:rPr lang="en-GB" sz="2000" b="1" dirty="0"/>
              <a:t>SPEED and AGILITY</a:t>
            </a:r>
          </a:p>
          <a:p>
            <a:r>
              <a:rPr lang="en-GB" b="1" dirty="0"/>
              <a:t>Speed</a:t>
            </a:r>
            <a:r>
              <a:rPr lang="en-GB" dirty="0"/>
              <a:t> is the distance travelled per unit of time.</a:t>
            </a:r>
          </a:p>
          <a:p>
            <a:r>
              <a:rPr lang="en-GB" b="1" dirty="0"/>
              <a:t>Agility </a:t>
            </a:r>
            <a:r>
              <a:rPr lang="en-GB" dirty="0"/>
              <a:t>is the ability to change direction at speed without losing balance.</a:t>
            </a:r>
            <a:endParaRPr lang="en-GB" b="1" dirty="0"/>
          </a:p>
        </p:txBody>
      </p:sp>
      <p:sp>
        <p:nvSpPr>
          <p:cNvPr id="4" name="Rectangle 3"/>
          <p:cNvSpPr/>
          <p:nvPr/>
        </p:nvSpPr>
        <p:spPr>
          <a:xfrm>
            <a:off x="191344" y="1628800"/>
            <a:ext cx="7227913" cy="4968552"/>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r>
              <a:rPr lang="en-GB" sz="1700" b="1" dirty="0"/>
              <a:t>Do Now: </a:t>
            </a:r>
            <a:r>
              <a:rPr lang="en-GB" sz="1700" dirty="0"/>
              <a:t>Warm up routine</a:t>
            </a:r>
          </a:p>
          <a:p>
            <a:endParaRPr lang="en-GB" sz="1700" dirty="0"/>
          </a:p>
          <a:p>
            <a:pPr marL="342900" indent="-342900">
              <a:buFont typeface="+mj-lt"/>
              <a:buAutoNum type="arabicPeriod"/>
            </a:pPr>
            <a:r>
              <a:rPr lang="en-GB" sz="1700" dirty="0"/>
              <a:t>Stair runs (2 x 10 repetitions) – </a:t>
            </a:r>
            <a:r>
              <a:rPr lang="en-GB" sz="1700" i="1" dirty="0"/>
              <a:t>Running up and down the stairs as quickly as you can.</a:t>
            </a:r>
          </a:p>
          <a:p>
            <a:pPr marL="342900" indent="-342900">
              <a:buFont typeface="+mj-lt"/>
              <a:buAutoNum type="arabicPeriod"/>
            </a:pPr>
            <a:r>
              <a:rPr lang="en-GB" sz="1700" dirty="0"/>
              <a:t>Speed bounces (2 x 20 repetitions) – </a:t>
            </a:r>
            <a:r>
              <a:rPr lang="en-GB" sz="1700" i="1" dirty="0"/>
              <a:t>Quick jumps from side to side, landing softly.</a:t>
            </a:r>
          </a:p>
          <a:p>
            <a:pPr marL="342900" indent="-342900">
              <a:buFont typeface="+mj-lt"/>
              <a:buAutoNum type="arabicPeriod"/>
            </a:pPr>
            <a:r>
              <a:rPr lang="en-GB" sz="1700" dirty="0"/>
              <a:t>High knees (2 x 20 repetitions) – </a:t>
            </a:r>
            <a:r>
              <a:rPr lang="en-GB" sz="1700" i="1" dirty="0"/>
              <a:t>Knees lifted to waist high, balls of your feet.</a:t>
            </a:r>
            <a:endParaRPr lang="en-GB" sz="1700" dirty="0"/>
          </a:p>
          <a:p>
            <a:pPr marL="342900" indent="-342900">
              <a:buFont typeface="+mj-lt"/>
              <a:buAutoNum type="arabicPeriod"/>
            </a:pPr>
            <a:r>
              <a:rPr lang="en-GB" sz="1700" dirty="0"/>
              <a:t>Shuttle runs (wall to wall) (2 x 20 repetitions) – </a:t>
            </a:r>
            <a:r>
              <a:rPr lang="en-GB" sz="1700" i="1" dirty="0"/>
              <a:t>head up and quick turns.</a:t>
            </a:r>
          </a:p>
          <a:p>
            <a:pPr marL="342900" indent="-342900">
              <a:buFont typeface="+mj-lt"/>
              <a:buAutoNum type="arabicPeriod"/>
            </a:pPr>
            <a:r>
              <a:rPr lang="en-GB" sz="1700" dirty="0"/>
              <a:t>Football sprints (2 x 10 repetitions) – </a:t>
            </a:r>
            <a:r>
              <a:rPr lang="en-GB" sz="1700" i="1" dirty="0"/>
              <a:t>Starting in press up position, jump up and sprint for 10 seconds then repeat. </a:t>
            </a:r>
            <a:endParaRPr lang="en-GB" sz="1700" dirty="0"/>
          </a:p>
          <a:p>
            <a:pPr marL="342900" indent="-342900">
              <a:buFont typeface="+mj-lt"/>
              <a:buAutoNum type="arabicPeriod"/>
            </a:pPr>
            <a:r>
              <a:rPr lang="en-GB" sz="1700" dirty="0"/>
              <a:t>Scissor steps ( 2 x 20 repetitions) – </a:t>
            </a:r>
            <a:r>
              <a:rPr lang="en-GB" sz="1700" i="1" dirty="0"/>
              <a:t>Quick feet alternating from front to back, head up. </a:t>
            </a:r>
            <a:endParaRPr lang="en-GB" sz="1700" dirty="0"/>
          </a:p>
          <a:p>
            <a:pPr marL="342900" indent="-342900">
              <a:buFont typeface="+mj-lt"/>
              <a:buAutoNum type="arabicPeriod"/>
            </a:pPr>
            <a:r>
              <a:rPr lang="en-GB" sz="1700" dirty="0"/>
              <a:t>Single leg hops (2 x 20 repetitions)  - </a:t>
            </a:r>
            <a:r>
              <a:rPr lang="en-GB" sz="1700" i="1" dirty="0"/>
              <a:t>hopping two to the left and two to the right then repeat. Don’t forget to switch legs.</a:t>
            </a:r>
            <a:endParaRPr lang="en-GB" sz="1700" dirty="0"/>
          </a:p>
          <a:p>
            <a:endParaRPr lang="en-GB" sz="1700" i="1" dirty="0"/>
          </a:p>
          <a:p>
            <a:r>
              <a:rPr lang="en-GB" sz="1700" b="1" i="1" dirty="0"/>
              <a:t>Cool down with the stretch routine.</a:t>
            </a:r>
            <a:endParaRPr lang="en-GB" sz="1700" dirty="0"/>
          </a:p>
        </p:txBody>
      </p:sp>
      <p:sp>
        <p:nvSpPr>
          <p:cNvPr id="8" name="TextBox 7"/>
          <p:cNvSpPr txBox="1"/>
          <p:nvPr/>
        </p:nvSpPr>
        <p:spPr>
          <a:xfrm>
            <a:off x="7610601" y="3212976"/>
            <a:ext cx="301686" cy="369332"/>
          </a:xfrm>
          <a:prstGeom prst="rect">
            <a:avLst/>
          </a:prstGeom>
          <a:noFill/>
        </p:spPr>
        <p:txBody>
          <a:bodyPr wrap="none" rtlCol="0">
            <a:spAutoFit/>
          </a:bodyPr>
          <a:lstStyle/>
          <a:p>
            <a:r>
              <a:rPr lang="en-GB" dirty="0"/>
              <a:t>1</a:t>
            </a:r>
          </a:p>
        </p:txBody>
      </p:sp>
      <p:sp>
        <p:nvSpPr>
          <p:cNvPr id="25" name="TextBox 24"/>
          <p:cNvSpPr txBox="1"/>
          <p:nvPr/>
        </p:nvSpPr>
        <p:spPr>
          <a:xfrm>
            <a:off x="9106682" y="3212976"/>
            <a:ext cx="301686" cy="369332"/>
          </a:xfrm>
          <a:prstGeom prst="rect">
            <a:avLst/>
          </a:prstGeom>
          <a:noFill/>
        </p:spPr>
        <p:txBody>
          <a:bodyPr wrap="none" rtlCol="0">
            <a:spAutoFit/>
          </a:bodyPr>
          <a:lstStyle/>
          <a:p>
            <a:r>
              <a:rPr lang="en-GB" dirty="0"/>
              <a:t>2</a:t>
            </a:r>
          </a:p>
        </p:txBody>
      </p:sp>
      <p:sp>
        <p:nvSpPr>
          <p:cNvPr id="28" name="TextBox 27"/>
          <p:cNvSpPr txBox="1"/>
          <p:nvPr/>
        </p:nvSpPr>
        <p:spPr>
          <a:xfrm>
            <a:off x="10733742" y="3195152"/>
            <a:ext cx="301686" cy="369332"/>
          </a:xfrm>
          <a:prstGeom prst="rect">
            <a:avLst/>
          </a:prstGeom>
          <a:noFill/>
        </p:spPr>
        <p:txBody>
          <a:bodyPr wrap="none" rtlCol="0">
            <a:spAutoFit/>
          </a:bodyPr>
          <a:lstStyle/>
          <a:p>
            <a:r>
              <a:rPr lang="en-GB" dirty="0"/>
              <a:t>3</a:t>
            </a:r>
          </a:p>
        </p:txBody>
      </p:sp>
      <p:sp>
        <p:nvSpPr>
          <p:cNvPr id="30" name="TextBox 29"/>
          <p:cNvSpPr txBox="1"/>
          <p:nvPr/>
        </p:nvSpPr>
        <p:spPr>
          <a:xfrm>
            <a:off x="7508611" y="4741837"/>
            <a:ext cx="301686" cy="369332"/>
          </a:xfrm>
          <a:prstGeom prst="rect">
            <a:avLst/>
          </a:prstGeom>
          <a:noFill/>
        </p:spPr>
        <p:txBody>
          <a:bodyPr wrap="none" rtlCol="0">
            <a:spAutoFit/>
          </a:bodyPr>
          <a:lstStyle/>
          <a:p>
            <a:r>
              <a:rPr lang="en-GB" dirty="0"/>
              <a:t>4</a:t>
            </a:r>
          </a:p>
        </p:txBody>
      </p:sp>
      <p:sp>
        <p:nvSpPr>
          <p:cNvPr id="33" name="TextBox 32"/>
          <p:cNvSpPr txBox="1"/>
          <p:nvPr/>
        </p:nvSpPr>
        <p:spPr>
          <a:xfrm>
            <a:off x="9217966" y="4710479"/>
            <a:ext cx="301686" cy="369332"/>
          </a:xfrm>
          <a:prstGeom prst="rect">
            <a:avLst/>
          </a:prstGeom>
          <a:noFill/>
        </p:spPr>
        <p:txBody>
          <a:bodyPr wrap="none" rtlCol="0">
            <a:spAutoFit/>
          </a:bodyPr>
          <a:lstStyle/>
          <a:p>
            <a:r>
              <a:rPr lang="en-GB" dirty="0"/>
              <a:t>5</a:t>
            </a:r>
          </a:p>
        </p:txBody>
      </p:sp>
      <p:sp>
        <p:nvSpPr>
          <p:cNvPr id="36" name="TextBox 35"/>
          <p:cNvSpPr txBox="1"/>
          <p:nvPr/>
        </p:nvSpPr>
        <p:spPr>
          <a:xfrm>
            <a:off x="10776478" y="4604128"/>
            <a:ext cx="301686" cy="369332"/>
          </a:xfrm>
          <a:prstGeom prst="rect">
            <a:avLst/>
          </a:prstGeom>
          <a:noFill/>
        </p:spPr>
        <p:txBody>
          <a:bodyPr wrap="none" rtlCol="0">
            <a:spAutoFit/>
          </a:bodyPr>
          <a:lstStyle/>
          <a:p>
            <a:r>
              <a:rPr lang="en-GB" dirty="0"/>
              <a:t>6</a:t>
            </a:r>
          </a:p>
        </p:txBody>
      </p:sp>
      <p:pic>
        <p:nvPicPr>
          <p:cNvPr id="18" name="Picture 17"/>
          <p:cNvPicPr>
            <a:picLocks noChangeAspect="1"/>
          </p:cNvPicPr>
          <p:nvPr/>
        </p:nvPicPr>
        <p:blipFill rotWithShape="1">
          <a:blip r:embed="rId2"/>
          <a:srcRect r="23509" b="11063"/>
          <a:stretch/>
        </p:blipFill>
        <p:spPr>
          <a:xfrm>
            <a:off x="7912286" y="3379818"/>
            <a:ext cx="1077549" cy="1224310"/>
          </a:xfrm>
          <a:prstGeom prst="rect">
            <a:avLst/>
          </a:prstGeom>
        </p:spPr>
      </p:pic>
      <p:pic>
        <p:nvPicPr>
          <p:cNvPr id="7" name="Picture 6"/>
          <p:cNvPicPr>
            <a:picLocks noChangeAspect="1"/>
          </p:cNvPicPr>
          <p:nvPr/>
        </p:nvPicPr>
        <p:blipFill>
          <a:blip r:embed="rId3"/>
          <a:stretch>
            <a:fillRect/>
          </a:stretch>
        </p:blipFill>
        <p:spPr>
          <a:xfrm>
            <a:off x="9061518" y="3532416"/>
            <a:ext cx="1865803" cy="1044850"/>
          </a:xfrm>
          <a:prstGeom prst="rect">
            <a:avLst/>
          </a:prstGeom>
        </p:spPr>
      </p:pic>
      <p:pic>
        <p:nvPicPr>
          <p:cNvPr id="11" name="Picture 10"/>
          <p:cNvPicPr>
            <a:picLocks noChangeAspect="1"/>
          </p:cNvPicPr>
          <p:nvPr/>
        </p:nvPicPr>
        <p:blipFill>
          <a:blip r:embed="rId4"/>
          <a:stretch>
            <a:fillRect/>
          </a:stretch>
        </p:blipFill>
        <p:spPr>
          <a:xfrm>
            <a:off x="10884585" y="3510503"/>
            <a:ext cx="1120744" cy="1120744"/>
          </a:xfrm>
          <a:prstGeom prst="rect">
            <a:avLst/>
          </a:prstGeom>
        </p:spPr>
      </p:pic>
      <p:pic>
        <p:nvPicPr>
          <p:cNvPr id="13" name="Picture 12"/>
          <p:cNvPicPr>
            <a:picLocks noChangeAspect="1"/>
          </p:cNvPicPr>
          <p:nvPr/>
        </p:nvPicPr>
        <p:blipFill rotWithShape="1">
          <a:blip r:embed="rId5"/>
          <a:srcRect l="14634" r="37820"/>
          <a:stretch/>
        </p:blipFill>
        <p:spPr>
          <a:xfrm>
            <a:off x="7877989" y="4633631"/>
            <a:ext cx="1080154" cy="1135892"/>
          </a:xfrm>
          <a:prstGeom prst="rect">
            <a:avLst/>
          </a:prstGeom>
        </p:spPr>
      </p:pic>
      <p:pic>
        <p:nvPicPr>
          <p:cNvPr id="19" name="Picture 18"/>
          <p:cNvPicPr>
            <a:picLocks noChangeAspect="1"/>
          </p:cNvPicPr>
          <p:nvPr/>
        </p:nvPicPr>
        <p:blipFill>
          <a:blip r:embed="rId6"/>
          <a:stretch>
            <a:fillRect/>
          </a:stretch>
        </p:blipFill>
        <p:spPr>
          <a:xfrm>
            <a:off x="9514360" y="4719787"/>
            <a:ext cx="860737" cy="953680"/>
          </a:xfrm>
          <a:prstGeom prst="rect">
            <a:avLst/>
          </a:prstGeom>
        </p:spPr>
      </p:pic>
      <p:pic>
        <p:nvPicPr>
          <p:cNvPr id="21" name="Picture 20"/>
          <p:cNvPicPr>
            <a:picLocks noChangeAspect="1"/>
          </p:cNvPicPr>
          <p:nvPr/>
        </p:nvPicPr>
        <p:blipFill>
          <a:blip r:embed="rId7"/>
          <a:stretch>
            <a:fillRect/>
          </a:stretch>
        </p:blipFill>
        <p:spPr>
          <a:xfrm>
            <a:off x="11070915" y="4701507"/>
            <a:ext cx="1009398" cy="671709"/>
          </a:xfrm>
          <a:prstGeom prst="rect">
            <a:avLst/>
          </a:prstGeom>
        </p:spPr>
      </p:pic>
      <p:sp>
        <p:nvSpPr>
          <p:cNvPr id="31" name="TextBox 30"/>
          <p:cNvSpPr txBox="1"/>
          <p:nvPr/>
        </p:nvSpPr>
        <p:spPr>
          <a:xfrm>
            <a:off x="7617409" y="5763657"/>
            <a:ext cx="301686" cy="369332"/>
          </a:xfrm>
          <a:prstGeom prst="rect">
            <a:avLst/>
          </a:prstGeom>
          <a:noFill/>
        </p:spPr>
        <p:txBody>
          <a:bodyPr wrap="none" rtlCol="0">
            <a:spAutoFit/>
          </a:bodyPr>
          <a:lstStyle/>
          <a:p>
            <a:r>
              <a:rPr lang="en-GB" dirty="0"/>
              <a:t>7</a:t>
            </a:r>
          </a:p>
        </p:txBody>
      </p:sp>
      <p:pic>
        <p:nvPicPr>
          <p:cNvPr id="24" name="Picture 23"/>
          <p:cNvPicPr>
            <a:picLocks noChangeAspect="1"/>
          </p:cNvPicPr>
          <p:nvPr/>
        </p:nvPicPr>
        <p:blipFill>
          <a:blip r:embed="rId8"/>
          <a:stretch>
            <a:fillRect/>
          </a:stretch>
        </p:blipFill>
        <p:spPr>
          <a:xfrm>
            <a:off x="7877989" y="5842210"/>
            <a:ext cx="1255674" cy="835594"/>
          </a:xfrm>
          <a:prstGeom prst="rect">
            <a:avLst/>
          </a:prstGeom>
        </p:spPr>
      </p:pic>
    </p:spTree>
    <p:extLst>
      <p:ext uri="{BB962C8B-B14F-4D97-AF65-F5344CB8AC3E}">
        <p14:creationId xmlns:p14="http://schemas.microsoft.com/office/powerpoint/2010/main" val="2002490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67123"/>
            <a:ext cx="10515600" cy="1325563"/>
          </a:xfrm>
        </p:spPr>
        <p:txBody>
          <a:bodyPr/>
          <a:lstStyle/>
          <a:p>
            <a:r>
              <a:rPr lang="en-GB" b="1" dirty="0"/>
              <a:t>10-minute home workouts </a:t>
            </a:r>
          </a:p>
        </p:txBody>
      </p:sp>
      <p:sp>
        <p:nvSpPr>
          <p:cNvPr id="3" name="TextBox 2"/>
          <p:cNvSpPr txBox="1"/>
          <p:nvPr/>
        </p:nvSpPr>
        <p:spPr>
          <a:xfrm>
            <a:off x="8405316" y="1133104"/>
            <a:ext cx="3658455" cy="2062103"/>
          </a:xfrm>
          <a:prstGeom prst="rect">
            <a:avLst/>
          </a:prstGeom>
          <a:noFill/>
          <a:ln>
            <a:solidFill>
              <a:srgbClr val="00B050"/>
            </a:solidFill>
          </a:ln>
        </p:spPr>
        <p:txBody>
          <a:bodyPr wrap="square" rtlCol="0">
            <a:spAutoFit/>
          </a:bodyPr>
          <a:lstStyle/>
          <a:p>
            <a:r>
              <a:rPr lang="en-GB" sz="2000" b="1" dirty="0"/>
              <a:t>COORDINATION and BALANCE</a:t>
            </a:r>
          </a:p>
          <a:p>
            <a:r>
              <a:rPr lang="en-GB" b="1" dirty="0"/>
              <a:t>Coordination </a:t>
            </a:r>
            <a:r>
              <a:rPr lang="en-GB" dirty="0"/>
              <a:t>is the ability to control two or more limbs to create movement.</a:t>
            </a:r>
          </a:p>
          <a:p>
            <a:r>
              <a:rPr lang="en-GB" b="1" dirty="0"/>
              <a:t>Balance </a:t>
            </a:r>
            <a:r>
              <a:rPr lang="en-GB" dirty="0"/>
              <a:t>is the ability to hold your centre of mass over a base of support.</a:t>
            </a:r>
            <a:endParaRPr lang="en-GB" b="1" dirty="0"/>
          </a:p>
        </p:txBody>
      </p:sp>
      <p:sp>
        <p:nvSpPr>
          <p:cNvPr id="4" name="Rectangle 3"/>
          <p:cNvSpPr/>
          <p:nvPr/>
        </p:nvSpPr>
        <p:spPr>
          <a:xfrm>
            <a:off x="191344" y="1628800"/>
            <a:ext cx="7227913" cy="4968552"/>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r>
              <a:rPr lang="en-GB" sz="1700" b="1" dirty="0"/>
              <a:t>Do Now: </a:t>
            </a:r>
            <a:r>
              <a:rPr lang="en-GB" sz="1700" dirty="0"/>
              <a:t>Warm up routine</a:t>
            </a:r>
          </a:p>
          <a:p>
            <a:endParaRPr lang="en-GB" sz="1700" dirty="0"/>
          </a:p>
          <a:p>
            <a:pPr marL="342900" indent="-342900">
              <a:buFont typeface="+mj-lt"/>
              <a:buAutoNum type="arabicPeriod"/>
            </a:pPr>
            <a:r>
              <a:rPr lang="en-GB" sz="1700" dirty="0"/>
              <a:t>Single leg lateral raises (with weights/tins/water bottles) (2 x 10 repetitions on each leg) </a:t>
            </a:r>
          </a:p>
          <a:p>
            <a:pPr marL="342900" indent="-342900">
              <a:buFont typeface="+mj-lt"/>
              <a:buAutoNum type="arabicPeriod"/>
            </a:pPr>
            <a:r>
              <a:rPr lang="en-GB" sz="1700" dirty="0"/>
              <a:t>Single leg shoulder press (with weights/tins/water bottles) (2 x 10 repetitions on each leg)</a:t>
            </a:r>
          </a:p>
          <a:p>
            <a:pPr marL="342900" indent="-342900">
              <a:buFont typeface="+mj-lt"/>
              <a:buAutoNum type="arabicPeriod"/>
            </a:pPr>
            <a:r>
              <a:rPr lang="en-GB" sz="1700" dirty="0"/>
              <a:t>Arabesque hold for 10seconds (5 repetitions on each leg)</a:t>
            </a:r>
          </a:p>
          <a:p>
            <a:pPr marL="342900" indent="-342900">
              <a:buFont typeface="+mj-lt"/>
              <a:buAutoNum type="arabicPeriod"/>
            </a:pPr>
            <a:r>
              <a:rPr lang="en-GB" sz="1700" dirty="0"/>
              <a:t>Single leg bicep curl (with weights/tins/water bottles) (2 x 10 repetitions on each leg)</a:t>
            </a:r>
          </a:p>
          <a:p>
            <a:pPr marL="342900" indent="-342900">
              <a:buFont typeface="+mj-lt"/>
              <a:buAutoNum type="arabicPeriod"/>
            </a:pPr>
            <a:r>
              <a:rPr lang="en-GB" sz="1700" dirty="0"/>
              <a:t>Standing stork hold for 10 seconds (5 repetitions on each leg)</a:t>
            </a:r>
          </a:p>
          <a:p>
            <a:pPr marL="342900" indent="-342900">
              <a:buFont typeface="+mj-lt"/>
              <a:buAutoNum type="arabicPeriod"/>
            </a:pPr>
            <a:r>
              <a:rPr lang="en-GB" sz="1700" dirty="0"/>
              <a:t>Single leg upright row (with weights/tins/water bottles) (2 x 10 repetitions on each leg)</a:t>
            </a:r>
          </a:p>
          <a:p>
            <a:endParaRPr lang="en-GB" sz="1700" dirty="0"/>
          </a:p>
          <a:p>
            <a:pPr marL="342900" indent="-342900">
              <a:buFont typeface="+mj-lt"/>
              <a:buAutoNum type="arabicPeriod"/>
            </a:pPr>
            <a:endParaRPr lang="en-GB" sz="1700" i="1" dirty="0"/>
          </a:p>
          <a:p>
            <a:r>
              <a:rPr lang="en-GB" sz="1700" b="1" i="1" dirty="0"/>
              <a:t>Cool down with the stretch routine.</a:t>
            </a:r>
            <a:endParaRPr lang="en-GB" sz="1700" dirty="0"/>
          </a:p>
        </p:txBody>
      </p:sp>
      <p:sp>
        <p:nvSpPr>
          <p:cNvPr id="8" name="TextBox 7"/>
          <p:cNvSpPr txBox="1"/>
          <p:nvPr/>
        </p:nvSpPr>
        <p:spPr>
          <a:xfrm>
            <a:off x="7610601" y="3212976"/>
            <a:ext cx="301686" cy="369332"/>
          </a:xfrm>
          <a:prstGeom prst="rect">
            <a:avLst/>
          </a:prstGeom>
          <a:noFill/>
        </p:spPr>
        <p:txBody>
          <a:bodyPr wrap="none" rtlCol="0">
            <a:spAutoFit/>
          </a:bodyPr>
          <a:lstStyle/>
          <a:p>
            <a:r>
              <a:rPr lang="en-GB" dirty="0"/>
              <a:t>1</a:t>
            </a:r>
          </a:p>
        </p:txBody>
      </p:sp>
      <p:sp>
        <p:nvSpPr>
          <p:cNvPr id="25" name="TextBox 24"/>
          <p:cNvSpPr txBox="1"/>
          <p:nvPr/>
        </p:nvSpPr>
        <p:spPr>
          <a:xfrm>
            <a:off x="9106682" y="3212976"/>
            <a:ext cx="301686" cy="369332"/>
          </a:xfrm>
          <a:prstGeom prst="rect">
            <a:avLst/>
          </a:prstGeom>
          <a:noFill/>
        </p:spPr>
        <p:txBody>
          <a:bodyPr wrap="none" rtlCol="0">
            <a:spAutoFit/>
          </a:bodyPr>
          <a:lstStyle/>
          <a:p>
            <a:r>
              <a:rPr lang="en-GB" dirty="0"/>
              <a:t>2</a:t>
            </a:r>
          </a:p>
        </p:txBody>
      </p:sp>
      <p:sp>
        <p:nvSpPr>
          <p:cNvPr id="28" name="TextBox 27"/>
          <p:cNvSpPr txBox="1"/>
          <p:nvPr/>
        </p:nvSpPr>
        <p:spPr>
          <a:xfrm>
            <a:off x="10733742" y="3195152"/>
            <a:ext cx="301686" cy="369332"/>
          </a:xfrm>
          <a:prstGeom prst="rect">
            <a:avLst/>
          </a:prstGeom>
          <a:noFill/>
        </p:spPr>
        <p:txBody>
          <a:bodyPr wrap="none" rtlCol="0">
            <a:spAutoFit/>
          </a:bodyPr>
          <a:lstStyle/>
          <a:p>
            <a:r>
              <a:rPr lang="en-GB" dirty="0"/>
              <a:t>3</a:t>
            </a:r>
          </a:p>
        </p:txBody>
      </p:sp>
      <p:sp>
        <p:nvSpPr>
          <p:cNvPr id="30" name="TextBox 29"/>
          <p:cNvSpPr txBox="1"/>
          <p:nvPr/>
        </p:nvSpPr>
        <p:spPr>
          <a:xfrm>
            <a:off x="7508611" y="4741837"/>
            <a:ext cx="301686" cy="369332"/>
          </a:xfrm>
          <a:prstGeom prst="rect">
            <a:avLst/>
          </a:prstGeom>
          <a:noFill/>
        </p:spPr>
        <p:txBody>
          <a:bodyPr wrap="none" rtlCol="0">
            <a:spAutoFit/>
          </a:bodyPr>
          <a:lstStyle/>
          <a:p>
            <a:r>
              <a:rPr lang="en-GB" dirty="0"/>
              <a:t>4</a:t>
            </a:r>
          </a:p>
        </p:txBody>
      </p:sp>
      <p:sp>
        <p:nvSpPr>
          <p:cNvPr id="33" name="TextBox 32"/>
          <p:cNvSpPr txBox="1"/>
          <p:nvPr/>
        </p:nvSpPr>
        <p:spPr>
          <a:xfrm>
            <a:off x="9217966" y="4710479"/>
            <a:ext cx="301686" cy="369332"/>
          </a:xfrm>
          <a:prstGeom prst="rect">
            <a:avLst/>
          </a:prstGeom>
          <a:noFill/>
        </p:spPr>
        <p:txBody>
          <a:bodyPr wrap="none" rtlCol="0">
            <a:spAutoFit/>
          </a:bodyPr>
          <a:lstStyle/>
          <a:p>
            <a:r>
              <a:rPr lang="en-GB" dirty="0"/>
              <a:t>5</a:t>
            </a:r>
          </a:p>
        </p:txBody>
      </p:sp>
      <p:sp>
        <p:nvSpPr>
          <p:cNvPr id="36" name="TextBox 35"/>
          <p:cNvSpPr txBox="1"/>
          <p:nvPr/>
        </p:nvSpPr>
        <p:spPr>
          <a:xfrm>
            <a:off x="10776478" y="4604128"/>
            <a:ext cx="301686" cy="369332"/>
          </a:xfrm>
          <a:prstGeom prst="rect">
            <a:avLst/>
          </a:prstGeom>
          <a:noFill/>
        </p:spPr>
        <p:txBody>
          <a:bodyPr wrap="none" rtlCol="0">
            <a:spAutoFit/>
          </a:bodyPr>
          <a:lstStyle/>
          <a:p>
            <a:r>
              <a:rPr lang="en-GB" dirty="0"/>
              <a:t>6</a:t>
            </a:r>
          </a:p>
        </p:txBody>
      </p:sp>
      <p:pic>
        <p:nvPicPr>
          <p:cNvPr id="6" name="Picture 5"/>
          <p:cNvPicPr>
            <a:picLocks noChangeAspect="1"/>
          </p:cNvPicPr>
          <p:nvPr/>
        </p:nvPicPr>
        <p:blipFill>
          <a:blip r:embed="rId3"/>
          <a:stretch>
            <a:fillRect/>
          </a:stretch>
        </p:blipFill>
        <p:spPr>
          <a:xfrm>
            <a:off x="7498706" y="3504541"/>
            <a:ext cx="1528527" cy="790252"/>
          </a:xfrm>
          <a:prstGeom prst="rect">
            <a:avLst/>
          </a:prstGeom>
        </p:spPr>
      </p:pic>
      <p:pic>
        <p:nvPicPr>
          <p:cNvPr id="10" name="Picture 9"/>
          <p:cNvPicPr>
            <a:picLocks noChangeAspect="1"/>
          </p:cNvPicPr>
          <p:nvPr/>
        </p:nvPicPr>
        <p:blipFill>
          <a:blip r:embed="rId4"/>
          <a:stretch>
            <a:fillRect/>
          </a:stretch>
        </p:blipFill>
        <p:spPr>
          <a:xfrm>
            <a:off x="9368809" y="3379818"/>
            <a:ext cx="1146791" cy="1146791"/>
          </a:xfrm>
          <a:prstGeom prst="rect">
            <a:avLst/>
          </a:prstGeom>
        </p:spPr>
      </p:pic>
      <p:pic>
        <p:nvPicPr>
          <p:cNvPr id="14" name="Picture 13"/>
          <p:cNvPicPr>
            <a:picLocks noChangeAspect="1"/>
          </p:cNvPicPr>
          <p:nvPr/>
        </p:nvPicPr>
        <p:blipFill rotWithShape="1">
          <a:blip r:embed="rId5"/>
          <a:srcRect l="27320" t="14001" r="19760" b="14001"/>
          <a:stretch/>
        </p:blipFill>
        <p:spPr>
          <a:xfrm>
            <a:off x="10793516" y="3529951"/>
            <a:ext cx="1190649" cy="907161"/>
          </a:xfrm>
          <a:prstGeom prst="rect">
            <a:avLst/>
          </a:prstGeom>
        </p:spPr>
      </p:pic>
      <p:pic>
        <p:nvPicPr>
          <p:cNvPr id="16" name="Picture 15"/>
          <p:cNvPicPr>
            <a:picLocks noChangeAspect="1"/>
          </p:cNvPicPr>
          <p:nvPr/>
        </p:nvPicPr>
        <p:blipFill>
          <a:blip r:embed="rId6"/>
          <a:stretch>
            <a:fillRect/>
          </a:stretch>
        </p:blipFill>
        <p:spPr>
          <a:xfrm>
            <a:off x="7759049" y="4817915"/>
            <a:ext cx="1059357" cy="1059357"/>
          </a:xfrm>
          <a:prstGeom prst="rect">
            <a:avLst/>
          </a:prstGeom>
        </p:spPr>
      </p:pic>
      <p:pic>
        <p:nvPicPr>
          <p:cNvPr id="20" name="Picture 19"/>
          <p:cNvPicPr>
            <a:picLocks noChangeAspect="1"/>
          </p:cNvPicPr>
          <p:nvPr/>
        </p:nvPicPr>
        <p:blipFill>
          <a:blip r:embed="rId7"/>
          <a:stretch>
            <a:fillRect/>
          </a:stretch>
        </p:blipFill>
        <p:spPr>
          <a:xfrm>
            <a:off x="9444777" y="4693451"/>
            <a:ext cx="948870" cy="1425898"/>
          </a:xfrm>
          <a:prstGeom prst="rect">
            <a:avLst/>
          </a:prstGeom>
        </p:spPr>
      </p:pic>
      <p:pic>
        <p:nvPicPr>
          <p:cNvPr id="23" name="Picture 22"/>
          <p:cNvPicPr>
            <a:picLocks noChangeAspect="1"/>
          </p:cNvPicPr>
          <p:nvPr/>
        </p:nvPicPr>
        <p:blipFill>
          <a:blip r:embed="rId8"/>
          <a:stretch>
            <a:fillRect/>
          </a:stretch>
        </p:blipFill>
        <p:spPr>
          <a:xfrm>
            <a:off x="11065911" y="4526609"/>
            <a:ext cx="997860" cy="997860"/>
          </a:xfrm>
          <a:prstGeom prst="rect">
            <a:avLst/>
          </a:prstGeom>
        </p:spPr>
      </p:pic>
    </p:spTree>
    <p:extLst>
      <p:ext uri="{BB962C8B-B14F-4D97-AF65-F5344CB8AC3E}">
        <p14:creationId xmlns:p14="http://schemas.microsoft.com/office/powerpoint/2010/main" val="618539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67123"/>
            <a:ext cx="10515600" cy="1325563"/>
          </a:xfrm>
        </p:spPr>
        <p:txBody>
          <a:bodyPr/>
          <a:lstStyle/>
          <a:p>
            <a:r>
              <a:rPr lang="en-GB" b="1" dirty="0"/>
              <a:t>10-minute home workouts </a:t>
            </a:r>
          </a:p>
        </p:txBody>
      </p:sp>
      <p:sp>
        <p:nvSpPr>
          <p:cNvPr id="3" name="TextBox 2"/>
          <p:cNvSpPr txBox="1"/>
          <p:nvPr/>
        </p:nvSpPr>
        <p:spPr>
          <a:xfrm>
            <a:off x="8405316" y="1133104"/>
            <a:ext cx="3658455" cy="1231106"/>
          </a:xfrm>
          <a:prstGeom prst="rect">
            <a:avLst/>
          </a:prstGeom>
          <a:noFill/>
          <a:ln>
            <a:solidFill>
              <a:srgbClr val="00B050"/>
            </a:solidFill>
          </a:ln>
        </p:spPr>
        <p:txBody>
          <a:bodyPr wrap="square" rtlCol="0">
            <a:spAutoFit/>
          </a:bodyPr>
          <a:lstStyle/>
          <a:p>
            <a:r>
              <a:rPr lang="en-GB" sz="2000" b="1" dirty="0"/>
              <a:t>POWER</a:t>
            </a:r>
          </a:p>
          <a:p>
            <a:r>
              <a:rPr lang="en-GB" b="1" dirty="0"/>
              <a:t>Power is </a:t>
            </a:r>
            <a:r>
              <a:rPr lang="en-GB" dirty="0"/>
              <a:t>the ability to exert a maximal force in as short a time as possible. </a:t>
            </a:r>
            <a:endParaRPr lang="en-GB" b="1" dirty="0"/>
          </a:p>
        </p:txBody>
      </p:sp>
      <p:sp>
        <p:nvSpPr>
          <p:cNvPr id="4" name="Rectangle 3"/>
          <p:cNvSpPr/>
          <p:nvPr/>
        </p:nvSpPr>
        <p:spPr>
          <a:xfrm>
            <a:off x="191344" y="1628800"/>
            <a:ext cx="7227913" cy="4968552"/>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r>
              <a:rPr lang="en-GB" sz="1600" b="1" dirty="0"/>
              <a:t>Do Now: </a:t>
            </a:r>
            <a:r>
              <a:rPr lang="en-GB" sz="1600" dirty="0"/>
              <a:t>Warm up routine</a:t>
            </a:r>
          </a:p>
          <a:p>
            <a:pPr marL="342900" indent="-342900">
              <a:buFont typeface="+mj-lt"/>
              <a:buAutoNum type="arabicPeriod"/>
            </a:pPr>
            <a:r>
              <a:rPr lang="en-GB" sz="1600" dirty="0" err="1"/>
              <a:t>Starjumps</a:t>
            </a:r>
            <a:r>
              <a:rPr lang="en-GB" sz="1600" dirty="0"/>
              <a:t> (2 x 20 repetitions) </a:t>
            </a:r>
            <a:r>
              <a:rPr lang="en-GB" sz="1600" i="1" dirty="0"/>
              <a:t>make sure you bring your hands together above your head.</a:t>
            </a:r>
            <a:endParaRPr lang="en-GB" sz="1600" dirty="0"/>
          </a:p>
          <a:p>
            <a:pPr marL="342900" indent="-342900">
              <a:buFont typeface="+mj-lt"/>
              <a:buAutoNum type="arabicPeriod"/>
            </a:pPr>
            <a:r>
              <a:rPr lang="en-GB" sz="1600" dirty="0"/>
              <a:t>Jogging on the spot </a:t>
            </a:r>
          </a:p>
          <a:p>
            <a:pPr marL="342900" indent="-342900">
              <a:buFont typeface="+mj-lt"/>
              <a:buAutoNum type="arabicPeriod"/>
            </a:pPr>
            <a:r>
              <a:rPr lang="en-GB" sz="1600" dirty="0"/>
              <a:t>Jumping lunges (2 x 20 repetitions) </a:t>
            </a:r>
            <a:r>
              <a:rPr lang="en-GB" sz="1600" i="1" dirty="0"/>
              <a:t>Start standing with your feet hip-width apart, bend your knees then jump up into the air bringing your right leg forward, and left leg goes back so that you land in a lunge position. </a:t>
            </a:r>
          </a:p>
          <a:p>
            <a:pPr marL="342900" indent="-342900">
              <a:buFont typeface="+mj-lt"/>
              <a:buAutoNum type="arabicPeriod"/>
            </a:pPr>
            <a:r>
              <a:rPr lang="en-GB" sz="1600" dirty="0"/>
              <a:t>Jogging on the spot</a:t>
            </a:r>
          </a:p>
          <a:p>
            <a:pPr marL="342900" indent="-342900">
              <a:buFont typeface="+mj-lt"/>
              <a:buAutoNum type="arabicPeriod"/>
            </a:pPr>
            <a:r>
              <a:rPr lang="en-GB" sz="1600" dirty="0"/>
              <a:t>Burpees (2 x 20 repetitions) </a:t>
            </a:r>
            <a:r>
              <a:rPr lang="en-GB" sz="1600" i="1" dirty="0"/>
              <a:t>start in a standing position, drop into a squat with hands on the ground, kick feet back into push up position, jump back into squat and jump up.</a:t>
            </a:r>
            <a:endParaRPr lang="en-GB" sz="1600" dirty="0"/>
          </a:p>
          <a:p>
            <a:pPr marL="342900" indent="-342900">
              <a:buFont typeface="+mj-lt"/>
              <a:buAutoNum type="arabicPeriod"/>
            </a:pPr>
            <a:r>
              <a:rPr lang="en-GB" sz="1600" dirty="0"/>
              <a:t>Jogging on the spot</a:t>
            </a:r>
          </a:p>
          <a:p>
            <a:pPr marL="342900" indent="-342900">
              <a:buFont typeface="+mj-lt"/>
              <a:buAutoNum type="arabicPeriod"/>
            </a:pPr>
            <a:r>
              <a:rPr lang="en-GB" sz="1600" dirty="0"/>
              <a:t>Squat jumps (2 x 20 repetitions) </a:t>
            </a:r>
            <a:r>
              <a:rPr lang="en-GB" sz="1600" i="1" dirty="0"/>
              <a:t>Lower down into a squat position then jump up into the air as high as you can and straighten out your legs.</a:t>
            </a:r>
          </a:p>
          <a:p>
            <a:pPr marL="342900" indent="-342900">
              <a:buFont typeface="+mj-lt"/>
              <a:buAutoNum type="arabicPeriod"/>
            </a:pPr>
            <a:r>
              <a:rPr lang="en-GB" sz="1600" dirty="0"/>
              <a:t>Jogging on the spot</a:t>
            </a:r>
          </a:p>
          <a:p>
            <a:pPr marL="342900" indent="-342900">
              <a:buFont typeface="+mj-lt"/>
              <a:buAutoNum type="arabicPeriod"/>
            </a:pPr>
            <a:r>
              <a:rPr lang="en-GB" sz="1600" dirty="0"/>
              <a:t>Plyometric push ups (2 x 20 repetitions) </a:t>
            </a:r>
            <a:r>
              <a:rPr lang="en-GB" sz="1600" i="1" dirty="0"/>
              <a:t>Start in high plank position. Bend arms and lower your chest to the floor. As you press yourself back up, push off the floor bringing your hands off the floor, then land back on the floor with soft elbows.</a:t>
            </a:r>
          </a:p>
          <a:p>
            <a:r>
              <a:rPr lang="en-GB" sz="1600" b="1" i="1" dirty="0"/>
              <a:t>Cool down with the stretch routine.</a:t>
            </a:r>
            <a:endParaRPr lang="en-GB" sz="1600" dirty="0"/>
          </a:p>
        </p:txBody>
      </p:sp>
      <p:sp>
        <p:nvSpPr>
          <p:cNvPr id="8" name="TextBox 7"/>
          <p:cNvSpPr txBox="1"/>
          <p:nvPr/>
        </p:nvSpPr>
        <p:spPr>
          <a:xfrm>
            <a:off x="7670298" y="2348880"/>
            <a:ext cx="190687" cy="381908"/>
          </a:xfrm>
          <a:prstGeom prst="rect">
            <a:avLst/>
          </a:prstGeom>
          <a:noFill/>
        </p:spPr>
        <p:txBody>
          <a:bodyPr wrap="square" rtlCol="0">
            <a:spAutoFit/>
          </a:bodyPr>
          <a:lstStyle/>
          <a:p>
            <a:r>
              <a:rPr lang="en-GB" dirty="0"/>
              <a:t>1</a:t>
            </a:r>
          </a:p>
        </p:txBody>
      </p:sp>
      <p:sp>
        <p:nvSpPr>
          <p:cNvPr id="25" name="TextBox 24"/>
          <p:cNvSpPr txBox="1"/>
          <p:nvPr/>
        </p:nvSpPr>
        <p:spPr>
          <a:xfrm>
            <a:off x="9519652" y="2359838"/>
            <a:ext cx="301686" cy="369332"/>
          </a:xfrm>
          <a:prstGeom prst="rect">
            <a:avLst/>
          </a:prstGeom>
          <a:noFill/>
        </p:spPr>
        <p:txBody>
          <a:bodyPr wrap="none" rtlCol="0">
            <a:spAutoFit/>
          </a:bodyPr>
          <a:lstStyle/>
          <a:p>
            <a:r>
              <a:rPr lang="en-GB" dirty="0"/>
              <a:t>3</a:t>
            </a:r>
          </a:p>
        </p:txBody>
      </p:sp>
      <p:sp>
        <p:nvSpPr>
          <p:cNvPr id="30" name="TextBox 29"/>
          <p:cNvSpPr txBox="1"/>
          <p:nvPr/>
        </p:nvSpPr>
        <p:spPr>
          <a:xfrm>
            <a:off x="7508611" y="4561376"/>
            <a:ext cx="301686" cy="369332"/>
          </a:xfrm>
          <a:prstGeom prst="rect">
            <a:avLst/>
          </a:prstGeom>
          <a:noFill/>
        </p:spPr>
        <p:txBody>
          <a:bodyPr wrap="none" rtlCol="0">
            <a:spAutoFit/>
          </a:bodyPr>
          <a:lstStyle/>
          <a:p>
            <a:r>
              <a:rPr lang="en-GB" dirty="0"/>
              <a:t>5</a:t>
            </a:r>
          </a:p>
        </p:txBody>
      </p:sp>
      <p:sp>
        <p:nvSpPr>
          <p:cNvPr id="33" name="TextBox 32"/>
          <p:cNvSpPr txBox="1"/>
          <p:nvPr/>
        </p:nvSpPr>
        <p:spPr>
          <a:xfrm>
            <a:off x="9217966" y="3932091"/>
            <a:ext cx="301686" cy="369332"/>
          </a:xfrm>
          <a:prstGeom prst="rect">
            <a:avLst/>
          </a:prstGeom>
          <a:noFill/>
        </p:spPr>
        <p:txBody>
          <a:bodyPr wrap="none" rtlCol="0">
            <a:spAutoFit/>
          </a:bodyPr>
          <a:lstStyle/>
          <a:p>
            <a:r>
              <a:rPr lang="en-GB" dirty="0"/>
              <a:t>7</a:t>
            </a:r>
          </a:p>
        </p:txBody>
      </p:sp>
      <p:pic>
        <p:nvPicPr>
          <p:cNvPr id="7" name="Picture 6"/>
          <p:cNvPicPr>
            <a:picLocks noChangeAspect="1"/>
          </p:cNvPicPr>
          <p:nvPr/>
        </p:nvPicPr>
        <p:blipFill>
          <a:blip r:embed="rId3"/>
          <a:stretch>
            <a:fillRect/>
          </a:stretch>
        </p:blipFill>
        <p:spPr>
          <a:xfrm>
            <a:off x="7912556" y="2556099"/>
            <a:ext cx="1305410" cy="1305410"/>
          </a:xfrm>
          <a:prstGeom prst="rect">
            <a:avLst/>
          </a:prstGeom>
        </p:spPr>
      </p:pic>
      <p:pic>
        <p:nvPicPr>
          <p:cNvPr id="11" name="Picture 10"/>
          <p:cNvPicPr>
            <a:picLocks noChangeAspect="1"/>
          </p:cNvPicPr>
          <p:nvPr/>
        </p:nvPicPr>
        <p:blipFill rotWithShape="1">
          <a:blip r:embed="rId4"/>
          <a:srcRect l="15119" r="13078" b="-933"/>
          <a:stretch/>
        </p:blipFill>
        <p:spPr>
          <a:xfrm>
            <a:off x="9948386" y="2539834"/>
            <a:ext cx="1656184" cy="1164040"/>
          </a:xfrm>
          <a:prstGeom prst="rect">
            <a:avLst/>
          </a:prstGeom>
        </p:spPr>
      </p:pic>
      <p:pic>
        <p:nvPicPr>
          <p:cNvPr id="13" name="Picture 12"/>
          <p:cNvPicPr>
            <a:picLocks noChangeAspect="1"/>
          </p:cNvPicPr>
          <p:nvPr/>
        </p:nvPicPr>
        <p:blipFill>
          <a:blip r:embed="rId5"/>
          <a:stretch>
            <a:fillRect/>
          </a:stretch>
        </p:blipFill>
        <p:spPr>
          <a:xfrm>
            <a:off x="7584223" y="4344774"/>
            <a:ext cx="1784586" cy="999368"/>
          </a:xfrm>
          <a:prstGeom prst="rect">
            <a:avLst/>
          </a:prstGeom>
        </p:spPr>
      </p:pic>
      <p:sp>
        <p:nvSpPr>
          <p:cNvPr id="24" name="TextBox 23"/>
          <p:cNvSpPr txBox="1"/>
          <p:nvPr/>
        </p:nvSpPr>
        <p:spPr>
          <a:xfrm>
            <a:off x="7494869" y="3975442"/>
            <a:ext cx="301686" cy="369332"/>
          </a:xfrm>
          <a:prstGeom prst="rect">
            <a:avLst/>
          </a:prstGeom>
          <a:noFill/>
        </p:spPr>
        <p:txBody>
          <a:bodyPr wrap="none" rtlCol="0">
            <a:spAutoFit/>
          </a:bodyPr>
          <a:lstStyle/>
          <a:p>
            <a:r>
              <a:rPr lang="en-GB" dirty="0"/>
              <a:t>5</a:t>
            </a:r>
          </a:p>
        </p:txBody>
      </p:sp>
      <p:pic>
        <p:nvPicPr>
          <p:cNvPr id="17" name="Picture 16"/>
          <p:cNvPicPr>
            <a:picLocks noChangeAspect="1"/>
          </p:cNvPicPr>
          <p:nvPr/>
        </p:nvPicPr>
        <p:blipFill>
          <a:blip r:embed="rId6"/>
          <a:stretch>
            <a:fillRect/>
          </a:stretch>
        </p:blipFill>
        <p:spPr>
          <a:xfrm>
            <a:off x="9698753" y="3717032"/>
            <a:ext cx="1811449" cy="1585018"/>
          </a:xfrm>
          <a:prstGeom prst="rect">
            <a:avLst/>
          </a:prstGeom>
        </p:spPr>
      </p:pic>
      <p:sp>
        <p:nvSpPr>
          <p:cNvPr id="26" name="TextBox 25"/>
          <p:cNvSpPr txBox="1"/>
          <p:nvPr/>
        </p:nvSpPr>
        <p:spPr>
          <a:xfrm>
            <a:off x="7494869" y="5445224"/>
            <a:ext cx="301686" cy="369332"/>
          </a:xfrm>
          <a:prstGeom prst="rect">
            <a:avLst/>
          </a:prstGeom>
          <a:noFill/>
        </p:spPr>
        <p:txBody>
          <a:bodyPr wrap="none" rtlCol="0">
            <a:spAutoFit/>
          </a:bodyPr>
          <a:lstStyle/>
          <a:p>
            <a:r>
              <a:rPr lang="en-GB" dirty="0"/>
              <a:t>9</a:t>
            </a:r>
          </a:p>
        </p:txBody>
      </p:sp>
      <p:pic>
        <p:nvPicPr>
          <p:cNvPr id="19" name="Picture 18"/>
          <p:cNvPicPr>
            <a:picLocks noChangeAspect="1"/>
          </p:cNvPicPr>
          <p:nvPr/>
        </p:nvPicPr>
        <p:blipFill>
          <a:blip r:embed="rId7"/>
          <a:stretch>
            <a:fillRect/>
          </a:stretch>
        </p:blipFill>
        <p:spPr>
          <a:xfrm>
            <a:off x="7875025" y="5538128"/>
            <a:ext cx="1655417" cy="1197669"/>
          </a:xfrm>
          <a:prstGeom prst="rect">
            <a:avLst/>
          </a:prstGeom>
        </p:spPr>
      </p:pic>
    </p:spTree>
    <p:extLst>
      <p:ext uri="{BB962C8B-B14F-4D97-AF65-F5344CB8AC3E}">
        <p14:creationId xmlns:p14="http://schemas.microsoft.com/office/powerpoint/2010/main" val="2082201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2" y="733246"/>
            <a:ext cx="12097344" cy="1325563"/>
          </a:xfrm>
        </p:spPr>
        <p:txBody>
          <a:bodyPr/>
          <a:lstStyle/>
          <a:p>
            <a:r>
              <a:rPr lang="en-GB" b="1" dirty="0"/>
              <a:t>Home workouts – cool down stretch routine</a:t>
            </a:r>
          </a:p>
        </p:txBody>
      </p:sp>
      <p:sp>
        <p:nvSpPr>
          <p:cNvPr id="4" name="Rectangle 3"/>
          <p:cNvSpPr/>
          <p:nvPr/>
        </p:nvSpPr>
        <p:spPr>
          <a:xfrm>
            <a:off x="235496" y="2060848"/>
            <a:ext cx="9793088" cy="460851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b="1" dirty="0"/>
              <a:t>Task: Complete this 5 minute stretch routine:</a:t>
            </a:r>
          </a:p>
          <a:p>
            <a:pPr algn="ctr"/>
            <a:r>
              <a:rPr lang="en-GB" sz="2000" b="1" dirty="0">
                <a:solidFill>
                  <a:srgbClr val="FF0000"/>
                </a:solidFill>
              </a:rPr>
              <a:t>Each stretch should be held for at least 20 seconds</a:t>
            </a:r>
          </a:p>
          <a:p>
            <a:pPr algn="ctr"/>
            <a:endParaRPr lang="en-GB" sz="2000" b="1" dirty="0">
              <a:solidFill>
                <a:srgbClr val="FF0000"/>
              </a:solidFill>
            </a:endParaRPr>
          </a:p>
          <a:p>
            <a:pPr marL="342900" indent="-342900">
              <a:buFont typeface="Arial" panose="020B0604020202020204" pitchFamily="34" charset="0"/>
              <a:buChar char="•"/>
            </a:pPr>
            <a:r>
              <a:rPr lang="en-GB" sz="2000" dirty="0"/>
              <a:t>Gluteus </a:t>
            </a:r>
            <a:r>
              <a:rPr lang="en-GB" sz="2000" dirty="0" err="1"/>
              <a:t>maximus</a:t>
            </a:r>
            <a:r>
              <a:rPr lang="en-GB" sz="2000" dirty="0"/>
              <a:t> (bottom) stretch</a:t>
            </a:r>
          </a:p>
          <a:p>
            <a:pPr marL="342900" indent="-342900">
              <a:buFont typeface="Arial" panose="020B0604020202020204" pitchFamily="34" charset="0"/>
              <a:buChar char="•"/>
            </a:pPr>
            <a:r>
              <a:rPr lang="en-GB" sz="2000" dirty="0"/>
              <a:t>Hamstring (back of leg) stretch</a:t>
            </a:r>
          </a:p>
          <a:p>
            <a:pPr marL="342900" indent="-342900">
              <a:buFont typeface="Arial" panose="020B0604020202020204" pitchFamily="34" charset="0"/>
              <a:buChar char="•"/>
            </a:pPr>
            <a:r>
              <a:rPr lang="en-GB" sz="2000" dirty="0"/>
              <a:t>Inner thigh stretch</a:t>
            </a:r>
          </a:p>
          <a:p>
            <a:pPr marL="342900" indent="-342900">
              <a:buFont typeface="Arial" panose="020B0604020202020204" pitchFamily="34" charset="0"/>
              <a:buChar char="•"/>
            </a:pPr>
            <a:r>
              <a:rPr lang="en-GB" sz="2000" dirty="0"/>
              <a:t>Calf stretch</a:t>
            </a:r>
          </a:p>
          <a:p>
            <a:pPr marL="342900" indent="-342900">
              <a:buFont typeface="Arial" panose="020B0604020202020204" pitchFamily="34" charset="0"/>
              <a:buChar char="•"/>
            </a:pPr>
            <a:r>
              <a:rPr lang="en-GB" sz="2000" dirty="0"/>
              <a:t>Quadriceps (thigh) stretch</a:t>
            </a:r>
          </a:p>
          <a:p>
            <a:pPr marL="342900" indent="-342900">
              <a:buFont typeface="Arial" panose="020B0604020202020204" pitchFamily="34" charset="0"/>
              <a:buChar char="•"/>
            </a:pPr>
            <a:r>
              <a:rPr lang="en-GB" sz="2000" dirty="0"/>
              <a:t>Latissimus </a:t>
            </a:r>
            <a:r>
              <a:rPr lang="en-GB" sz="2000" dirty="0" err="1"/>
              <a:t>dorsi</a:t>
            </a:r>
            <a:r>
              <a:rPr lang="en-GB" sz="2000" dirty="0"/>
              <a:t> (back) stretch</a:t>
            </a:r>
          </a:p>
          <a:p>
            <a:pPr marL="342900" indent="-342900">
              <a:buFont typeface="Arial" panose="020B0604020202020204" pitchFamily="34" charset="0"/>
              <a:buChar char="•"/>
            </a:pPr>
            <a:r>
              <a:rPr lang="en-GB" sz="2000" dirty="0"/>
              <a:t>Pectorals (chest) stretch</a:t>
            </a:r>
          </a:p>
          <a:p>
            <a:pPr marL="342900" indent="-342900">
              <a:buFont typeface="Arial" panose="020B0604020202020204" pitchFamily="34" charset="0"/>
              <a:buChar char="•"/>
            </a:pPr>
            <a:r>
              <a:rPr lang="en-GB" sz="2000" dirty="0"/>
              <a:t>Biceps  (front of arms) stretch</a:t>
            </a:r>
          </a:p>
          <a:p>
            <a:pPr marL="342900" indent="-342900">
              <a:buFont typeface="Arial" panose="020B0604020202020204" pitchFamily="34" charset="0"/>
              <a:buChar char="•"/>
            </a:pPr>
            <a:r>
              <a:rPr lang="en-GB" sz="2000" dirty="0"/>
              <a:t>Triceps (back of arms) stretch</a:t>
            </a:r>
          </a:p>
          <a:p>
            <a:pPr marL="342900" indent="-342900">
              <a:buFont typeface="Arial" panose="020B0604020202020204" pitchFamily="34" charset="0"/>
              <a:buChar char="•"/>
            </a:pPr>
            <a:r>
              <a:rPr lang="en-GB" sz="2000" dirty="0"/>
              <a:t>Trapezius (neck) stretch</a:t>
            </a:r>
          </a:p>
          <a:p>
            <a:pPr algn="ctr"/>
            <a:endParaRPr lang="en-GB" sz="2000" b="1" dirty="0"/>
          </a:p>
        </p:txBody>
      </p:sp>
      <p:pic>
        <p:nvPicPr>
          <p:cNvPr id="3074" name="Picture 2" descr="Buttock stret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2079" y="3191876"/>
            <a:ext cx="1619945" cy="107827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amstring stret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2024" y="3208114"/>
            <a:ext cx="1595549" cy="106203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nner thigh stret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0406" y="3211905"/>
            <a:ext cx="1589856" cy="105824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Calf stretch side view"/>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01445" y="4270152"/>
            <a:ext cx="1043881" cy="1565822"/>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Thigh stretc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45326" y="4270152"/>
            <a:ext cx="1619945" cy="10782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7"/>
          <a:stretch>
            <a:fillRect/>
          </a:stretch>
        </p:blipFill>
        <p:spPr>
          <a:xfrm>
            <a:off x="7365271" y="4270152"/>
            <a:ext cx="1535078" cy="1021525"/>
          </a:xfrm>
          <a:prstGeom prst="rect">
            <a:avLst/>
          </a:prstGeom>
        </p:spPr>
      </p:pic>
      <p:pic>
        <p:nvPicPr>
          <p:cNvPr id="12" name="Picture 11"/>
          <p:cNvPicPr>
            <a:picLocks noChangeAspect="1"/>
          </p:cNvPicPr>
          <p:nvPr/>
        </p:nvPicPr>
        <p:blipFill rotWithShape="1">
          <a:blip r:embed="rId8"/>
          <a:srcRect l="58247" t="4558" r="11513"/>
          <a:stretch/>
        </p:blipFill>
        <p:spPr>
          <a:xfrm>
            <a:off x="8900349" y="4284463"/>
            <a:ext cx="792088" cy="1192317"/>
          </a:xfrm>
          <a:prstGeom prst="rect">
            <a:avLst/>
          </a:prstGeom>
        </p:spPr>
      </p:pic>
      <p:pic>
        <p:nvPicPr>
          <p:cNvPr id="16" name="Picture 15"/>
          <p:cNvPicPr>
            <a:picLocks noChangeAspect="1"/>
          </p:cNvPicPr>
          <p:nvPr/>
        </p:nvPicPr>
        <p:blipFill rotWithShape="1">
          <a:blip r:embed="rId9"/>
          <a:srcRect l="17240" r="24801"/>
          <a:stretch/>
        </p:blipFill>
        <p:spPr>
          <a:xfrm>
            <a:off x="5745326" y="5298895"/>
            <a:ext cx="1150460" cy="1111571"/>
          </a:xfrm>
          <a:prstGeom prst="rect">
            <a:avLst/>
          </a:prstGeom>
        </p:spPr>
      </p:pic>
      <p:pic>
        <p:nvPicPr>
          <p:cNvPr id="19" name="Picture 18"/>
          <p:cNvPicPr>
            <a:picLocks noChangeAspect="1"/>
          </p:cNvPicPr>
          <p:nvPr/>
        </p:nvPicPr>
        <p:blipFill rotWithShape="1">
          <a:blip r:embed="rId10"/>
          <a:srcRect r="34880"/>
          <a:stretch/>
        </p:blipFill>
        <p:spPr>
          <a:xfrm>
            <a:off x="6895786" y="5294952"/>
            <a:ext cx="1316063" cy="1115514"/>
          </a:xfrm>
          <a:prstGeom prst="rect">
            <a:avLst/>
          </a:prstGeom>
        </p:spPr>
      </p:pic>
      <p:pic>
        <p:nvPicPr>
          <p:cNvPr id="3094" name="Picture 22" descr="Image result for neck stretch"/>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273212" y="5248273"/>
            <a:ext cx="1490038" cy="1105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5610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Other ways of staying active</a:t>
            </a:r>
          </a:p>
        </p:txBody>
      </p:sp>
      <p:sp>
        <p:nvSpPr>
          <p:cNvPr id="3" name="Content Placeholder 2"/>
          <p:cNvSpPr>
            <a:spLocks noGrp="1"/>
          </p:cNvSpPr>
          <p:nvPr>
            <p:ph idx="1"/>
          </p:nvPr>
        </p:nvSpPr>
        <p:spPr>
          <a:xfrm>
            <a:off x="838200" y="2297212"/>
            <a:ext cx="9506272" cy="4351338"/>
          </a:xfrm>
        </p:spPr>
        <p:txBody>
          <a:bodyPr>
            <a:normAutofit fontScale="92500"/>
          </a:bodyPr>
          <a:lstStyle/>
          <a:p>
            <a:r>
              <a:rPr lang="en-GB" dirty="0"/>
              <a:t>Just Dance (</a:t>
            </a:r>
            <a:r>
              <a:rPr lang="en-GB" dirty="0" err="1"/>
              <a:t>Youtube</a:t>
            </a:r>
            <a:r>
              <a:rPr lang="en-GB" dirty="0"/>
              <a:t>)</a:t>
            </a:r>
          </a:p>
          <a:p>
            <a:r>
              <a:rPr lang="en-GB" dirty="0"/>
              <a:t>Go Noodle (</a:t>
            </a:r>
            <a:r>
              <a:rPr lang="en-GB" dirty="0">
                <a:hlinkClick r:id="rId2"/>
              </a:rPr>
              <a:t>www.gonoodle.com</a:t>
            </a:r>
            <a:r>
              <a:rPr lang="en-GB" dirty="0"/>
              <a:t>)</a:t>
            </a:r>
          </a:p>
          <a:p>
            <a:r>
              <a:rPr lang="en-GB" dirty="0" err="1"/>
              <a:t>Youtube</a:t>
            </a:r>
            <a:r>
              <a:rPr lang="en-GB" dirty="0"/>
              <a:t> exercise sessions</a:t>
            </a:r>
          </a:p>
          <a:p>
            <a:r>
              <a:rPr lang="en-GB" dirty="0" err="1"/>
              <a:t>Adaptiv</a:t>
            </a:r>
            <a:r>
              <a:rPr lang="en-GB" dirty="0"/>
              <a:t> (mobile app)</a:t>
            </a:r>
          </a:p>
          <a:p>
            <a:r>
              <a:rPr lang="en-GB" dirty="0"/>
              <a:t>Asana Rebel – yoga (mobile app)</a:t>
            </a:r>
          </a:p>
          <a:p>
            <a:endParaRPr lang="en-GB" dirty="0"/>
          </a:p>
          <a:p>
            <a:pPr marL="0" indent="0">
              <a:lnSpc>
                <a:spcPct val="110000"/>
              </a:lnSpc>
              <a:buNone/>
            </a:pPr>
            <a:r>
              <a:rPr lang="en-GB" b="1" dirty="0"/>
              <a:t>Whatever you do to remain active at home take a #</a:t>
            </a:r>
            <a:r>
              <a:rPr lang="en-GB" b="1" dirty="0" err="1"/>
              <a:t>healthyselfie</a:t>
            </a:r>
            <a:r>
              <a:rPr lang="en-GB" b="1" dirty="0"/>
              <a:t> and share your physical activities with @</a:t>
            </a:r>
            <a:r>
              <a:rPr lang="en-GB" b="1" dirty="0" err="1"/>
              <a:t>OAWSport</a:t>
            </a:r>
            <a:r>
              <a:rPr lang="en-GB" b="1" dirty="0"/>
              <a:t> on their twitter page! We look forward to hearing from you!</a:t>
            </a:r>
          </a:p>
          <a:p>
            <a:endParaRPr lang="en-GB" dirty="0"/>
          </a:p>
        </p:txBody>
      </p:sp>
      <p:sp>
        <p:nvSpPr>
          <p:cNvPr id="4" name="Rectangle 3"/>
          <p:cNvSpPr/>
          <p:nvPr/>
        </p:nvSpPr>
        <p:spPr>
          <a:xfrm>
            <a:off x="623392" y="4941168"/>
            <a:ext cx="9505056" cy="1707382"/>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576993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1486</Words>
  <Application>Microsoft Office PowerPoint</Application>
  <PresentationFormat>Widescreen</PresentationFormat>
  <Paragraphs>158</Paragraphs>
  <Slides>9</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Home workouts – warm up</vt:lpstr>
      <vt:lpstr>10-minute home workouts </vt:lpstr>
      <vt:lpstr>10-minute home workouts </vt:lpstr>
      <vt:lpstr>10-minute home workouts </vt:lpstr>
      <vt:lpstr>10-minute home workouts </vt:lpstr>
      <vt:lpstr>10-minute home workouts </vt:lpstr>
      <vt:lpstr>10-minute home workouts </vt:lpstr>
      <vt:lpstr>Home workouts – cool down stretch routine</vt:lpstr>
      <vt:lpstr>Other ways of staying active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 workouts – warm up</dc:title>
  <dc:creator>Danielle Clayton</dc:creator>
  <cp:lastModifiedBy>B flop 2006 Stockton</cp:lastModifiedBy>
  <cp:revision>1</cp:revision>
  <dcterms:created xsi:type="dcterms:W3CDTF">2020-03-19T16:18:43Z</dcterms:created>
  <dcterms:modified xsi:type="dcterms:W3CDTF">2020-06-04T11:03:36Z</dcterms:modified>
</cp:coreProperties>
</file>