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2" r:id="rId2"/>
    <p:sldId id="289" r:id="rId3"/>
    <p:sldId id="292" r:id="rId4"/>
    <p:sldId id="263" r:id="rId5"/>
    <p:sldId id="266" r:id="rId6"/>
    <p:sldId id="270" r:id="rId7"/>
    <p:sldId id="271" r:id="rId8"/>
    <p:sldId id="272" r:id="rId9"/>
    <p:sldId id="273" r:id="rId10"/>
    <p:sldId id="275" r:id="rId11"/>
    <p:sldId id="276" r:id="rId12"/>
    <p:sldId id="287" r:id="rId13"/>
    <p:sldId id="277" r:id="rId14"/>
    <p:sldId id="274" r:id="rId15"/>
    <p:sldId id="28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551F5-45AE-9F45-9391-054B563F1718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D8B72-AC60-5745-B287-0E086FFF9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63658EA-3F38-3C49-A41B-35CE7F9D5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4C3D2F-DAE0-E24D-A2B4-C4F5B473E4FC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8E9ADC6-DD84-4245-A1F9-744EF24898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07BA712-7700-2F47-91DB-68229AD73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40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863C088-3655-CC48-B79D-915917926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77551-C3C7-254D-9496-57C173C9B228}" type="slidenum">
              <a:rPr lang="en-US" altLang="en-US" sz="1300"/>
              <a:pPr eaLnBrk="1" hangingPunct="1"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0D13391-AA26-364A-921D-CFCFA87748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545E2C3-098B-1C44-B889-DA3963727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82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BBB8B22-E0C7-9A41-B191-6EF8321D6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422923-44F2-A84D-A241-B2247005FFCC}" type="slidenum">
              <a:rPr lang="en-US" altLang="en-US" sz="1300"/>
              <a:pPr eaLnBrk="1" hangingPunct="1"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46EB86A-50B8-B148-A9BE-2F42B30ED7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F07F9AE-2AE0-DB48-96DC-B67E2AF0E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07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051A64E-D0E7-F94D-BA9B-55E444EEF8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E3DC5C-A41D-114F-BFBD-AB2DB0B9B592}" type="slidenum">
              <a:rPr lang="en-US" altLang="en-US" sz="1300"/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6DAA77-4660-0E4D-AE0D-1D8CB5FA43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95BB5A9-CC21-4D44-8B37-2B6B8A1F7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84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54B2FFD-6BCE-8643-98EF-FB1AE5629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A2B9FC-7552-3A46-8319-42B399699C7F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97F0D1E-2804-E54E-8A0C-425EB3014B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14282DA-1B39-CB4E-9959-16D03D0C2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8E89309-AC9D-7C4F-AD0F-06BFCD3EEE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313623-97F4-FA4E-8BC9-5FC02FF8C886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133287-B099-0349-87E4-66F1F0E9E7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19B998E-A746-714A-9070-176EAF862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2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6E20231-DD02-D140-BBA9-955A83A9C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983FC-F5F7-A84D-9388-740D7031298C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395BFE4E-9F31-F641-93A0-3D74A2C35E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EE792E2-31FC-E14E-BDFC-7E681699B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77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38BB6B8-731F-BD45-AC34-03499AF18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C87373-4EC8-684D-9CB7-BA4DF8C9F777}" type="slidenum">
              <a:rPr lang="en-US" altLang="en-US" sz="1300"/>
              <a:pPr eaLnBrk="1" hangingPunct="1"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44603E9-FC6F-4F4F-B69E-448D7116ED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C189750-1828-594A-B2AD-9FABCC096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08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8BC0899-F139-5A44-B3A8-3D48D5F1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9F1316-615A-2C45-9439-68423B3EFC82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64A32C6-F1E6-4D4F-9DF1-AC2BF505F4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8975414-320E-324E-AEA5-3B42D89FB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6921B3E-0FC6-8C4E-9D63-155B18529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2241EC-DF2F-164D-BD24-ACEB3D342D76}" type="slidenum">
              <a:rPr lang="en-US" altLang="en-US" sz="1300"/>
              <a:pPr eaLnBrk="1" hangingPunct="1"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99C4948-8730-494A-93B8-379627757B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863CA86-692F-7A4C-A502-3FD2A00A7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A4C3511-A121-C24D-8E56-6B30B09E6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CA7844-845B-8546-BCF8-2F2FDD411EB8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B2F2E41-4FD2-DE40-895E-750925CAE6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D397F97-5B9A-0A47-8D8A-A08B85740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7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512BF9F-EA7A-1D4E-BD0F-BCB2BA3FB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CC4015-6DD5-6E41-BE87-A04ED99247DF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ABDDDB3-8785-894D-BDA5-F8EA30B5C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2DBE770-4451-094C-ABB0-2C3F02656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85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F4A23944-C767-6A46-B1A6-E2C69C8BF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6B7ACC-8F71-BA46-A41E-B8B4046F13CA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549101B-02D0-7F45-B37D-C532CBA413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947246D-CAFE-E746-A3A3-53FAAA380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3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89F9758-3D1A-CE4E-99C4-43BAC22C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F65F10-8F6F-7F41-A050-043B7E2DD247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64B0803-AB07-CD46-B27F-BE92014765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C1EFC7C-7C8B-584A-8A0C-C8A009CFDC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6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EEE3D18-D531-6945-BA03-5A4393C777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E4F346-F326-BA4D-BA3C-2377DD55F911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A8CED5-E5E0-0346-A959-AD38DEEC3D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61D8830-30EF-044B-928B-09366BB4E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8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C85F7988-411E-CC4B-9252-BB3AB5D02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219A6-CD10-B14C-BBA2-BBE4EAFE6FD7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06708D3-A1DD-D343-A254-C408226D63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255EC94-0DD2-F84E-B7F5-CE707FDC2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8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BEE680F-3C23-0D44-86CB-CA7B414F3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B3DE84-F893-5847-946B-3C848BE2EDEC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62C513A-7A0D-744E-9B6A-A0D77A2BA1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1BBB7C2-17ED-0B4E-BA64-136E5B20E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0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6E30D37-C8AC-5D40-9B74-8ED01384E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61BC9D-431B-BC49-9B43-F40B85417D1A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F532F6D-1505-CF48-B110-1CF8A6E84C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AA74462-27BD-0A42-BE43-760109BD6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2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84F666E-D903-9E48-A649-CC94F3884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0FA1A1-4AB2-8E41-9785-A285DD77B750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3805266-73C8-794C-BC36-157716961D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71214A2-52A2-7748-AB1E-FC6A8010A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7A3DC63-73CD-0A4F-82D4-8373DC246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4595AC-A274-1948-9250-1776CD3FD217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26B1A3B-ABDD-9540-BFF8-A397F3860A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462997B-1CEC-AD4C-B365-C1C019C3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9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1EEEA79-AA48-624A-85DB-CA3801754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81C91-6699-5B4F-ACD1-6C1D1B13C9FD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E265C8A-9F33-0847-BB1B-9F45B0DC51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8619633-C4F9-C044-B2D6-FE69EEC54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8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86EEE14-3071-FA4C-A48F-78750FC66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5CF7A-BB71-6E4A-800B-8F9527F50817}" type="slidenum">
              <a:rPr lang="en-US" altLang="en-US" sz="13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8205F36-380F-124C-9197-B26D478027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D6DD6E1-9FBD-6648-8F35-17EAEB37D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AA46-603D-C74E-92FF-8BD9F6F37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1B5FC-5C55-354F-870F-24AFE67D3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C39A9-C2F7-7546-8CD8-7A15D4D7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12793-0A05-1E42-A8D9-41C2E1C8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5FC53-FCCD-2242-BC98-D08F19DA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8341-ECC1-5143-A6EB-646DC980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4BDBF-0AB9-7740-8F97-C0AD79ABF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B2C48-3519-1241-8697-B2D59FF7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9582C-F9C2-944A-80C4-714B18AC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C4438-521A-1846-83F7-0F964C6B5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0F4D1C-C4EB-AC4F-B710-E7591DF81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4C30F-B669-BC45-83A2-C75CF6966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4C578-EE3B-894C-B14D-7DC9BA7F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4023D-FD77-8A48-B159-2D08EFB2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F8F5-4312-094C-85C4-20ABAB68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5DC9-8C0F-8B40-96CD-3387194C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C3A6-1BFC-7745-9BE0-DFA1096A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3773-E9C0-0B40-A7A0-754F0633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6398-253F-284E-8EDB-A70447AE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94A9-694A-724B-99D5-A11641A2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907F-DEB3-C244-A920-775045F3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1A669-53A9-D445-B9C7-52E5E595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600F4-6B0C-BA4D-AC9A-CE9C7955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1B00-06CE-644E-BE1A-6EB5612A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640D-F248-7A41-B478-3E0856F4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3813-5713-1341-95B4-4F3BA6EE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D50A-9EDA-A840-929C-232D832C4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E9EA1-180D-E24D-95EF-AB67F9105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48513-3CAC-F646-90D6-F1FDF548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C294A-2597-2146-A29D-79E8BA4C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F9E42-0E28-7741-80CC-5C3A7958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FB86-D474-8144-ACA3-2BEAAD72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91427-B079-6440-98CF-909FCDB14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EFACE-D7CE-B648-9F62-BEDAFC580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F102F4-6AFF-F146-A6CD-8545853B2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9B96D-9BD3-114E-A4B9-11AFF132C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83316-550F-954D-9D9A-E61062C6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8A629-56D3-1D4F-9E31-D7C7183D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6C1D6-F26A-494E-9C1D-7933CB1C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8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DDD0-81BA-214C-86E6-02547A9C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F021F-744C-504B-B9FE-909169EB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7983B-0191-174A-8833-A24F33B8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2087C-78D9-B547-9667-7CC52D5B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A82EA2-DA2F-C84D-A444-B68E2525A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92A228-8CBA-414D-A7BE-3B94BBC9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3E970-F960-354B-B3FE-DDFCCFA0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1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EBDD-7ABE-134F-B35E-C41C4795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9346-9343-4D40-A751-441BC74CD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2141F-0BFE-FE46-9098-E647E4C1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2B13B-6BF3-664D-A7D1-7A666C90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2E68D-5E27-F941-8317-13A89EC6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E8F91-3E59-1E42-A9FE-A3B8EF82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3598E-D6B9-0D40-8CF3-8B0A2F0B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47A6D-B57F-324C-B089-198FC3C32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F3A4-0DA6-C84B-B51A-C739A29DC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8AAA0-5724-7B43-B9A4-E7B15015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F54F-409C-BE46-A55C-B1644337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309EE-9ACF-F84C-B852-AEBB019F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FEBD3-D7E6-CE48-9B6A-73DB02BC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E7455-4E3E-4C40-B704-B6800D21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7DD8-88EE-E44B-83C5-E0D67E58B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7EAC-D41F-1942-A6A2-17FE59126540}" type="datetimeFigureOut">
              <a:rPr lang="en-US" smtClean="0"/>
              <a:t>1/9/19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EBDC1-F015-CF41-A5CB-2952EF11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C7BA-B9AD-AE4B-B42F-D8A8D79FE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BCE04-582E-5144-BDD9-B9E2596D2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16thstreetj.files.wordpress.com/2008/08/books-pile.jpg&amp;imgrefurl=http://16thstreetj.wordpress.com/2008/08/20/used-book-sale-this-sunday/&amp;usg=__-3R4GPn7cLMvu3nfzdPxKU0KGCI=&amp;h=434&amp;w=286&amp;sz=21&amp;hl=en&amp;start=37&amp;tbnid=-HGC3DYpE-tebM:&amp;tbnh=126&amp;tbnw=83&amp;prev=/images%3Fq%3Dbooks%26gbv%3D2%26ndsp%3D20%26hl%3Den%26sa%3DN%26start%3D2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B006DC-1A05-CF47-AAF3-F08403EE14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19288" y="1916114"/>
            <a:ext cx="84201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Reading at St Oswald’s CE Primary School</a:t>
            </a:r>
            <a:endParaRPr lang="en-US" altLang="en-US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906E76B-47DF-5748-94AB-489B8A2E16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87488" y="3500439"/>
            <a:ext cx="9288462" cy="2473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dirty="0">
                <a:latin typeface="+mj-lt"/>
              </a:rPr>
              <a:t>A Parent’s Guide</a:t>
            </a:r>
          </a:p>
          <a:p>
            <a:pPr eaLnBrk="1" hangingPunct="1">
              <a:lnSpc>
                <a:spcPct val="80000"/>
              </a:lnSpc>
            </a:pPr>
            <a:endParaRPr lang="en-GB" altLang="en-US" sz="1800" dirty="0"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endParaRPr lang="en-GB" altLang="en-US" i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70F6D1-930D-D541-A0CF-0470C5C6D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8" y="4737101"/>
            <a:ext cx="17526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2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3B5A5BC4-C16E-E542-89EE-EFD9E50A9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1268414"/>
            <a:ext cx="89154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/>
              <a:t>	Children need to develop their ‘word recognition’ and ‘language comprehension’ skills together:</a:t>
            </a:r>
          </a:p>
        </p:txBody>
      </p:sp>
      <p:grpSp>
        <p:nvGrpSpPr>
          <p:cNvPr id="13315" name="Group 20">
            <a:extLst>
              <a:ext uri="{FF2B5EF4-FFF2-40B4-BE49-F238E27FC236}">
                <a16:creationId xmlns:a16="http://schemas.microsoft.com/office/drawing/2014/main" id="{077F9493-0112-8348-85EF-D32212037B43}"/>
              </a:ext>
            </a:extLst>
          </p:cNvPr>
          <p:cNvGrpSpPr>
            <a:grpSpLocks/>
          </p:cNvGrpSpPr>
          <p:nvPr/>
        </p:nvGrpSpPr>
        <p:grpSpPr bwMode="auto">
          <a:xfrm>
            <a:off x="3427413" y="2133600"/>
            <a:ext cx="4592638" cy="3906838"/>
            <a:chOff x="1439" y="1298"/>
            <a:chExt cx="2893" cy="2461"/>
          </a:xfrm>
        </p:grpSpPr>
        <p:grpSp>
          <p:nvGrpSpPr>
            <p:cNvPr id="13316" name="Group 5">
              <a:extLst>
                <a:ext uri="{FF2B5EF4-FFF2-40B4-BE49-F238E27FC236}">
                  <a16:creationId xmlns:a16="http://schemas.microsoft.com/office/drawing/2014/main" id="{A409211A-3838-FB4C-AB61-3BC34C2CF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9" y="1824"/>
              <a:ext cx="378" cy="1432"/>
              <a:chOff x="2669" y="1824"/>
              <a:chExt cx="378" cy="1432"/>
            </a:xfrm>
          </p:grpSpPr>
          <p:sp>
            <p:nvSpPr>
              <p:cNvPr id="13328" name="AutoShape 6">
                <a:extLst>
                  <a:ext uri="{FF2B5EF4-FFF2-40B4-BE49-F238E27FC236}">
                    <a16:creationId xmlns:a16="http://schemas.microsoft.com/office/drawing/2014/main" id="{B001C833-257E-994E-AF7D-A42360649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1824"/>
                <a:ext cx="378" cy="720"/>
              </a:xfrm>
              <a:prstGeom prst="upArrow">
                <a:avLst>
                  <a:gd name="adj1" fmla="val 50000"/>
                  <a:gd name="adj2" fmla="val 47619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3329" name="AutoShape 7">
                <a:extLst>
                  <a:ext uri="{FF2B5EF4-FFF2-40B4-BE49-F238E27FC236}">
                    <a16:creationId xmlns:a16="http://schemas.microsoft.com/office/drawing/2014/main" id="{0AE6DB75-1559-824D-A1FA-F5E835317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669" y="2536"/>
                <a:ext cx="378" cy="720"/>
              </a:xfrm>
              <a:prstGeom prst="upArrow">
                <a:avLst>
                  <a:gd name="adj1" fmla="val 50000"/>
                  <a:gd name="adj2" fmla="val 47619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GB" altLang="en-US" sz="1800"/>
              </a:p>
            </p:txBody>
          </p:sp>
        </p:grpSp>
        <p:grpSp>
          <p:nvGrpSpPr>
            <p:cNvPr id="13317" name="Group 8">
              <a:extLst>
                <a:ext uri="{FF2B5EF4-FFF2-40B4-BE49-F238E27FC236}">
                  <a16:creationId xmlns:a16="http://schemas.microsoft.com/office/drawing/2014/main" id="{ACB837F2-CA1B-9F45-B84C-21D27FD5674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694" y="1814"/>
              <a:ext cx="378" cy="1432"/>
              <a:chOff x="2669" y="1824"/>
              <a:chExt cx="378" cy="1432"/>
            </a:xfrm>
          </p:grpSpPr>
          <p:sp>
            <p:nvSpPr>
              <p:cNvPr id="13326" name="AutoShape 9">
                <a:extLst>
                  <a:ext uri="{FF2B5EF4-FFF2-40B4-BE49-F238E27FC236}">
                    <a16:creationId xmlns:a16="http://schemas.microsoft.com/office/drawing/2014/main" id="{E26669C0-1EFA-714E-BDA5-4879B9724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1824"/>
                <a:ext cx="378" cy="720"/>
              </a:xfrm>
              <a:prstGeom prst="upArrow">
                <a:avLst>
                  <a:gd name="adj1" fmla="val 50000"/>
                  <a:gd name="adj2" fmla="val 47619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3327" name="AutoShape 10">
                <a:extLst>
                  <a:ext uri="{FF2B5EF4-FFF2-40B4-BE49-F238E27FC236}">
                    <a16:creationId xmlns:a16="http://schemas.microsoft.com/office/drawing/2014/main" id="{2908F296-40D3-6242-8278-02AC0AD70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669" y="2536"/>
                <a:ext cx="378" cy="720"/>
              </a:xfrm>
              <a:prstGeom prst="upArrow">
                <a:avLst>
                  <a:gd name="adj1" fmla="val 50000"/>
                  <a:gd name="adj2" fmla="val 47619"/>
                </a:avLst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GB" altLang="en-US" sz="1800"/>
              </a:p>
            </p:txBody>
          </p:sp>
        </p:grpSp>
        <p:sp>
          <p:nvSpPr>
            <p:cNvPr id="13318" name="Text Box 11">
              <a:extLst>
                <a:ext uri="{FF2B5EF4-FFF2-40B4-BE49-F238E27FC236}">
                  <a16:creationId xmlns:a16="http://schemas.microsoft.com/office/drawing/2014/main" id="{4487EB40-0416-E841-907D-464E373CC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2" y="1879"/>
              <a:ext cx="3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chemeClr val="bg1"/>
                  </a:solidFill>
                </a:rPr>
                <a:t>good</a:t>
              </a:r>
              <a:endParaRPr lang="en-US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3319" name="Text Box 12">
              <a:extLst>
                <a:ext uri="{FF2B5EF4-FFF2-40B4-BE49-F238E27FC236}">
                  <a16:creationId xmlns:a16="http://schemas.microsoft.com/office/drawing/2014/main" id="{361EBBCC-8A70-2A48-9A7D-7E262C30C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6" y="2432"/>
              <a:ext cx="3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chemeClr val="bg1"/>
                  </a:solidFill>
                </a:rPr>
                <a:t>good</a:t>
              </a:r>
              <a:endParaRPr lang="en-US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3320" name="Text Box 13">
              <a:extLst>
                <a:ext uri="{FF2B5EF4-FFF2-40B4-BE49-F238E27FC236}">
                  <a16:creationId xmlns:a16="http://schemas.microsoft.com/office/drawing/2014/main" id="{A27DB36A-BBED-BF41-A297-94B42521C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4" y="303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chemeClr val="bg1"/>
                  </a:solidFill>
                </a:rPr>
                <a:t>poor</a:t>
              </a:r>
              <a:endParaRPr lang="en-US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3321" name="Text Box 14">
              <a:extLst>
                <a:ext uri="{FF2B5EF4-FFF2-40B4-BE49-F238E27FC236}">
                  <a16:creationId xmlns:a16="http://schemas.microsoft.com/office/drawing/2014/main" id="{86CECAAB-C2F6-8A42-8C34-8DE72BA132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2443"/>
              <a:ext cx="29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000" b="1">
                  <a:solidFill>
                    <a:schemeClr val="bg1"/>
                  </a:solidFill>
                </a:rPr>
                <a:t>poor</a:t>
              </a:r>
              <a:endParaRPr lang="en-US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3322" name="Rectangle 15">
              <a:extLst>
                <a:ext uri="{FF2B5EF4-FFF2-40B4-BE49-F238E27FC236}">
                  <a16:creationId xmlns:a16="http://schemas.microsoft.com/office/drawing/2014/main" id="{4886854B-6541-7F43-B925-01477215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251"/>
              <a:ext cx="76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Word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recognition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skills</a:t>
              </a:r>
            </a:p>
          </p:txBody>
        </p:sp>
        <p:sp>
          <p:nvSpPr>
            <p:cNvPr id="13323" name="Rectangle 16">
              <a:extLst>
                <a:ext uri="{FF2B5EF4-FFF2-40B4-BE49-F238E27FC236}">
                  <a16:creationId xmlns:a16="http://schemas.microsoft.com/office/drawing/2014/main" id="{429B00DF-C0F4-4948-8E45-7E706D81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" y="2251"/>
              <a:ext cx="76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Word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recognition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skills</a:t>
              </a:r>
            </a:p>
          </p:txBody>
        </p:sp>
        <p:sp>
          <p:nvSpPr>
            <p:cNvPr id="13324" name="Rectangle 17">
              <a:extLst>
                <a:ext uri="{FF2B5EF4-FFF2-40B4-BE49-F238E27FC236}">
                  <a16:creationId xmlns:a16="http://schemas.microsoft.com/office/drawing/2014/main" id="{ED39CC4B-AAD9-3642-B2A9-46138FD3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" y="3294"/>
              <a:ext cx="975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Language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Comprehension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skills</a:t>
              </a:r>
            </a:p>
          </p:txBody>
        </p:sp>
        <p:sp>
          <p:nvSpPr>
            <p:cNvPr id="13325" name="Rectangle 18">
              <a:extLst>
                <a:ext uri="{FF2B5EF4-FFF2-40B4-BE49-F238E27FC236}">
                  <a16:creationId xmlns:a16="http://schemas.microsoft.com/office/drawing/2014/main" id="{F6458FF6-367D-6F45-80D5-9085238C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1298"/>
              <a:ext cx="1006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Language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Comprehension </a:t>
              </a:r>
            </a:p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GB" altLang="en-US" sz="1400" b="1"/>
                <a:t>skills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86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hildrensBooks3601731699">
            <a:extLst>
              <a:ext uri="{FF2B5EF4-FFF2-40B4-BE49-F238E27FC236}">
                <a16:creationId xmlns:a16="http://schemas.microsoft.com/office/drawing/2014/main" id="{1B33B037-9C31-2A4B-AAEA-35DA036F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544888"/>
            <a:ext cx="33131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5854C380-AA31-D94D-9315-8C3DCE5E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you can help…</a:t>
            </a:r>
            <a:endParaRPr lang="en-US" altLang="en-US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0546B68-AEAE-7941-B826-9F2A66DE5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Read a variety of books from school and home</a:t>
            </a:r>
          </a:p>
          <a:p>
            <a:pPr eaLnBrk="1" hangingPunct="1"/>
            <a:r>
              <a:rPr lang="en-GB" altLang="en-US" sz="2400"/>
              <a:t>Create a ‘reading time’ together</a:t>
            </a:r>
          </a:p>
          <a:p>
            <a:pPr eaLnBrk="1" hangingPunct="1"/>
            <a:r>
              <a:rPr lang="en-GB" altLang="en-US" sz="2400"/>
              <a:t>Encourage your child to use different strategies to decode unknown words</a:t>
            </a:r>
          </a:p>
          <a:p>
            <a:pPr eaLnBrk="1" hangingPunct="1"/>
            <a:r>
              <a:rPr lang="en-GB" altLang="en-US" sz="2400"/>
              <a:t>Spend some time at the end of  a book to discuss what has been read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6645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F9F7344-56E5-DB41-909F-484ED77BA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we assess reading</a:t>
            </a:r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BEFD1E3-A8BE-F340-B20F-1B8D8E2A6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1" y="1700213"/>
            <a:ext cx="8778875" cy="44259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400"/>
              <a:t>It is important that your child is reading at a level that will develop their word recognition and language comprehension skills.</a:t>
            </a:r>
          </a:p>
          <a:p>
            <a:pPr eaLnBrk="1" hangingPunct="1">
              <a:buFontTx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Books are ‘banded’ into different levels and are placed along the corridor in ‘book boxes’</a:t>
            </a:r>
          </a:p>
          <a:p>
            <a:pPr eaLnBrk="1" hangingPunct="1">
              <a:buFontTx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Each level has a colour starting with ‘pink’ and children work up through the colours as their reading develops</a:t>
            </a:r>
            <a:r>
              <a:rPr lang="en-US" altLang="en-US" sz="2400"/>
              <a:t>.</a:t>
            </a:r>
          </a:p>
          <a:p>
            <a:pPr eaLnBrk="1" hangingPunct="1"/>
            <a:endParaRPr lang="en-US" altLang="en-US"/>
          </a:p>
        </p:txBody>
      </p:sp>
      <p:pic>
        <p:nvPicPr>
          <p:cNvPr id="15364" name="Picture 6" descr="Bookworm-main_Full">
            <a:extLst>
              <a:ext uri="{FF2B5EF4-FFF2-40B4-BE49-F238E27FC236}">
                <a16:creationId xmlns:a16="http://schemas.microsoft.com/office/drawing/2014/main" id="{5E0EC278-C0BB-4845-B3E3-310FC6129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8913"/>
            <a:ext cx="1333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1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384C27F-92E0-9145-B779-5DB77DAAB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we assess reading</a:t>
            </a: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2664BF2-FD79-8742-AD5B-08D5813251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0" y="1600201"/>
            <a:ext cx="7697788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400"/>
              <a:t>We formally assess reading using the Benchmark Assessment Kits: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Children individually read an unknown text and a running record is used to record words read accurately. A note is also made of any decoding strategies they are using.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They are then asked to ‘re-tell’ the story and a range of comprehension questions are asked.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From their reading a percentage score is reached depending on the amount of errors they have made.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1800"/>
              <a:t>95 – 100% correct   - Easy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1800"/>
              <a:t>90 – 94% correct     - Instructional (Guided Reading)</a:t>
            </a:r>
          </a:p>
          <a:p>
            <a:pPr lvl="2" eaLnBrk="1" hangingPunct="1">
              <a:lnSpc>
                <a:spcPct val="80000"/>
              </a:lnSpc>
            </a:pPr>
            <a:r>
              <a:rPr lang="en-GB" altLang="en-US" sz="1800"/>
              <a:t>Below 90% correct  - Hard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/>
              <a:t>Children do not move up to the next level of reading until their word recognition and language comprehension capabilities are equal.</a:t>
            </a:r>
            <a:endParaRPr lang="en-US" altLang="en-US" sz="2000"/>
          </a:p>
        </p:txBody>
      </p:sp>
      <p:pic>
        <p:nvPicPr>
          <p:cNvPr id="16388" name="Picture 6" descr="PM%20Bench%20Kit">
            <a:extLst>
              <a:ext uri="{FF2B5EF4-FFF2-40B4-BE49-F238E27FC236}">
                <a16:creationId xmlns:a16="http://schemas.microsoft.com/office/drawing/2014/main" id="{3D5555C2-7A6A-7142-B931-BF4E435C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2133600"/>
            <a:ext cx="19653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2C119F3-1B3D-BD43-99BC-1E293D94A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Guided Reading</a:t>
            </a:r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1BF7E4-3355-694A-8085-F44D68690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Guided Reading is used to teach children the reading strategies described earlier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Guided Reading is taught in groups of up to 6 children who are at the same level with the same book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book used is one level higher than their independent reading book in the child’s book bag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Once children are free readers the teacher chooses sets of books at a challenging level which gives the children an opportunity to develop advanced reading and comprehension skills. Children are still grouped according to ability.</a:t>
            </a:r>
            <a:endParaRPr lang="en-US" altLang="en-US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17412" name="Picture 5" descr="guided+reading+constade+001">
            <a:extLst>
              <a:ext uri="{FF2B5EF4-FFF2-40B4-BE49-F238E27FC236}">
                <a16:creationId xmlns:a16="http://schemas.microsoft.com/office/drawing/2014/main" id="{D6AED169-CB44-2443-AAA0-4D6047CD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2" y="230188"/>
            <a:ext cx="17287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ap">
            <a:extLst>
              <a:ext uri="{FF2B5EF4-FFF2-40B4-BE49-F238E27FC236}">
                <a16:creationId xmlns:a16="http://schemas.microsoft.com/office/drawing/2014/main" id="{2BB49E34-BE36-434E-80AF-A5E0E746AE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341439"/>
            <a:ext cx="27019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C746E40B-82D7-E949-8A70-47FFEC139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Guided Reading</a:t>
            </a:r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61884FE-CAD2-C04B-8A54-66AD3D9F6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1" y="1600201"/>
            <a:ext cx="66897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Guided Reading has been proved to be the best method to use to teach children to read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input from the other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 teacher will choose a range of books through the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most guided reading books in school have a teacher's version too, to help run the session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Guided Reading is linked to the children’s reading targets.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4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>
            <a:extLst>
              <a:ext uri="{FF2B5EF4-FFF2-40B4-BE49-F238E27FC236}">
                <a16:creationId xmlns:a16="http://schemas.microsoft.com/office/drawing/2014/main" id="{1B8528C0-486E-D04B-8D89-CC3E0ACE7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Free Reading</a:t>
            </a: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ED36A5B-9D55-F045-AE07-8C12CA0027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When children move to ‘Free Reading’ they often need guidance to choose books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Children need to read a wide variety of books including: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fiction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non-fiction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poetry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drama</a:t>
            </a: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Each class has a variety of free-reading books, both longer and shorter reads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children choose a book that they are not interested in, let the teacher know and swap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don’t want to put children off if they don't like the book!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C081C563-4475-0E4C-8673-6423C988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102393"/>
            <a:ext cx="1655763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9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bigstockphoto_Reading_Kids_203212">
            <a:extLst>
              <a:ext uri="{FF2B5EF4-FFF2-40B4-BE49-F238E27FC236}">
                <a16:creationId xmlns:a16="http://schemas.microsoft.com/office/drawing/2014/main" id="{E6616A19-74BF-D740-9A85-65AD0396D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03800"/>
            <a:ext cx="4953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>
            <a:extLst>
              <a:ext uri="{FF2B5EF4-FFF2-40B4-BE49-F238E27FC236}">
                <a16:creationId xmlns:a16="http://schemas.microsoft.com/office/drawing/2014/main" id="{C17F78B0-90E9-D546-8903-3A3ED8224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Free Reading</a:t>
            </a: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612B88-950B-264D-A249-371258C1F8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Some parents think that when their children are free readers they don’t need to hear them read again!</a:t>
            </a:r>
          </a:p>
          <a:p>
            <a:pPr lvl="1" eaLnBrk="1" hangingPunct="1"/>
            <a:r>
              <a:rPr lang="en-US" altLang="en-US" sz="2000"/>
              <a:t>this is not the case!</a:t>
            </a:r>
          </a:p>
          <a:p>
            <a:pPr lvl="1" eaLnBrk="1" hangingPunct="1"/>
            <a:r>
              <a:rPr lang="en-US" altLang="en-US" sz="2000"/>
              <a:t>you must still hear your child read</a:t>
            </a:r>
          </a:p>
          <a:p>
            <a:pPr lvl="1" eaLnBrk="1" hangingPunct="1"/>
            <a:r>
              <a:rPr lang="en-US" altLang="en-US" sz="2000"/>
              <a:t>hear them read a few pages most nights</a:t>
            </a:r>
          </a:p>
          <a:p>
            <a:pPr eaLnBrk="1" hangingPunct="1"/>
            <a:r>
              <a:rPr lang="en-US" altLang="en-US" sz="2400"/>
              <a:t>Children need to read some long reads and some shorter ones - the shorter ones are not necessarily easier</a:t>
            </a:r>
          </a:p>
          <a:p>
            <a:pPr eaLnBrk="1" hangingPunct="1"/>
            <a:r>
              <a:rPr lang="en-US" altLang="en-US" sz="2400"/>
              <a:t>Please write in the planner so that the teacher knows that you‘ve heard your child read.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35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CA8BD0-9D61-E346-8A7F-4880D9044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Comprehension Skills</a:t>
            </a: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DE96F05-6CE7-AA49-82F4-F191AE3A7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Hearing your child read gives you the opportunity to enhance your child’s comprehension skills too :</a:t>
            </a:r>
          </a:p>
          <a:p>
            <a:pPr lvl="1" eaLnBrk="1" hangingPunct="1"/>
            <a:r>
              <a:rPr lang="en-US" altLang="en-US" sz="2000"/>
              <a:t>ask children questions about what they have read</a:t>
            </a:r>
          </a:p>
          <a:p>
            <a:pPr lvl="1" eaLnBrk="1" hangingPunct="1"/>
            <a:r>
              <a:rPr lang="en-US" altLang="en-US" sz="2000"/>
              <a:t>stop and talk…</a:t>
            </a:r>
          </a:p>
          <a:p>
            <a:pPr lvl="1" eaLnBrk="1" hangingPunct="1"/>
            <a:r>
              <a:rPr lang="en-US" altLang="en-US" sz="2000"/>
              <a:t>don't let them read the whole text without asking questions!</a:t>
            </a:r>
          </a:p>
          <a:p>
            <a:pPr lvl="1" eaLnBrk="1" hangingPunct="1"/>
            <a:r>
              <a:rPr lang="en-US" altLang="en-US" sz="2000"/>
              <a:t>ask the meaning of difficult words</a:t>
            </a:r>
          </a:p>
          <a:p>
            <a:pPr lvl="1" eaLnBrk="1" hangingPunct="1"/>
            <a:r>
              <a:rPr lang="en-US" altLang="en-US" sz="2000"/>
              <a:t>ensure they understand what they are reading.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21508" name="Picture 5" descr="admin-centerpiece01">
            <a:extLst>
              <a:ext uri="{FF2B5EF4-FFF2-40B4-BE49-F238E27FC236}">
                <a16:creationId xmlns:a16="http://schemas.microsoft.com/office/drawing/2014/main" id="{4787404C-66B7-F243-8BC5-DD4285CF2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73464"/>
            <a:ext cx="335280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5834515C-5454-BE48-B4A1-9BAC86D4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4" y="1989139"/>
            <a:ext cx="3500437" cy="32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CF1EFA4E-4CA2-8E44-8F14-6EC6982CE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you can help…</a:t>
            </a:r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17FE6DD-CACC-1344-9950-C50B129439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1" y="1600201"/>
            <a:ext cx="604202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Hearing your child read out loud is important because:</a:t>
            </a:r>
          </a:p>
          <a:p>
            <a:pPr lvl="1" eaLnBrk="1" hangingPunct="1"/>
            <a:r>
              <a:rPr lang="en-US" altLang="en-US" sz="2000"/>
              <a:t>spoken skills are different</a:t>
            </a:r>
          </a:p>
          <a:p>
            <a:pPr lvl="1" eaLnBrk="1" hangingPunct="1"/>
            <a:r>
              <a:rPr lang="en-US" altLang="en-US" sz="2000"/>
              <a:t>helps with voice projection</a:t>
            </a:r>
          </a:p>
          <a:p>
            <a:pPr lvl="1" eaLnBrk="1" hangingPunct="1"/>
            <a:r>
              <a:rPr lang="en-US" altLang="en-US" sz="2000"/>
              <a:t>develops clarity</a:t>
            </a:r>
          </a:p>
          <a:p>
            <a:pPr lvl="1" eaLnBrk="1" hangingPunct="1"/>
            <a:r>
              <a:rPr lang="en-US" altLang="en-US" sz="2000"/>
              <a:t>promotes intonation</a:t>
            </a:r>
          </a:p>
          <a:p>
            <a:pPr lvl="1" eaLnBrk="1" hangingPunct="1"/>
            <a:r>
              <a:rPr lang="en-US" altLang="en-US" sz="2000"/>
              <a:t>makes children stop at punctuation</a:t>
            </a:r>
          </a:p>
          <a:p>
            <a:pPr lvl="1" eaLnBrk="1" hangingPunct="1"/>
            <a:r>
              <a:rPr lang="en-US" altLang="en-US" sz="2000"/>
              <a:t>helps them understand what they are reading</a:t>
            </a:r>
          </a:p>
          <a:p>
            <a:pPr lvl="1" eaLnBrk="1" hangingPunct="1"/>
            <a:endParaRPr lang="en-GB" altLang="en-US"/>
          </a:p>
          <a:p>
            <a:pPr eaLnBrk="1" hangingPunct="1"/>
            <a:r>
              <a:rPr lang="en-GB" altLang="en-US" sz="2400"/>
              <a:t>Spend time reading to your children and read books together.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6182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142606B7-F826-3B46-9107-0AA785817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0" y="3500439"/>
            <a:ext cx="8915400" cy="2625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i="1" dirty="0">
                <a:solidFill>
                  <a:srgbClr val="333333"/>
                </a:solidFill>
              </a:rPr>
              <a:t>	“When you read with your child, you not only show them that reading is important, but also that they are important.”</a:t>
            </a:r>
            <a:endParaRPr lang="en-US" altLang="en-US" i="1" dirty="0">
              <a:solidFill>
                <a:srgbClr val="333333"/>
              </a:solidFill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4099" name="Picture 5" descr="33-books">
            <a:extLst>
              <a:ext uri="{FF2B5EF4-FFF2-40B4-BE49-F238E27FC236}">
                <a16:creationId xmlns:a16="http://schemas.microsoft.com/office/drawing/2014/main" id="{119D0C80-9426-284A-81FC-FBD00A39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48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53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ooktree">
            <a:extLst>
              <a:ext uri="{FF2B5EF4-FFF2-40B4-BE49-F238E27FC236}">
                <a16:creationId xmlns:a16="http://schemas.microsoft.com/office/drawing/2014/main" id="{6DDFA69D-4411-6843-987E-EA32AD432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765176"/>
            <a:ext cx="34178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1CEC197D-B63A-6F4D-8293-E2B9118F0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/>
              <a:t>Where next? </a:t>
            </a:r>
            <a:endParaRPr lang="en-US" altLang="en-US" u="sng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CBB1311-43A4-FF43-90ED-A0793B59A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0" y="1600201"/>
            <a:ext cx="57531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/>
              <a:t>What are children expected to be able to do?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explain implied meaning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pick out relevant information to back up an opinion or answer a question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summarise a range of text, genre, plot, character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identify styles of authors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/>
              <a:t>understand the use of language, dialects and slang.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7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91D857F-CBF1-804A-9640-AC25EA892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Which books should they choose?</a:t>
            </a:r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40DF1A6-52A6-CE41-967C-31ECB41757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000"/>
              <a:t>Plot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more complex, with flashbacks and sub-plots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character development during the story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Sentences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mix of simple, compound and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range of punctuation ; : - ( 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Vocabulary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descriptive, challenging and ambitious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Interest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so that they want to finish the book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Variety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fiction and non-fiction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newspapers, magazines and reviews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applicable to the real world.</a:t>
            </a:r>
            <a:endParaRPr lang="en-US" altLang="en-US" sz="1800"/>
          </a:p>
        </p:txBody>
      </p:sp>
      <p:pic>
        <p:nvPicPr>
          <p:cNvPr id="24580" name="Picture 5" descr="festival_of_books">
            <a:extLst>
              <a:ext uri="{FF2B5EF4-FFF2-40B4-BE49-F238E27FC236}">
                <a16:creationId xmlns:a16="http://schemas.microsoft.com/office/drawing/2014/main" id="{03E9B55D-D4EF-E642-9C93-EEE03DA9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484313"/>
            <a:ext cx="316865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1985-WIND-IN-THE-WILLOWS-PRINT_400_Q1L5">
            <a:extLst>
              <a:ext uri="{FF2B5EF4-FFF2-40B4-BE49-F238E27FC236}">
                <a16:creationId xmlns:a16="http://schemas.microsoft.com/office/drawing/2014/main" id="{7D7BD32C-0751-0F41-9E3D-9F073A9AB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6" y="1916114"/>
            <a:ext cx="4105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>
            <a:extLst>
              <a:ext uri="{FF2B5EF4-FFF2-40B4-BE49-F238E27FC236}">
                <a16:creationId xmlns:a16="http://schemas.microsoft.com/office/drawing/2014/main" id="{B14D6A3D-CA58-724B-B48C-B15803D6A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260350"/>
            <a:ext cx="8915400" cy="1143000"/>
          </a:xfrm>
        </p:spPr>
        <p:txBody>
          <a:bodyPr/>
          <a:lstStyle/>
          <a:p>
            <a:pPr eaLnBrk="1" hangingPunct="1"/>
            <a:r>
              <a:rPr lang="en-GB" altLang="en-US"/>
              <a:t>Recommended Reading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D8068D4-8317-2A41-9A0B-50D194C417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Wolves of Willoughby Chase – Joan Aiken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Carrie’s War – Nina Bawden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Secret Garden – Francis Hodgson-Barnett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Midnight Fox – Betsy Byars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Over Sea, Under Stone – Susan Cooper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Wind in the Willows – Kenneth Grahame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Haunting – Margaret Mahy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Anne of Green Gables – L. Montgomery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Bug Muldoon – Paul Shipton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Artemis Fowl – Eoin Colfer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The Edge Chronicles – Paul Stewart and Chris Riddell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000"/>
          </a:p>
          <a:p>
            <a:pPr eaLnBrk="1" hangingPunct="1">
              <a:lnSpc>
                <a:spcPct val="80000"/>
              </a:lnSpc>
            </a:pPr>
            <a:r>
              <a:rPr lang="en-GB" altLang="en-US" sz="2000"/>
              <a:t>Other authors: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/>
              <a:t>Antony Horowitz, Philip Pullman, J.K. Rowling, Robert Swindells, Michael Morpurgo, J.R.R. Tolkein, Anne Fine, Paul Jennings,  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459934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FF8A2A3-17DF-8D4A-8A0A-026E910E5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/>
              <a:t>Summary &amp; Conclusions</a:t>
            </a:r>
            <a:endParaRPr lang="en-US" altLang="en-US" u="sng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1CC4BC42-0C16-2D43-A0EF-ECF1B0F2B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1628776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We carefully deliver strategies to help every child learn to read: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from pre-reading through to free reading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altLang="en-US" sz="2000"/>
          </a:p>
          <a:p>
            <a:pPr eaLnBrk="1" hangingPunct="1">
              <a:lnSpc>
                <a:spcPct val="90000"/>
              </a:lnSpc>
            </a:pPr>
            <a:r>
              <a:rPr lang="en-GB" altLang="en-US" sz="2400"/>
              <a:t>Your child also needs </a:t>
            </a:r>
            <a:r>
              <a:rPr lang="en-GB" altLang="en-US" sz="2400" u="sng"/>
              <a:t>your</a:t>
            </a:r>
            <a:r>
              <a:rPr lang="en-GB" altLang="en-US" sz="2400"/>
              <a:t> help through each stage of reading: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support the strategies we deliver in school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build your child’s confidence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help your child enjoy reading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to prepare them for secondary school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en-US" sz="2000"/>
              <a:t>	and beyond.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-   to develop a lifetime love of reading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64EC6E87-7991-BF49-B383-5450B639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3573463"/>
            <a:ext cx="3224212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A3A0AFDA-5576-E040-AD1B-FACBF88C8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6050" y="188914"/>
            <a:ext cx="9131300" cy="57610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Aoccdrnig</a:t>
            </a:r>
            <a:r>
              <a:rPr lang="en-US" altLang="en-US" sz="2400" dirty="0"/>
              <a:t> to a </a:t>
            </a:r>
            <a:r>
              <a:rPr lang="en-US" altLang="en-US" sz="2400" dirty="0" err="1"/>
              <a:t>rscheearch</a:t>
            </a:r>
            <a:r>
              <a:rPr lang="en-US" altLang="en-US" sz="2400" dirty="0"/>
              <a:t> at </a:t>
            </a:r>
            <a:r>
              <a:rPr lang="en-US" altLang="en-US" sz="2400" dirty="0" err="1"/>
              <a:t>Cmabrigde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Uinervtisy</a:t>
            </a:r>
            <a:r>
              <a:rPr lang="en-US" altLang="en-US" sz="2400" dirty="0"/>
              <a:t>, it </a:t>
            </a:r>
            <a:r>
              <a:rPr lang="en-US" altLang="en-US" sz="2400" dirty="0" err="1"/>
              <a:t>deosn't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mttaer</a:t>
            </a:r>
            <a:r>
              <a:rPr lang="en-US" altLang="en-US" sz="2400" dirty="0"/>
              <a:t> in </a:t>
            </a:r>
            <a:r>
              <a:rPr lang="en-US" altLang="en-US" sz="2400" dirty="0" err="1"/>
              <a:t>waht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oredr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ltteers</a:t>
            </a:r>
            <a:r>
              <a:rPr lang="en-US" altLang="en-US" sz="2400" dirty="0"/>
              <a:t> in a </a:t>
            </a:r>
            <a:r>
              <a:rPr lang="en-US" altLang="en-US" sz="2400" dirty="0" err="1"/>
              <a:t>wrod</a:t>
            </a:r>
            <a:r>
              <a:rPr lang="en-US" altLang="en-US" sz="2400" dirty="0"/>
              <a:t> are, the </a:t>
            </a:r>
            <a:r>
              <a:rPr lang="en-US" altLang="en-US" sz="2400" dirty="0" err="1"/>
              <a:t>olny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iprmoetnt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tihng</a:t>
            </a:r>
            <a:r>
              <a:rPr lang="en-US" altLang="en-US" sz="2400" dirty="0"/>
              <a:t> is </a:t>
            </a:r>
            <a:r>
              <a:rPr lang="en-US" altLang="en-US" sz="2400" dirty="0" err="1"/>
              <a:t>taht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frist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lsat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ltteer</a:t>
            </a:r>
            <a:r>
              <a:rPr lang="en-US" altLang="en-US" sz="2400" dirty="0"/>
              <a:t> be at the </a:t>
            </a:r>
            <a:r>
              <a:rPr lang="en-US" altLang="en-US" sz="2400" dirty="0" err="1"/>
              <a:t>rghit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pclae</a:t>
            </a:r>
            <a:r>
              <a:rPr lang="en-US" altLang="en-US" sz="2400" dirty="0"/>
              <a:t>. The </a:t>
            </a:r>
            <a:r>
              <a:rPr lang="en-US" altLang="en-US" sz="2400" dirty="0" err="1"/>
              <a:t>rset</a:t>
            </a:r>
            <a:r>
              <a:rPr lang="en-US" altLang="en-US" sz="2400" dirty="0"/>
              <a:t> can be a </a:t>
            </a:r>
            <a:r>
              <a:rPr lang="en-US" altLang="en-US" sz="2400" dirty="0" err="1"/>
              <a:t>toatl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mses</a:t>
            </a:r>
            <a:r>
              <a:rPr lang="en-US" altLang="en-US" sz="2400" dirty="0"/>
              <a:t> and you can </a:t>
            </a:r>
            <a:r>
              <a:rPr lang="en-US" altLang="en-US" sz="2400" dirty="0" err="1"/>
              <a:t>sitll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raed</a:t>
            </a:r>
            <a:r>
              <a:rPr lang="en-US" altLang="en-US" sz="2400" dirty="0"/>
              <a:t> it </a:t>
            </a:r>
            <a:r>
              <a:rPr lang="en-US" altLang="en-US" sz="2400" dirty="0" err="1"/>
              <a:t>wouthit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porbelm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Tihs</a:t>
            </a:r>
            <a:r>
              <a:rPr lang="en-US" altLang="en-US" sz="2400" dirty="0"/>
              <a:t> is </a:t>
            </a:r>
            <a:r>
              <a:rPr lang="en-US" altLang="en-US" sz="2400" dirty="0" err="1"/>
              <a:t>bcuseae</a:t>
            </a:r>
            <a:r>
              <a:rPr lang="en-US" altLang="en-US" sz="2400" dirty="0"/>
              <a:t> the </a:t>
            </a:r>
            <a:r>
              <a:rPr lang="en-US" altLang="en-US" sz="2400" dirty="0" err="1"/>
              <a:t>huamn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mnid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deos</a:t>
            </a:r>
            <a:r>
              <a:rPr lang="en-US" altLang="en-US" sz="2400" dirty="0"/>
              <a:t> not </a:t>
            </a:r>
            <a:r>
              <a:rPr lang="en-US" altLang="en-US" sz="2400" dirty="0" err="1"/>
              <a:t>raed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ervey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lteter</a:t>
            </a:r>
            <a:r>
              <a:rPr lang="en-US" altLang="en-US" sz="2400" dirty="0"/>
              <a:t> by </a:t>
            </a:r>
            <a:r>
              <a:rPr lang="en-US" altLang="en-US" sz="2400" dirty="0" err="1"/>
              <a:t>istlef</a:t>
            </a:r>
            <a:r>
              <a:rPr lang="en-US" altLang="en-US" sz="2400" dirty="0"/>
              <a:t>, but the </a:t>
            </a:r>
            <a:r>
              <a:rPr lang="en-US" altLang="en-US" sz="2400" dirty="0" err="1"/>
              <a:t>wrod</a:t>
            </a:r>
            <a:r>
              <a:rPr lang="en-US" altLang="en-US" sz="2400" dirty="0"/>
              <a:t> as a </a:t>
            </a:r>
            <a:r>
              <a:rPr lang="en-US" altLang="en-US" sz="2400" dirty="0" err="1"/>
              <a:t>wlohe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Or rather:</a:t>
            </a:r>
          </a:p>
          <a:p>
            <a:pPr eaLnBrk="1" hangingPunct="1"/>
            <a:r>
              <a:rPr lang="en-US" altLang="en-US" sz="2400" i="1" dirty="0"/>
              <a:t>According to a research at Cambridge University, it doesn't matter in what order the letters in a word are, the only important thing is that the first and last letter be at the right place. The rest can be a total mess and you can still read it without problem. This is because the human mind does not read every letter by itself but the word as a whole.</a:t>
            </a:r>
            <a:r>
              <a:rPr lang="en-GB" alt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5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8A778EC-6042-7540-AEC7-F11384AF2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Reading in KS1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DADA1A-9E02-DE49-8079-6B4B259EE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Tx/>
              <a:buNone/>
            </a:pPr>
            <a:endParaRPr lang="en-GB" altLang="en-US" sz="2000"/>
          </a:p>
          <a:p>
            <a:pPr eaLnBrk="1" hangingPunct="1"/>
            <a:r>
              <a:rPr lang="en-GB" altLang="en-US" sz="2400"/>
              <a:t>The early reading process has distinct stages:</a:t>
            </a:r>
          </a:p>
          <a:p>
            <a:pPr lvl="1" eaLnBrk="1" hangingPunct="1"/>
            <a:r>
              <a:rPr lang="en-GB" altLang="en-US" sz="2000"/>
              <a:t>discussion books that develop understanding – What is happening in the story?</a:t>
            </a:r>
          </a:p>
          <a:p>
            <a:pPr lvl="1" eaLnBrk="1" hangingPunct="1"/>
            <a:r>
              <a:rPr lang="en-GB" altLang="en-US" sz="2000"/>
              <a:t>In the meantime building up :-</a:t>
            </a:r>
          </a:p>
          <a:p>
            <a:pPr lvl="1" eaLnBrk="1" hangingPunct="1"/>
            <a:r>
              <a:rPr lang="en-GB" altLang="en-US" sz="2000"/>
              <a:t>Phoneme knowledge (sound that letters/strings of letters make)</a:t>
            </a:r>
          </a:p>
          <a:p>
            <a:pPr lvl="1" eaLnBrk="1" hangingPunct="1"/>
            <a:r>
              <a:rPr lang="en-GB" altLang="en-US" sz="2000"/>
              <a:t>Phonics – learn to segment and blend words</a:t>
            </a:r>
          </a:p>
          <a:p>
            <a:pPr lvl="1" eaLnBrk="1" hangingPunct="1"/>
            <a:r>
              <a:rPr lang="en-GB" altLang="en-US" sz="2000"/>
              <a:t>Word recognition – tricky words – the shape of words</a:t>
            </a:r>
          </a:p>
          <a:p>
            <a:pPr lvl="1" eaLnBrk="1" hangingPunct="1"/>
            <a:r>
              <a:rPr lang="en-GB" altLang="en-US" sz="2000"/>
              <a:t>Flashcards</a:t>
            </a:r>
          </a:p>
          <a:p>
            <a:pPr lvl="1" eaLnBrk="1" hangingPunct="1"/>
            <a:r>
              <a:rPr lang="en-GB" altLang="en-US" sz="2000"/>
              <a:t>This gives children resources to tackle simple texts.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75E07AB8-D1CC-E140-9075-E711D425F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4292600"/>
            <a:ext cx="14351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ort">
            <a:extLst>
              <a:ext uri="{FF2B5EF4-FFF2-40B4-BE49-F238E27FC236}">
                <a16:creationId xmlns:a16="http://schemas.microsoft.com/office/drawing/2014/main" id="{F9B43BD9-31EC-AD4B-A90C-7107F734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565401"/>
            <a:ext cx="2857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17E6677A-A90A-CC40-8775-520AD1B99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Simple texts</a:t>
            </a:r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016405F-D4BB-F645-9333-8D262473C4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2400" dirty="0"/>
              <a:t>Early reading skills of segmenting and blending, tricky word recognition, using picture cues and discussion skills will all fit together to enable children to access simple texts</a:t>
            </a:r>
          </a:p>
          <a:p>
            <a:pPr eaLnBrk="1" hangingPunct="1">
              <a:buFontTx/>
              <a:buNone/>
            </a:pPr>
            <a:endParaRPr lang="en-GB" altLang="en-US" sz="2400" dirty="0"/>
          </a:p>
          <a:p>
            <a:pPr eaLnBrk="1" hangingPunct="1"/>
            <a:r>
              <a:rPr lang="en-GB" altLang="en-US" sz="2400" dirty="0"/>
              <a:t>For example the sentence </a:t>
            </a:r>
          </a:p>
          <a:p>
            <a:pPr eaLnBrk="1" hangingPunct="1">
              <a:buFontTx/>
              <a:buNone/>
            </a:pPr>
            <a:r>
              <a:rPr lang="en-GB" altLang="en-US" sz="2400" dirty="0"/>
              <a:t>    “Dad</a:t>
            </a:r>
            <a:r>
              <a:rPr lang="en-GB" altLang="en-US" sz="2400" dirty="0">
                <a:solidFill>
                  <a:srgbClr val="FF3300"/>
                </a:solidFill>
              </a:rPr>
              <a:t> </a:t>
            </a:r>
            <a:r>
              <a:rPr lang="en-GB" altLang="en-US" sz="2400" dirty="0">
                <a:solidFill>
                  <a:srgbClr val="0000CC"/>
                </a:solidFill>
              </a:rPr>
              <a:t>was</a:t>
            </a:r>
            <a:r>
              <a:rPr lang="en-GB" altLang="en-US" sz="2400" dirty="0"/>
              <a:t> mad at </a:t>
            </a:r>
            <a:r>
              <a:rPr lang="en-GB" altLang="en-US" sz="2400" dirty="0">
                <a:solidFill>
                  <a:srgbClr val="0000CC"/>
                </a:solidFill>
              </a:rPr>
              <a:t>Floppy</a:t>
            </a:r>
            <a:r>
              <a:rPr lang="en-GB" altLang="en-US" sz="2400" dirty="0"/>
              <a:t>” </a:t>
            </a:r>
          </a:p>
          <a:p>
            <a:pPr lvl="1" eaLnBrk="1" hangingPunct="1"/>
            <a:r>
              <a:rPr lang="en-GB" altLang="en-US" sz="2000" dirty="0"/>
              <a:t>black – blended words </a:t>
            </a:r>
          </a:p>
          <a:p>
            <a:pPr lvl="1" eaLnBrk="1" hangingPunct="1"/>
            <a:r>
              <a:rPr lang="en-GB" altLang="en-US" sz="2000" dirty="0">
                <a:solidFill>
                  <a:srgbClr val="0000CC"/>
                </a:solidFill>
              </a:rPr>
              <a:t>blue</a:t>
            </a:r>
            <a:r>
              <a:rPr lang="en-GB" altLang="en-US" sz="2000" dirty="0"/>
              <a:t> – tricky words learnt by sight.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08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492A24-95D3-C34F-B0F4-048AC2EE3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Developing reading</a:t>
            </a: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F6AF432-D464-C34B-9AAD-62415B3E26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1" y="1628776"/>
            <a:ext cx="7343775" cy="4525963"/>
          </a:xfrm>
        </p:spPr>
        <p:txBody>
          <a:bodyPr/>
          <a:lstStyle/>
          <a:p>
            <a:pPr eaLnBrk="1" hangingPunct="1"/>
            <a:r>
              <a:rPr lang="en-GB" altLang="en-US"/>
              <a:t>All children develop at different rates</a:t>
            </a:r>
          </a:p>
          <a:p>
            <a:pPr lvl="1" eaLnBrk="1" hangingPunct="1"/>
            <a:r>
              <a:rPr lang="en-GB" altLang="en-US"/>
              <a:t>children flourish when they are praised and believe in themselves</a:t>
            </a:r>
          </a:p>
          <a:p>
            <a:pPr lvl="1" eaLnBrk="1" hangingPunct="1"/>
            <a:r>
              <a:rPr lang="en-GB" altLang="en-US"/>
              <a:t>we want to develop fluent and confident readers who read for enjoyment</a:t>
            </a:r>
          </a:p>
          <a:p>
            <a:pPr lvl="1" eaLnBrk="1" hangingPunct="1">
              <a:buFontTx/>
              <a:buNone/>
            </a:pPr>
            <a:endParaRPr lang="en-GB" altLang="en-US"/>
          </a:p>
          <a:p>
            <a:pPr lvl="1" eaLnBrk="1" hangingPunct="1">
              <a:buFontTx/>
              <a:buNone/>
            </a:pPr>
            <a:endParaRPr lang="en-GB" altLang="en-US"/>
          </a:p>
          <a:p>
            <a:pPr eaLnBrk="1" hangingPunct="1"/>
            <a:r>
              <a:rPr lang="en-GB" altLang="en-US"/>
              <a:t>We teach a variety of other strategies so they can continue to work out words they don’t know… </a:t>
            </a:r>
            <a:endParaRPr lang="en-US" altLang="en-US"/>
          </a:p>
        </p:txBody>
      </p:sp>
      <p:pic>
        <p:nvPicPr>
          <p:cNvPr id="9220" name="Picture 5" descr="school_books_sml">
            <a:extLst>
              <a:ext uri="{FF2B5EF4-FFF2-40B4-BE49-F238E27FC236}">
                <a16:creationId xmlns:a16="http://schemas.microsoft.com/office/drawing/2014/main" id="{3C9F6E1B-EDB1-EE41-BC0B-E5E7FA81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42900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B335A29-B140-824A-9A26-A5DF5CC53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260350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/>
              <a:t>Reading strategies</a:t>
            </a:r>
            <a:br>
              <a:rPr lang="en-GB" altLang="en-US" sz="3600"/>
            </a:br>
            <a:r>
              <a:rPr lang="en-GB" altLang="en-US" sz="1800"/>
              <a:t>Children need to build up and use a range of strategies to support themselves.</a:t>
            </a:r>
            <a:endParaRPr lang="en-US" altLang="en-US" sz="360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1FE1822-3872-F34D-A7FC-54528C5E7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1628776"/>
            <a:ext cx="8915400" cy="45259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2400"/>
              <a:t>Develop using phonic knowledge to blend - sh</a:t>
            </a:r>
            <a:r>
              <a:rPr lang="en-GB" altLang="en-US" sz="2400" u="sng"/>
              <a:t>ee</a:t>
            </a:r>
            <a:r>
              <a:rPr lang="en-GB" altLang="en-US" sz="2400"/>
              <a:t>p</a:t>
            </a:r>
          </a:p>
          <a:p>
            <a:pPr algn="ctr" eaLnBrk="1" hangingPunct="1"/>
            <a:r>
              <a:rPr lang="en-GB" altLang="en-US" sz="2400"/>
              <a:t>Recognise patterns – ing, ed </a:t>
            </a:r>
          </a:p>
          <a:p>
            <a:pPr algn="ctr" eaLnBrk="1" hangingPunct="1"/>
            <a:r>
              <a:rPr lang="en-GB" altLang="en-US" sz="2400"/>
              <a:t>Chunk it – look for sm</a:t>
            </a:r>
            <a:r>
              <a:rPr lang="en-GB" altLang="en-US" sz="2400" u="sng"/>
              <a:t>all</a:t>
            </a:r>
            <a:r>
              <a:rPr lang="en-GB" altLang="en-US" sz="2400"/>
              <a:t>er words </a:t>
            </a:r>
            <a:r>
              <a:rPr lang="en-GB" altLang="en-US" sz="2400" u="sng"/>
              <a:t>hi</a:t>
            </a:r>
            <a:r>
              <a:rPr lang="en-GB" altLang="en-US" sz="2400"/>
              <a:t>ding in</a:t>
            </a:r>
            <a:r>
              <a:rPr lang="en-GB" altLang="en-US" sz="2400" u="sng"/>
              <a:t>side</a:t>
            </a:r>
            <a:r>
              <a:rPr lang="en-GB" altLang="en-US" sz="2400"/>
              <a:t> larger ones</a:t>
            </a:r>
          </a:p>
          <a:p>
            <a:pPr algn="ctr" eaLnBrk="1" hangingPunct="1"/>
            <a:r>
              <a:rPr lang="en-GB" altLang="en-US" sz="2400"/>
              <a:t>Picture cues </a:t>
            </a:r>
          </a:p>
          <a:p>
            <a:pPr algn="ctr" eaLnBrk="1" hangingPunct="1"/>
            <a:r>
              <a:rPr lang="en-GB" altLang="en-US" sz="2400"/>
              <a:t>Read to the end of the sentence – what fits?</a:t>
            </a:r>
          </a:p>
          <a:p>
            <a:pPr algn="ctr" eaLnBrk="1" hangingPunct="1"/>
            <a:r>
              <a:rPr lang="en-GB" altLang="en-US" sz="2400"/>
              <a:t>Re-read the sentence – run up – does it look right, sound right, make sense?</a:t>
            </a:r>
          </a:p>
          <a:p>
            <a:pPr algn="ctr" eaLnBrk="1" hangingPunct="1"/>
            <a:r>
              <a:rPr lang="en-GB" altLang="en-US" sz="2400"/>
              <a:t>Skip hard words and then go back – Read, skip, go back and read</a:t>
            </a:r>
          </a:p>
          <a:p>
            <a:pPr algn="ctr" eaLnBrk="1" hangingPunct="1"/>
            <a:r>
              <a:rPr lang="en-GB" altLang="en-US" sz="2400"/>
              <a:t>Think about the story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4725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BA171C-A372-9042-87D0-B8676B58C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Benefit of Using Reading Strategies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D32C171-619B-A04B-8139-EF32EE14B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/>
              <a:t>Using these strategies will help your child to read accurately.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They will also learn to ‘self correct’.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Children need to be taught these strategies and be reminded to use them!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Children are encouraged to read a wide range of fiction and non-fiction books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/>
              <a:t>Alongside the ‘reading’ of the text it is vital that children develop their comprehension skills.</a:t>
            </a:r>
            <a:endParaRPr lang="en-US" altLang="en-US" sz="2000"/>
          </a:p>
        </p:txBody>
      </p:sp>
      <p:pic>
        <p:nvPicPr>
          <p:cNvPr id="11268" name="Picture 7" descr="ketchup">
            <a:extLst>
              <a:ext uri="{FF2B5EF4-FFF2-40B4-BE49-F238E27FC236}">
                <a16:creationId xmlns:a16="http://schemas.microsoft.com/office/drawing/2014/main" id="{C831766B-C57F-1A4D-B1CB-CCFD3DEF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005264"/>
            <a:ext cx="22193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03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B02437-62F0-6245-AB22-155C4F9B7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How we develop comprehension skills</a:t>
            </a:r>
            <a:endParaRPr lang="en-US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7E52F8A-EDB1-5449-AAC9-54FA6DEF8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1800"/>
              <a:t>Asking them questions about the text to show their understanding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describe, select or retrieve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Who… What…Find… List…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Select a word that shows…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Deducing, inferring or interpreting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How did __ feel?   Why did __ think?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Explain why…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Identify and comment on the structure and organisation of text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What is the purpose of…?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Why is that word in bold/italics?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Explain and comment on writer’s use of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Why is that word used?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Find words or phrases that make the passage seem…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/>
              <a:t>Identify and comment on writers’ purpose and viewpoints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How does the author make you think…?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600"/>
              <a:t>How does the writer make it interesting, engaging, exciting?</a:t>
            </a:r>
            <a:endParaRPr lang="en-US" altLang="en-US" sz="1600"/>
          </a:p>
        </p:txBody>
      </p:sp>
      <p:pic>
        <p:nvPicPr>
          <p:cNvPr id="12292" name="Picture 5" descr="books-pile">
            <a:hlinkClick r:id="rId3"/>
            <a:extLst>
              <a:ext uri="{FF2B5EF4-FFF2-40B4-BE49-F238E27FC236}">
                <a16:creationId xmlns:a16="http://schemas.microsoft.com/office/drawing/2014/main" id="{06163428-E3BF-EE4A-B4E6-018ADA16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2060576"/>
            <a:ext cx="2181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6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1599</Words>
  <Application>Microsoft Macintosh PowerPoint</Application>
  <PresentationFormat>Widescreen</PresentationFormat>
  <Paragraphs>216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Reading at St Oswald’s CE Primary School</vt:lpstr>
      <vt:lpstr>PowerPoint Presentation</vt:lpstr>
      <vt:lpstr>PowerPoint Presentation</vt:lpstr>
      <vt:lpstr> Reading in KS1</vt:lpstr>
      <vt:lpstr>Simple texts</vt:lpstr>
      <vt:lpstr>Developing reading</vt:lpstr>
      <vt:lpstr>Reading strategies Children need to build up and use a range of strategies to support themselves.</vt:lpstr>
      <vt:lpstr>Benefit of Using Reading Strategies</vt:lpstr>
      <vt:lpstr>How we develop comprehension skills</vt:lpstr>
      <vt:lpstr>PowerPoint Presentation</vt:lpstr>
      <vt:lpstr>How you can help…</vt:lpstr>
      <vt:lpstr>How we assess reading</vt:lpstr>
      <vt:lpstr>How we assess reading</vt:lpstr>
      <vt:lpstr>Guided Reading</vt:lpstr>
      <vt:lpstr>Guided Reading</vt:lpstr>
      <vt:lpstr>Free Reading</vt:lpstr>
      <vt:lpstr>Free Reading</vt:lpstr>
      <vt:lpstr>Comprehension Skills</vt:lpstr>
      <vt:lpstr>How you can help…</vt:lpstr>
      <vt:lpstr>Where next? </vt:lpstr>
      <vt:lpstr>Which books should they choose?</vt:lpstr>
      <vt:lpstr>Recommended Reading</vt:lpstr>
      <vt:lpstr>Summary &amp; Conclusions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at St Oswald’s CE Primary School</dc:title>
  <dc:creator>RCSAT Executive Head</dc:creator>
  <cp:lastModifiedBy>RCSAT Executive Head</cp:lastModifiedBy>
  <cp:revision>1</cp:revision>
  <dcterms:created xsi:type="dcterms:W3CDTF">2019-01-09T13:44:10Z</dcterms:created>
  <dcterms:modified xsi:type="dcterms:W3CDTF">2019-01-09T13:48:29Z</dcterms:modified>
</cp:coreProperties>
</file>