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59" r:id="rId5"/>
    <p:sldId id="260" r:id="rId6"/>
    <p:sldId id="261" r:id="rId7"/>
    <p:sldId id="263" r:id="rId8"/>
    <p:sldId id="268" r:id="rId9"/>
    <p:sldId id="269" r:id="rId10"/>
    <p:sldId id="258" r:id="rId11"/>
    <p:sldId id="264" r:id="rId12"/>
    <p:sldId id="265" r:id="rId13"/>
    <p:sldId id="266" r:id="rId14"/>
    <p:sldId id="267"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20" autoAdjust="0"/>
    <p:restoredTop sz="94660"/>
  </p:normalViewPr>
  <p:slideViewPr>
    <p:cSldViewPr snapToGrid="0">
      <p:cViewPr varScale="1">
        <p:scale>
          <a:sx n="116" d="100"/>
          <a:sy n="116" d="100"/>
        </p:scale>
        <p:origin x="224"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45253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1169592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20796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1321954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3814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72797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3541752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087537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448819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E99FED-23F4-45DE-837D-AEDC34D18F23}" type="datetimeFigureOut">
              <a:rPr lang="en-GB" smtClean="0"/>
              <a:t>28/11/2018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57703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E99FED-23F4-45DE-837D-AEDC34D18F23}" type="datetimeFigureOut">
              <a:rPr lang="en-GB" smtClean="0"/>
              <a:t>28/11/2018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88838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E99FED-23F4-45DE-837D-AEDC34D18F23}" type="datetimeFigureOut">
              <a:rPr lang="en-GB" smtClean="0"/>
              <a:t>28/11/2018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24703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E99FED-23F4-45DE-837D-AEDC34D18F23}" type="datetimeFigureOut">
              <a:rPr lang="en-GB" smtClean="0"/>
              <a:t>28/11/2018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621239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99FED-23F4-45DE-837D-AEDC34D18F23}" type="datetimeFigureOut">
              <a:rPr lang="en-GB" smtClean="0"/>
              <a:t>28/11/2018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193151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E99FED-23F4-45DE-837D-AEDC34D18F23}" type="datetimeFigureOut">
              <a:rPr lang="en-GB" smtClean="0"/>
              <a:t>28/11/2018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2955563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AE99FED-23F4-45DE-837D-AEDC34D18F23}" type="datetimeFigureOut">
              <a:rPr lang="en-GB" smtClean="0"/>
              <a:t>28/11/2018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18E95F-18D7-41D1-9934-379C1BEC06B4}" type="slidenum">
              <a:rPr lang="en-GB" smtClean="0"/>
              <a:t>‹#›</a:t>
            </a:fld>
            <a:endParaRPr lang="en-GB"/>
          </a:p>
        </p:txBody>
      </p:sp>
    </p:spTree>
    <p:extLst>
      <p:ext uri="{BB962C8B-B14F-4D97-AF65-F5344CB8AC3E}">
        <p14:creationId xmlns:p14="http://schemas.microsoft.com/office/powerpoint/2010/main" val="437100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E99FED-23F4-45DE-837D-AEDC34D18F23}" type="datetimeFigureOut">
              <a:rPr lang="en-GB" smtClean="0"/>
              <a:t>28/11/2018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918E95F-18D7-41D1-9934-379C1BEC06B4}" type="slidenum">
              <a:rPr lang="en-GB" smtClean="0"/>
              <a:t>‹#›</a:t>
            </a:fld>
            <a:endParaRPr lang="en-GB"/>
          </a:p>
        </p:txBody>
      </p:sp>
    </p:spTree>
    <p:extLst>
      <p:ext uri="{BB962C8B-B14F-4D97-AF65-F5344CB8AC3E}">
        <p14:creationId xmlns:p14="http://schemas.microsoft.com/office/powerpoint/2010/main" val="132069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hyperlink" Target="https://www.google.co.uk/url?sa=i&amp;rct=j&amp;q=&amp;esrc=s&amp;source=images&amp;cd=&amp;cad=rja&amp;uact=8&amp;ved=0CAcQjRw&amp;url=https://bradshawjam.wordpress.com/instruction-2/playing-fraction-pies/&amp;ei=7DnRVIqdBMLYarP4gaAN&amp;psig=AFQjCNHcefyWaFe4ipWur0V84HQ5XhAEQw&amp;ust=1423084246467020" TargetMode="External"/><Relationship Id="rId1" Type="http://schemas.openxmlformats.org/officeDocument/2006/relationships/slideLayout" Target="../slideLayouts/slideLayout2.xml"/><Relationship Id="rId6" Type="http://schemas.openxmlformats.org/officeDocument/2006/relationships/hyperlink" Target="http://www.google.co.uk/url?sa=i&amp;rct=j&amp;q=&amp;esrc=s&amp;source=images&amp;cd=&amp;cad=rja&amp;uact=8&amp;ved=0CAcQjRw&amp;url=http://www.forwallpaper.com/wallpaper/apple-and-half-750314.html&amp;ei=gTjRVJKKGs3savrvgegF&amp;bvm=bv.85076809,d.ZGU&amp;psig=AFQjCNFRoyJAQ_zLMKWRcR5HsfGJXZKaLg&amp;ust=1423084037719075" TargetMode="External"/><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0CAcQjRw&amp;url=http://otswithapps.com/2013/11/02/math-visual-fraction-apps/&amp;ei=NzrRVIPtN5PPaKeMgaAP&amp;psig=AFQjCNHcefyWaFe4ipWur0V84HQ5XhAEQw&amp;ust=142308424646702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annotation_id=annotation_3053026543&amp;feature=iv&amp;src_vid=Em2yERb3Kfs&amp;v=I6Ipio8Jnt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971" y="1910011"/>
            <a:ext cx="8206101" cy="1980853"/>
          </a:xfrm>
        </p:spPr>
        <p:txBody>
          <a:bodyPr/>
          <a:lstStyle/>
          <a:p>
            <a:r>
              <a:rPr lang="en-GB" dirty="0">
                <a:solidFill>
                  <a:schemeClr val="accent2"/>
                </a:solidFill>
                <a:latin typeface="Lilly" panose="02000003040000090003" pitchFamily="2" charset="0"/>
              </a:rPr>
              <a:t>Singapore Maths</a:t>
            </a:r>
            <a:br>
              <a:rPr lang="en-GB" dirty="0">
                <a:solidFill>
                  <a:schemeClr val="accent2"/>
                </a:solidFill>
                <a:latin typeface="Lilly" panose="02000003040000090003" pitchFamily="2" charset="0"/>
              </a:rPr>
            </a:br>
            <a:r>
              <a:rPr lang="en-GB" dirty="0" err="1">
                <a:solidFill>
                  <a:schemeClr val="accent2"/>
                </a:solidFill>
                <a:latin typeface="Lilly" panose="02000003040000090003" pitchFamily="2" charset="0"/>
              </a:rPr>
              <a:t>Maths</a:t>
            </a:r>
            <a:r>
              <a:rPr lang="en-GB" dirty="0">
                <a:solidFill>
                  <a:schemeClr val="accent2"/>
                </a:solidFill>
                <a:latin typeface="Lilly" panose="02000003040000090003" pitchFamily="2" charset="0"/>
              </a:rPr>
              <a:t>- No problem</a:t>
            </a:r>
          </a:p>
        </p:txBody>
      </p:sp>
      <p:sp>
        <p:nvSpPr>
          <p:cNvPr id="3" name="Subtitle 2"/>
          <p:cNvSpPr>
            <a:spLocks noGrp="1"/>
          </p:cNvSpPr>
          <p:nvPr>
            <p:ph type="subTitle" idx="1"/>
          </p:nvPr>
        </p:nvSpPr>
        <p:spPr>
          <a:xfrm>
            <a:off x="1507067" y="4050833"/>
            <a:ext cx="8112794" cy="1519543"/>
          </a:xfrm>
        </p:spPr>
        <p:txBody>
          <a:bodyPr>
            <a:normAutofit/>
          </a:bodyPr>
          <a:lstStyle/>
          <a:p>
            <a:endParaRPr lang="en-GB" dirty="0">
              <a:latin typeface="Lilly" panose="02000003040000090003" pitchFamily="2" charset="0"/>
            </a:endParaRPr>
          </a:p>
          <a:p>
            <a:endParaRPr lang="en-GB" dirty="0">
              <a:latin typeface="Lilly" panose="02000003040000090003" pitchFamily="2" charset="0"/>
            </a:endParaRPr>
          </a:p>
          <a:p>
            <a:r>
              <a:rPr lang="en-GB" sz="2900" dirty="0">
                <a:latin typeface="Lilly" panose="02000003040000090003" pitchFamily="2" charset="0"/>
              </a:rPr>
              <a:t>KS2 Parent Workshop</a:t>
            </a:r>
          </a:p>
        </p:txBody>
      </p:sp>
    </p:spTree>
    <p:extLst>
      <p:ext uri="{BB962C8B-B14F-4D97-AF65-F5344CB8AC3E}">
        <p14:creationId xmlns:p14="http://schemas.microsoft.com/office/powerpoint/2010/main" val="3324917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45234" y="345233"/>
            <a:ext cx="3498978" cy="905069"/>
          </a:xfrm>
        </p:spPr>
        <p:txBody>
          <a:bodyPr>
            <a:normAutofit fontScale="90000"/>
          </a:bodyPr>
          <a:lstStyle/>
          <a:p>
            <a:r>
              <a:rPr lang="en-GB" dirty="0">
                <a:latin typeface="Lilly" panose="02000003040000090003" pitchFamily="2" charset="0"/>
              </a:rPr>
              <a:t>An example of differentiation in Singapore Maths</a:t>
            </a:r>
          </a:p>
        </p:txBody>
      </p:sp>
      <p:pic>
        <p:nvPicPr>
          <p:cNvPr id="2050" name="Picture 2" descr="https://mathsnoproblem.com/wp-content/uploads/samples/Textbook%204B/MNP%20UK%20Textbook%204B%20Chap11_p24.png"/>
          <p:cNvPicPr>
            <a:picLocks noChangeAspect="1" noChangeArrowheads="1"/>
          </p:cNvPicPr>
          <p:nvPr/>
        </p:nvPicPr>
        <p:blipFill rotWithShape="1">
          <a:blip r:embed="rId2">
            <a:extLst>
              <a:ext uri="{28A0092B-C50C-407E-A947-70E740481C1C}">
                <a14:useLocalDpi xmlns:a14="http://schemas.microsoft.com/office/drawing/2010/main" val="0"/>
              </a:ext>
            </a:extLst>
          </a:blip>
          <a:srcRect l="3866" t="10700" r="19185" b="16117"/>
          <a:stretch/>
        </p:blipFill>
        <p:spPr bwMode="auto">
          <a:xfrm>
            <a:off x="3844211" y="160338"/>
            <a:ext cx="5122508" cy="6230350"/>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6" descr="Image result for envelope"/>
          <p:cNvSpPr>
            <a:spLocks noChangeAspect="1" noChangeArrowheads="1"/>
          </p:cNvSpPr>
          <p:nvPr/>
        </p:nvSpPr>
        <p:spPr bwMode="auto">
          <a:xfrm>
            <a:off x="677334" y="-1524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AutoShape 8" descr="Image result for envelop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10" name="Group 9"/>
          <p:cNvGrpSpPr/>
          <p:nvPr/>
        </p:nvGrpSpPr>
        <p:grpSpPr>
          <a:xfrm>
            <a:off x="1738669" y="4860265"/>
            <a:ext cx="1473032" cy="1530423"/>
            <a:chOff x="1049545" y="4038115"/>
            <a:chExt cx="1473032" cy="1530423"/>
          </a:xfrm>
        </p:grpSpPr>
        <p:pic>
          <p:nvPicPr>
            <p:cNvPr id="12" name="Picture 10" descr="Image result for envelop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381421">
              <a:off x="1049545" y="4038115"/>
              <a:ext cx="1473032" cy="1530423"/>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txBox="1">
              <a:spLocks/>
            </p:cNvSpPr>
            <p:nvPr/>
          </p:nvSpPr>
          <p:spPr>
            <a:xfrm rot="20012052">
              <a:off x="1488459" y="4476759"/>
              <a:ext cx="357506" cy="37032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800" dirty="0">
                  <a:solidFill>
                    <a:schemeClr val="tx1"/>
                  </a:solidFill>
                  <a:latin typeface="Lobster Two" panose="02000506000000020003" pitchFamily="50" charset="0"/>
                </a:rPr>
                <a:t>C</a:t>
              </a:r>
            </a:p>
          </p:txBody>
        </p:sp>
      </p:grpSp>
      <p:grpSp>
        <p:nvGrpSpPr>
          <p:cNvPr id="11" name="Group 10"/>
          <p:cNvGrpSpPr/>
          <p:nvPr/>
        </p:nvGrpSpPr>
        <p:grpSpPr>
          <a:xfrm rot="2229757">
            <a:off x="460375" y="3275513"/>
            <a:ext cx="1442367" cy="1639133"/>
            <a:chOff x="330449" y="413602"/>
            <a:chExt cx="2214453" cy="2300731"/>
          </a:xfrm>
        </p:grpSpPr>
        <p:pic>
          <p:nvPicPr>
            <p:cNvPr id="15" name="Picture 10" descr="Image result for envelop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0381421">
              <a:off x="330449" y="413602"/>
              <a:ext cx="2214453" cy="2300731"/>
            </a:xfrm>
            <a:prstGeom prst="rect">
              <a:avLst/>
            </a:prstGeom>
            <a:noFill/>
            <a:extLst>
              <a:ext uri="{909E8E84-426E-40DD-AFC4-6F175D3DCCD1}">
                <a14:hiddenFill xmlns:a14="http://schemas.microsoft.com/office/drawing/2010/main">
                  <a:solidFill>
                    <a:srgbClr val="FFFFFF"/>
                  </a:solidFill>
                </a14:hiddenFill>
              </a:ext>
            </a:extLst>
          </p:spPr>
        </p:pic>
        <p:sp>
          <p:nvSpPr>
            <p:cNvPr id="16" name="Title 1"/>
            <p:cNvSpPr txBox="1">
              <a:spLocks/>
            </p:cNvSpPr>
            <p:nvPr/>
          </p:nvSpPr>
          <p:spPr>
            <a:xfrm rot="20012052">
              <a:off x="965843" y="1108322"/>
              <a:ext cx="600960" cy="556727"/>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800" dirty="0">
                  <a:solidFill>
                    <a:schemeClr val="tx1"/>
                  </a:solidFill>
                  <a:latin typeface="Lobster Two" panose="02000506000000020003" pitchFamily="50" charset="0"/>
                </a:rPr>
                <a:t>B</a:t>
              </a:r>
            </a:p>
          </p:txBody>
        </p:sp>
      </p:grpSp>
      <p:grpSp>
        <p:nvGrpSpPr>
          <p:cNvPr id="14" name="Group 13"/>
          <p:cNvGrpSpPr/>
          <p:nvPr/>
        </p:nvGrpSpPr>
        <p:grpSpPr>
          <a:xfrm>
            <a:off x="1978268" y="1978758"/>
            <a:ext cx="1354476" cy="1559783"/>
            <a:chOff x="2721144" y="2462301"/>
            <a:chExt cx="1965105" cy="2041668"/>
          </a:xfrm>
        </p:grpSpPr>
        <p:pic>
          <p:nvPicPr>
            <p:cNvPr id="18" name="Picture 10" descr="Image result for envelop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0381421">
              <a:off x="2721144" y="2462301"/>
              <a:ext cx="1965105" cy="2041668"/>
            </a:xfrm>
            <a:prstGeom prst="rect">
              <a:avLst/>
            </a:prstGeom>
            <a:noFill/>
            <a:extLst>
              <a:ext uri="{909E8E84-426E-40DD-AFC4-6F175D3DCCD1}">
                <a14:hiddenFill xmlns:a14="http://schemas.microsoft.com/office/drawing/2010/main">
                  <a:solidFill>
                    <a:srgbClr val="FFFFFF"/>
                  </a:solidFill>
                </a14:hiddenFill>
              </a:ext>
            </a:extLst>
          </p:spPr>
        </p:pic>
        <p:sp>
          <p:nvSpPr>
            <p:cNvPr id="19" name="Title 1"/>
            <p:cNvSpPr txBox="1">
              <a:spLocks/>
            </p:cNvSpPr>
            <p:nvPr/>
          </p:nvSpPr>
          <p:spPr>
            <a:xfrm rot="20012052">
              <a:off x="3321057" y="3062443"/>
              <a:ext cx="600960" cy="5567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800" dirty="0">
                  <a:solidFill>
                    <a:schemeClr val="tx1"/>
                  </a:solidFill>
                  <a:latin typeface="Lobster Two" panose="02000506000000020003" pitchFamily="50" charset="0"/>
                </a:rPr>
                <a:t>A</a:t>
              </a:r>
            </a:p>
          </p:txBody>
        </p:sp>
      </p:grpSp>
    </p:spTree>
    <p:extLst>
      <p:ext uri="{BB962C8B-B14F-4D97-AF65-F5344CB8AC3E}">
        <p14:creationId xmlns:p14="http://schemas.microsoft.com/office/powerpoint/2010/main" val="67009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Image result for envelop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0381421">
            <a:off x="330449" y="413602"/>
            <a:ext cx="2214453" cy="230073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rot="20012052">
            <a:off x="965843" y="1108322"/>
            <a:ext cx="600960" cy="556727"/>
          </a:xfrm>
        </p:spPr>
        <p:txBody>
          <a:bodyPr>
            <a:noAutofit/>
          </a:bodyPr>
          <a:lstStyle/>
          <a:p>
            <a:r>
              <a:rPr lang="en-GB" sz="4800" dirty="0">
                <a:solidFill>
                  <a:schemeClr val="tx1"/>
                </a:solidFill>
                <a:latin typeface="Lobster Two" panose="02000506000000020003" pitchFamily="50" charset="0"/>
              </a:rPr>
              <a:t>C</a:t>
            </a:r>
          </a:p>
        </p:txBody>
      </p:sp>
      <p:sp>
        <p:nvSpPr>
          <p:cNvPr id="3" name="Content Placeholder 2"/>
          <p:cNvSpPr>
            <a:spLocks noGrp="1"/>
          </p:cNvSpPr>
          <p:nvPr>
            <p:ph idx="1"/>
          </p:nvPr>
        </p:nvSpPr>
        <p:spPr>
          <a:xfrm>
            <a:off x="947922" y="1769790"/>
            <a:ext cx="8596668" cy="3880773"/>
          </a:xfrm>
        </p:spPr>
        <p:txBody>
          <a:bodyPr>
            <a:normAutofit/>
          </a:bodyPr>
          <a:lstStyle/>
          <a:p>
            <a:pPr marL="0" indent="0" algn="ctr">
              <a:buNone/>
            </a:pPr>
            <a:r>
              <a:rPr lang="en-GB" sz="2400" dirty="0">
                <a:latin typeface="Lilly" panose="02000003040000090003" pitchFamily="2" charset="0"/>
              </a:rPr>
              <a:t>Clue</a:t>
            </a:r>
          </a:p>
          <a:p>
            <a:pPr marL="0" indent="0" algn="ctr">
              <a:buNone/>
            </a:pPr>
            <a:endParaRPr lang="en-GB" sz="2400" dirty="0">
              <a:latin typeface="Lilly" panose="02000003040000090003" pitchFamily="2" charset="0"/>
            </a:endParaRPr>
          </a:p>
          <a:p>
            <a:pPr marL="0" indent="0" algn="ctr">
              <a:buNone/>
            </a:pPr>
            <a:r>
              <a:rPr lang="en-GB" sz="2400" dirty="0">
                <a:latin typeface="Lilly" panose="02000003040000090003" pitchFamily="2" charset="0"/>
              </a:rPr>
              <a:t>Are the girls correct? Explain in writing.</a:t>
            </a:r>
          </a:p>
          <a:p>
            <a:pPr marL="0" indent="0" algn="ctr">
              <a:buNone/>
            </a:pPr>
            <a:endParaRPr lang="en-GB" sz="2400" dirty="0">
              <a:latin typeface="Lilly" panose="02000003040000090003" pitchFamily="2" charset="0"/>
            </a:endParaRPr>
          </a:p>
          <a:p>
            <a:pPr marL="0" indent="0" algn="ctr">
              <a:buNone/>
            </a:pPr>
            <a:r>
              <a:rPr lang="en-GB" sz="2400" dirty="0">
                <a:latin typeface="Lilly" panose="02000003040000090003" pitchFamily="2" charset="0"/>
              </a:rPr>
              <a:t>Is there another possible answer? Explain in writing.</a:t>
            </a:r>
          </a:p>
        </p:txBody>
      </p:sp>
    </p:spTree>
    <p:extLst>
      <p:ext uri="{BB962C8B-B14F-4D97-AF65-F5344CB8AC3E}">
        <p14:creationId xmlns:p14="http://schemas.microsoft.com/office/powerpoint/2010/main" val="1319371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Image result for envelop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0381421">
            <a:off x="330449" y="413602"/>
            <a:ext cx="2214453" cy="230073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rot="20012052">
            <a:off x="965843" y="1108322"/>
            <a:ext cx="600960" cy="556727"/>
          </a:xfrm>
        </p:spPr>
        <p:txBody>
          <a:bodyPr>
            <a:noAutofit/>
          </a:bodyPr>
          <a:lstStyle/>
          <a:p>
            <a:r>
              <a:rPr lang="en-GB" sz="4800" dirty="0">
                <a:solidFill>
                  <a:schemeClr val="tx1"/>
                </a:solidFill>
                <a:latin typeface="Lobster Two" panose="02000506000000020003" pitchFamily="50" charset="0"/>
              </a:rPr>
              <a:t>B</a:t>
            </a:r>
          </a:p>
        </p:txBody>
      </p:sp>
      <p:sp>
        <p:nvSpPr>
          <p:cNvPr id="3" name="Content Placeholder 2"/>
          <p:cNvSpPr>
            <a:spLocks noGrp="1"/>
          </p:cNvSpPr>
          <p:nvPr>
            <p:ph idx="1"/>
          </p:nvPr>
        </p:nvSpPr>
        <p:spPr>
          <a:xfrm>
            <a:off x="798633" y="1769790"/>
            <a:ext cx="8596668" cy="3880773"/>
          </a:xfrm>
        </p:spPr>
        <p:txBody>
          <a:bodyPr>
            <a:normAutofit/>
          </a:bodyPr>
          <a:lstStyle/>
          <a:p>
            <a:pPr marL="0" indent="0" algn="ctr">
              <a:buNone/>
            </a:pPr>
            <a:r>
              <a:rPr lang="en-GB" sz="2400" dirty="0">
                <a:latin typeface="Lilly" panose="02000003040000090003" pitchFamily="2" charset="0"/>
              </a:rPr>
              <a:t>Clue</a:t>
            </a:r>
          </a:p>
          <a:p>
            <a:pPr marL="0" indent="0" algn="ctr">
              <a:lnSpc>
                <a:spcPct val="150000"/>
              </a:lnSpc>
              <a:buNone/>
            </a:pPr>
            <a:endParaRPr lang="en-GB" sz="2400" dirty="0">
              <a:latin typeface="Lilly" panose="02000003040000090003" pitchFamily="2" charset="0"/>
            </a:endParaRPr>
          </a:p>
          <a:p>
            <a:pPr marL="0" indent="0" algn="ctr">
              <a:lnSpc>
                <a:spcPct val="150000"/>
              </a:lnSpc>
              <a:buNone/>
            </a:pPr>
            <a:r>
              <a:rPr lang="en-GB" sz="2400" dirty="0">
                <a:latin typeface="Lilly" panose="02000003040000090003" pitchFamily="2" charset="0"/>
              </a:rPr>
              <a:t>What do you know about the sides of a square?</a:t>
            </a:r>
          </a:p>
          <a:p>
            <a:pPr marL="0" indent="0" algn="ctr">
              <a:lnSpc>
                <a:spcPct val="150000"/>
              </a:lnSpc>
              <a:buNone/>
            </a:pPr>
            <a:r>
              <a:rPr lang="en-GB" sz="2400" dirty="0">
                <a:latin typeface="Lilly" panose="02000003040000090003" pitchFamily="2" charset="0"/>
              </a:rPr>
              <a:t>What do you know about the sides of a rectangle?</a:t>
            </a:r>
          </a:p>
          <a:p>
            <a:pPr marL="0" indent="0" algn="ctr">
              <a:lnSpc>
                <a:spcPct val="150000"/>
              </a:lnSpc>
              <a:buNone/>
            </a:pPr>
            <a:r>
              <a:rPr lang="en-GB" sz="2400" dirty="0">
                <a:latin typeface="Lilly" panose="02000003040000090003" pitchFamily="2" charset="0"/>
              </a:rPr>
              <a:t>Are the girls correct? Explain in writing. Write two sentences.</a:t>
            </a:r>
          </a:p>
        </p:txBody>
      </p:sp>
    </p:spTree>
    <p:extLst>
      <p:ext uri="{BB962C8B-B14F-4D97-AF65-F5344CB8AC3E}">
        <p14:creationId xmlns:p14="http://schemas.microsoft.com/office/powerpoint/2010/main" val="833776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Image result for envelop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0381421">
            <a:off x="330449" y="413602"/>
            <a:ext cx="2214453" cy="230073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rot="20012052">
            <a:off x="965843" y="1108322"/>
            <a:ext cx="600960" cy="556727"/>
          </a:xfrm>
        </p:spPr>
        <p:txBody>
          <a:bodyPr>
            <a:noAutofit/>
          </a:bodyPr>
          <a:lstStyle/>
          <a:p>
            <a:r>
              <a:rPr lang="en-GB" sz="4800" dirty="0">
                <a:solidFill>
                  <a:schemeClr val="tx1"/>
                </a:solidFill>
                <a:latin typeface="Lobster Two" panose="02000506000000020003" pitchFamily="50" charset="0"/>
              </a:rPr>
              <a:t>A</a:t>
            </a:r>
          </a:p>
        </p:txBody>
      </p:sp>
      <p:sp>
        <p:nvSpPr>
          <p:cNvPr id="3" name="Content Placeholder 2"/>
          <p:cNvSpPr>
            <a:spLocks noGrp="1"/>
          </p:cNvSpPr>
          <p:nvPr>
            <p:ph idx="1"/>
          </p:nvPr>
        </p:nvSpPr>
        <p:spPr>
          <a:xfrm>
            <a:off x="1266323" y="1715409"/>
            <a:ext cx="9258900" cy="3880773"/>
          </a:xfrm>
        </p:spPr>
        <p:txBody>
          <a:bodyPr>
            <a:noAutofit/>
          </a:bodyPr>
          <a:lstStyle/>
          <a:p>
            <a:pPr marL="0" indent="0" algn="ctr">
              <a:lnSpc>
                <a:spcPct val="150000"/>
              </a:lnSpc>
              <a:buNone/>
            </a:pPr>
            <a:r>
              <a:rPr lang="en-GB" sz="2200" dirty="0">
                <a:latin typeface="Lilly" panose="02000003040000090003" pitchFamily="2" charset="0"/>
              </a:rPr>
              <a:t>Clue</a:t>
            </a:r>
          </a:p>
          <a:p>
            <a:pPr marL="0" indent="0" algn="ctr">
              <a:lnSpc>
                <a:spcPct val="150000"/>
              </a:lnSpc>
              <a:buNone/>
            </a:pPr>
            <a:endParaRPr lang="en-GB" sz="2200" dirty="0">
              <a:latin typeface="Lilly" panose="02000003040000090003" pitchFamily="2" charset="0"/>
            </a:endParaRPr>
          </a:p>
          <a:p>
            <a:pPr marL="0" indent="0" algn="ctr">
              <a:lnSpc>
                <a:spcPct val="150000"/>
              </a:lnSpc>
              <a:buNone/>
            </a:pPr>
            <a:r>
              <a:rPr lang="en-GB" sz="2200" dirty="0">
                <a:latin typeface="Lilly" panose="02000003040000090003" pitchFamily="2" charset="0"/>
              </a:rPr>
              <a:t>They are incomplete squares. Could you imagine each of them as a complete square? Is it possible for every one?</a:t>
            </a:r>
          </a:p>
          <a:p>
            <a:pPr marL="0" indent="0" algn="ctr">
              <a:lnSpc>
                <a:spcPct val="150000"/>
              </a:lnSpc>
              <a:buNone/>
            </a:pPr>
            <a:r>
              <a:rPr lang="en-GB" sz="2200" dirty="0">
                <a:latin typeface="Lilly" panose="02000003040000090003" pitchFamily="2" charset="0"/>
              </a:rPr>
              <a:t>Do the same for the rectangles. Is it possible for everyone?</a:t>
            </a:r>
          </a:p>
          <a:p>
            <a:pPr marL="0" indent="0" algn="ctr">
              <a:lnSpc>
                <a:spcPct val="150000"/>
              </a:lnSpc>
              <a:buNone/>
            </a:pPr>
            <a:r>
              <a:rPr lang="en-GB" sz="2200" dirty="0">
                <a:latin typeface="Lilly" panose="02000003040000090003" pitchFamily="2" charset="0"/>
              </a:rPr>
              <a:t>If you could complete the shape, could you find the area? How?</a:t>
            </a:r>
          </a:p>
          <a:p>
            <a:pPr marL="0" indent="0" algn="ctr">
              <a:lnSpc>
                <a:spcPct val="150000"/>
              </a:lnSpc>
              <a:buNone/>
            </a:pPr>
            <a:r>
              <a:rPr lang="en-GB" sz="2200" dirty="0">
                <a:latin typeface="Lilly" panose="02000003040000090003" pitchFamily="2" charset="0"/>
              </a:rPr>
              <a:t>So are the girls correct? Explain by drawing.</a:t>
            </a:r>
          </a:p>
        </p:txBody>
      </p:sp>
    </p:spTree>
    <p:extLst>
      <p:ext uri="{BB962C8B-B14F-4D97-AF65-F5344CB8AC3E}">
        <p14:creationId xmlns:p14="http://schemas.microsoft.com/office/powerpoint/2010/main" val="910306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49559"/>
            <a:ext cx="8596668" cy="789992"/>
          </a:xfrm>
        </p:spPr>
        <p:txBody>
          <a:bodyPr/>
          <a:lstStyle/>
          <a:p>
            <a:r>
              <a:rPr lang="en-GB" dirty="0">
                <a:latin typeface="Lilly" panose="02000003040000090003" pitchFamily="2" charset="0"/>
              </a:rPr>
              <a:t>Maths workbooks</a:t>
            </a:r>
          </a:p>
        </p:txBody>
      </p:sp>
      <p:sp>
        <p:nvSpPr>
          <p:cNvPr id="3" name="Content Placeholder 2"/>
          <p:cNvSpPr>
            <a:spLocks noGrp="1"/>
          </p:cNvSpPr>
          <p:nvPr>
            <p:ph idx="1"/>
          </p:nvPr>
        </p:nvSpPr>
        <p:spPr>
          <a:xfrm>
            <a:off x="677334" y="1806251"/>
            <a:ext cx="8596668" cy="4501811"/>
          </a:xfrm>
        </p:spPr>
        <p:txBody>
          <a:bodyPr/>
          <a:lstStyle/>
          <a:p>
            <a:pPr>
              <a:lnSpc>
                <a:spcPct val="150000"/>
              </a:lnSpc>
            </a:pPr>
            <a:r>
              <a:rPr lang="en-GB" dirty="0">
                <a:latin typeface="Lilly" panose="02000003040000090003" pitchFamily="2" charset="0"/>
              </a:rPr>
              <a:t>Allow children to show their understanding of a concept by solving problems displayed in different ways</a:t>
            </a:r>
          </a:p>
          <a:p>
            <a:pPr>
              <a:lnSpc>
                <a:spcPct val="150000"/>
              </a:lnSpc>
            </a:pPr>
            <a:r>
              <a:rPr lang="en-GB" dirty="0">
                <a:latin typeface="Lilly" panose="02000003040000090003" pitchFamily="2" charset="0"/>
              </a:rPr>
              <a:t>The questions are set up to ensure children understand the concept forwards, backwards and inside out</a:t>
            </a:r>
          </a:p>
          <a:p>
            <a:pPr>
              <a:lnSpc>
                <a:spcPct val="150000"/>
              </a:lnSpc>
            </a:pPr>
            <a:r>
              <a:rPr lang="en-GB" dirty="0">
                <a:latin typeface="Lilly" panose="02000003040000090003" pitchFamily="2" charset="0"/>
              </a:rPr>
              <a:t>For advanced learners this consolidates any previous learning before they move onto greater depth challenges</a:t>
            </a:r>
          </a:p>
          <a:p>
            <a:pPr>
              <a:lnSpc>
                <a:spcPct val="150000"/>
              </a:lnSpc>
            </a:pPr>
            <a:r>
              <a:rPr lang="en-GB" dirty="0">
                <a:latin typeface="Lilly" panose="02000003040000090003" pitchFamily="2" charset="0"/>
              </a:rPr>
              <a:t>For struggling learners it highlights any gaps in understanding and they can work at their own pace through the questions</a:t>
            </a:r>
            <a:endParaRPr lang="en-GB" dirty="0"/>
          </a:p>
        </p:txBody>
      </p:sp>
    </p:spTree>
    <p:extLst>
      <p:ext uri="{BB962C8B-B14F-4D97-AF65-F5344CB8AC3E}">
        <p14:creationId xmlns:p14="http://schemas.microsoft.com/office/powerpoint/2010/main" val="1842240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9" y="457200"/>
            <a:ext cx="8596668" cy="706016"/>
          </a:xfrm>
        </p:spPr>
        <p:txBody>
          <a:bodyPr/>
          <a:lstStyle/>
          <a:p>
            <a:r>
              <a:rPr lang="en-GB" dirty="0">
                <a:latin typeface="Lilly" panose="02000003040000090003" pitchFamily="2" charset="0"/>
              </a:rPr>
              <a:t>Maths journals- greater depth</a:t>
            </a:r>
          </a:p>
        </p:txBody>
      </p:sp>
      <p:sp>
        <p:nvSpPr>
          <p:cNvPr id="3" name="Content Placeholder 2"/>
          <p:cNvSpPr>
            <a:spLocks noGrp="1"/>
          </p:cNvSpPr>
          <p:nvPr>
            <p:ph idx="1"/>
          </p:nvPr>
        </p:nvSpPr>
        <p:spPr>
          <a:xfrm>
            <a:off x="130629" y="1184859"/>
            <a:ext cx="8596668" cy="1744334"/>
          </a:xfrm>
        </p:spPr>
        <p:txBody>
          <a:bodyPr>
            <a:normAutofit/>
          </a:bodyPr>
          <a:lstStyle/>
          <a:p>
            <a:pPr marL="0" indent="0">
              <a:lnSpc>
                <a:spcPct val="150000"/>
              </a:lnSpc>
              <a:buNone/>
            </a:pPr>
            <a:r>
              <a:rPr lang="en-GB" dirty="0">
                <a:latin typeface="Lilly" panose="02000003040000090003" pitchFamily="2" charset="0"/>
              </a:rPr>
              <a:t>Maths journals- Once children have shown they know the concepts they are given ‘greater depth’ tasks. These tasks take the children’s learning deeper into the concept and allow them the rich and challenging problem solving skills they need. </a:t>
            </a:r>
          </a:p>
          <a:p>
            <a:endParaRPr lang="en-GB" dirty="0"/>
          </a:p>
        </p:txBody>
      </p:sp>
      <p:sp>
        <p:nvSpPr>
          <p:cNvPr id="4" name="Right Arrow 3"/>
          <p:cNvSpPr/>
          <p:nvPr/>
        </p:nvSpPr>
        <p:spPr>
          <a:xfrm>
            <a:off x="1342636" y="2140403"/>
            <a:ext cx="8686800" cy="4238625"/>
          </a:xfrm>
          <a:prstGeom prst="rightArrow">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nvGrpSpPr>
          <p:cNvPr id="12" name="Group 11"/>
          <p:cNvGrpSpPr/>
          <p:nvPr/>
        </p:nvGrpSpPr>
        <p:grpSpPr>
          <a:xfrm>
            <a:off x="1418836" y="3273879"/>
            <a:ext cx="7562850" cy="1943100"/>
            <a:chOff x="756363" y="3320532"/>
            <a:chExt cx="7562850" cy="1943100"/>
          </a:xfrm>
        </p:grpSpPr>
        <p:sp>
          <p:nvSpPr>
            <p:cNvPr id="5" name="Text Box 2"/>
            <p:cNvSpPr txBox="1">
              <a:spLocks noChangeArrowheads="1"/>
            </p:cNvSpPr>
            <p:nvPr/>
          </p:nvSpPr>
          <p:spPr bwMode="auto">
            <a:xfrm>
              <a:off x="756363" y="3320532"/>
              <a:ext cx="1323975" cy="1914525"/>
            </a:xfrm>
            <a:prstGeom prst="rect">
              <a:avLst/>
            </a:prstGeom>
            <a:solidFill>
              <a:srgbClr val="CCE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GD 1: Explaining</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Explain to the math's wizard why he has made a mistake on the calculation below.</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Write to your friend in Spain explaining what renaming means.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Text Box 3"/>
            <p:cNvSpPr txBox="1">
              <a:spLocks noChangeArrowheads="1"/>
            </p:cNvSpPr>
            <p:nvPr/>
          </p:nvSpPr>
          <p:spPr bwMode="auto">
            <a:xfrm>
              <a:off x="2147013" y="3328470"/>
              <a:ext cx="1323975" cy="1914525"/>
            </a:xfrm>
            <a:prstGeom prst="rect">
              <a:avLst/>
            </a:prstGeom>
            <a:solidFill>
              <a:srgbClr val="CC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GD 2: Compare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What is the same between the 2 methods we have learnt today? What is different?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Two children have used different methods- look at their working out. Can you compare them?</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 Box 4"/>
            <p:cNvSpPr txBox="1">
              <a:spLocks noChangeArrowheads="1"/>
            </p:cNvSpPr>
            <p:nvPr/>
          </p:nvSpPr>
          <p:spPr bwMode="auto">
            <a:xfrm>
              <a:off x="3537663" y="3328470"/>
              <a:ext cx="1323975" cy="1914525"/>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GD 3: Reasoning</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Bob has 234 </a:t>
              </a:r>
              <a:r>
                <a:rPr lang="en-US" altLang="en-US" sz="700" dirty="0">
                  <a:latin typeface="Lilly" panose="02000003040000090003" pitchFamily="2" charset="0"/>
                  <a:ea typeface="Calibri" panose="020F0502020204030204" pitchFamily="34" charset="0"/>
                  <a:cs typeface="Times New Roman" panose="02020603050405020304" pitchFamily="18" charset="0"/>
                </a:rPr>
                <a:t>cupcakes and Bill has</a:t>
              </a: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 174 cupcakes.</a:t>
              </a:r>
              <a:r>
                <a:rPr kumimoji="0" lang="en-US" altLang="en-US" sz="700" b="0" i="0" u="none" strike="noStrike" cap="none" normalizeH="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 </a:t>
              </a:r>
              <a:r>
                <a:rPr lang="en-US" altLang="en-US" sz="700" dirty="0">
                  <a:latin typeface="Lilly" panose="02000003040000090003" pitchFamily="2" charset="0"/>
                  <a:ea typeface="Calibri" panose="020F0502020204030204" pitchFamily="34" charset="0"/>
                  <a:cs typeface="Times New Roman" panose="02020603050405020304" pitchFamily="18" charset="0"/>
                </a:rPr>
                <a:t>Together they think they have </a:t>
              </a: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308 cupcakes. </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700" dirty="0">
                  <a:latin typeface="Lilly" panose="02000003040000090003" pitchFamily="2" charset="0"/>
                  <a:ea typeface="Calibri" panose="020F0502020204030204" pitchFamily="34" charset="0"/>
                  <a:cs typeface="Times New Roman" panose="02020603050405020304" pitchFamily="18" charset="0"/>
                </a:rPr>
                <a:t>Are they correct?</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Why/</a:t>
              </a:r>
              <a:r>
                <a:rPr kumimoji="0" lang="en-US" altLang="en-US" sz="700" b="0" i="0" u="none" strike="noStrike" cap="none" normalizeH="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 why not? Explain your reasoning. </a:t>
              </a: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5"/>
            <p:cNvSpPr txBox="1">
              <a:spLocks noChangeArrowheads="1"/>
            </p:cNvSpPr>
            <p:nvPr/>
          </p:nvSpPr>
          <p:spPr bwMode="auto">
            <a:xfrm>
              <a:off x="4937838" y="3337995"/>
              <a:ext cx="1323975" cy="1914525"/>
            </a:xfrm>
            <a:prstGeom prst="rect">
              <a:avLst/>
            </a:prstGeom>
            <a:solidFill>
              <a:srgbClr val="99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GD 4: </a:t>
              </a:r>
              <a:r>
                <a:rPr kumimoji="0" lang="en-US" altLang="en-US" sz="1000" b="0" i="0" u="none" strike="noStrike" cap="none" normalizeH="0" baseline="0" dirty="0" err="1">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Generalise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If</a:t>
              </a:r>
              <a:r>
                <a:rPr kumimoji="0" lang="en-US" altLang="en-US" sz="700" b="0" i="0" u="none" strike="noStrike" cap="none" normalizeH="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 we know 1 complete side of the square we can find the area.</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700" baseline="0" dirty="0">
                  <a:latin typeface="Lilly" panose="02000003040000090003" pitchFamily="2" charset="0"/>
                  <a:ea typeface="Calibri" panose="020F0502020204030204" pitchFamily="34" charset="0"/>
                  <a:cs typeface="Times New Roman" panose="02020603050405020304" pitchFamily="18" charset="0"/>
                </a:rPr>
                <a:t>If</a:t>
              </a:r>
              <a:r>
                <a:rPr lang="en-US" altLang="en-US" sz="700" dirty="0">
                  <a:latin typeface="Lilly" panose="02000003040000090003" pitchFamily="2" charset="0"/>
                  <a:ea typeface="Calibri" panose="020F0502020204030204" pitchFamily="34" charset="0"/>
                  <a:cs typeface="Times New Roman" panose="02020603050405020304" pitchFamily="18" charset="0"/>
                </a:rPr>
                <a:t> we know a minimum of 2 complete sides of the rectangle we can find its area </a:t>
              </a: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 Box 6"/>
            <p:cNvSpPr txBox="1">
              <a:spLocks noChangeArrowheads="1"/>
            </p:cNvSpPr>
            <p:nvPr/>
          </p:nvSpPr>
          <p:spPr bwMode="auto">
            <a:xfrm>
              <a:off x="6338013" y="3349107"/>
              <a:ext cx="1981200" cy="1914525"/>
            </a:xfrm>
            <a:prstGeom prst="rect">
              <a:avLst/>
            </a:prstGeom>
            <a:solidFill>
              <a:srgbClr val="9933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GD 5: Open ended problem</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700" b="0" i="0" u="none" strike="noStrike" cap="none" normalizeH="0" baseline="0" dirty="0">
                  <a:ln>
                    <a:noFill/>
                  </a:ln>
                  <a:solidFill>
                    <a:schemeClr val="tx1"/>
                  </a:solidFill>
                  <a:effectLst/>
                  <a:latin typeface="Lilly" panose="02000003040000090003" pitchFamily="2" charset="0"/>
                  <a:ea typeface="Calibri" panose="020F0502020204030204" pitchFamily="34" charset="0"/>
                  <a:cs typeface="Times New Roman" panose="02020603050405020304" pitchFamily="18" charset="0"/>
                </a:rPr>
                <a:t>Open ended problem to develop thinking skills and systematic working out. </a:t>
              </a:r>
            </a:p>
            <a:p>
              <a:pPr lvl="0" eaLnBrk="0" fontAlgn="base" hangingPunct="0">
                <a:lnSpc>
                  <a:spcPct val="150000"/>
                </a:lnSpc>
                <a:spcBef>
                  <a:spcPct val="0"/>
                </a:spcBef>
                <a:spcAft>
                  <a:spcPct val="0"/>
                </a:spcAft>
              </a:pPr>
              <a:r>
                <a:rPr lang="en-GB" sz="700" dirty="0">
                  <a:latin typeface="Lilly" panose="02000003040000090003" pitchFamily="2" charset="0"/>
                </a:rPr>
                <a:t>Each of the different letters below stands for a different number.</a:t>
              </a:r>
              <a:endParaRPr kumimoji="0" lang="en-US" altLang="en-US" sz="700" b="0" i="0" u="none" strike="noStrike" cap="none" normalizeH="0" baseline="0" dirty="0">
                <a:ln>
                  <a:noFill/>
                </a:ln>
                <a:solidFill>
                  <a:schemeClr val="tx1"/>
                </a:solidFill>
                <a:effectLst/>
                <a:latin typeface="Lilly" panose="02000003040000090003" pitchFamily="2" charset="0"/>
              </a:endParaRPr>
            </a:p>
          </p:txBody>
        </p:sp>
      </p:grpSp>
      <p:sp>
        <p:nvSpPr>
          <p:cNvPr id="10" name="Rectangle 7"/>
          <p:cNvSpPr>
            <a:spLocks noChangeArrowheads="1"/>
          </p:cNvSpPr>
          <p:nvPr/>
        </p:nvSpPr>
        <p:spPr bwMode="auto">
          <a:xfrm>
            <a:off x="270588" y="154888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3087" name="Picture 15" descr="https://nrich.maths.org/content/01/06/six2/TwoplusTw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79369" y="4346396"/>
            <a:ext cx="455029" cy="517959"/>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7589588" y="4265596"/>
            <a:ext cx="1504561" cy="984885"/>
          </a:xfrm>
          <a:prstGeom prst="rect">
            <a:avLst/>
          </a:prstGeom>
        </p:spPr>
        <p:txBody>
          <a:bodyPr wrap="square">
            <a:spAutoFit/>
          </a:bodyPr>
          <a:lstStyle/>
          <a:p>
            <a:pPr>
              <a:lnSpc>
                <a:spcPct val="150000"/>
              </a:lnSpc>
            </a:pPr>
            <a:r>
              <a:rPr lang="en-GB" sz="700" i="0" dirty="0">
                <a:solidFill>
                  <a:srgbClr val="000000"/>
                </a:solidFill>
                <a:effectLst/>
                <a:latin typeface="Lilly" panose="02000003040000090003" pitchFamily="2" charset="0"/>
              </a:rPr>
              <a:t>How many solutions can you find to solve this?</a:t>
            </a:r>
            <a:br>
              <a:rPr lang="en-GB" sz="700" i="0" dirty="0">
                <a:solidFill>
                  <a:srgbClr val="000000"/>
                </a:solidFill>
                <a:effectLst/>
                <a:latin typeface="Lilly" panose="02000003040000090003" pitchFamily="2" charset="0"/>
              </a:rPr>
            </a:br>
            <a:r>
              <a:rPr lang="en-GB" sz="700" i="0" dirty="0">
                <a:solidFill>
                  <a:srgbClr val="000000"/>
                </a:solidFill>
                <a:effectLst/>
                <a:latin typeface="Lilly" panose="02000003040000090003" pitchFamily="2" charset="0"/>
              </a:rPr>
              <a:t>How can you be sure you have found them all?</a:t>
            </a:r>
          </a:p>
          <a:p>
            <a:br>
              <a:rPr lang="en-GB" sz="800" dirty="0">
                <a:latin typeface="Lilly" panose="02000003040000090003" pitchFamily="2" charset="0"/>
              </a:rPr>
            </a:br>
            <a:endParaRPr lang="en-GB" sz="800" dirty="0">
              <a:latin typeface="Lilly" panose="02000003040000090003" pitchFamily="2" charset="0"/>
            </a:endParaRPr>
          </a:p>
        </p:txBody>
      </p:sp>
    </p:spTree>
    <p:extLst>
      <p:ext uri="{BB962C8B-B14F-4D97-AF65-F5344CB8AC3E}">
        <p14:creationId xmlns:p14="http://schemas.microsoft.com/office/powerpoint/2010/main" val="2513000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30629" y="457200"/>
            <a:ext cx="8596668" cy="706016"/>
          </a:xfrm>
        </p:spPr>
        <p:txBody>
          <a:bodyPr/>
          <a:lstStyle/>
          <a:p>
            <a:r>
              <a:rPr lang="en-GB" dirty="0">
                <a:latin typeface="Lilly" panose="02000003040000090003" pitchFamily="2" charset="0"/>
              </a:rPr>
              <a:t>Times Table challenges</a:t>
            </a:r>
          </a:p>
        </p:txBody>
      </p:sp>
      <p:sp>
        <p:nvSpPr>
          <p:cNvPr id="7" name="Content Placeholder 2"/>
          <p:cNvSpPr>
            <a:spLocks noGrp="1"/>
          </p:cNvSpPr>
          <p:nvPr>
            <p:ph idx="1"/>
          </p:nvPr>
        </p:nvSpPr>
        <p:spPr>
          <a:xfrm>
            <a:off x="677333" y="1539551"/>
            <a:ext cx="6413931" cy="4501811"/>
          </a:xfrm>
        </p:spPr>
        <p:txBody>
          <a:bodyPr>
            <a:normAutofit fontScale="92500" lnSpcReduction="20000"/>
          </a:bodyPr>
          <a:lstStyle/>
          <a:p>
            <a:pPr>
              <a:lnSpc>
                <a:spcPct val="150000"/>
              </a:lnSpc>
            </a:pPr>
            <a:r>
              <a:rPr lang="en-GB" dirty="0">
                <a:latin typeface="Lilly" panose="02000003040000090003" pitchFamily="2" charset="0"/>
              </a:rPr>
              <a:t>Alongside Singapore Maths we will be beginning a whole school times table challenge.</a:t>
            </a:r>
          </a:p>
          <a:p>
            <a:pPr>
              <a:lnSpc>
                <a:spcPct val="150000"/>
              </a:lnSpc>
            </a:pPr>
            <a:r>
              <a:rPr lang="en-GB" dirty="0">
                <a:latin typeface="Lilly" panose="02000003040000090003" pitchFamily="2" charset="0"/>
              </a:rPr>
              <a:t>Children begin in 2x tables and work their way through the times tables </a:t>
            </a:r>
          </a:p>
          <a:p>
            <a:pPr>
              <a:lnSpc>
                <a:spcPct val="150000"/>
              </a:lnSpc>
            </a:pPr>
            <a:r>
              <a:rPr lang="en-GB" dirty="0">
                <a:latin typeface="Lilly" panose="02000003040000090003" pitchFamily="2" charset="0"/>
              </a:rPr>
              <a:t>You can help at home</a:t>
            </a:r>
          </a:p>
          <a:p>
            <a:pPr>
              <a:lnSpc>
                <a:spcPct val="150000"/>
              </a:lnSpc>
            </a:pPr>
            <a:r>
              <a:rPr lang="en-GB" dirty="0">
                <a:latin typeface="Lilly" panose="02000003040000090003" pitchFamily="2" charset="0"/>
              </a:rPr>
              <a:t>Sign off the boxes but not more than 1 a day</a:t>
            </a:r>
          </a:p>
          <a:p>
            <a:pPr>
              <a:lnSpc>
                <a:spcPct val="150000"/>
              </a:lnSpc>
            </a:pPr>
            <a:r>
              <a:rPr lang="en-GB" dirty="0">
                <a:latin typeface="Lilly" panose="02000003040000090003" pitchFamily="2" charset="0"/>
              </a:rPr>
              <a:t>Learn it – at home</a:t>
            </a:r>
          </a:p>
          <a:p>
            <a:pPr>
              <a:lnSpc>
                <a:spcPct val="150000"/>
              </a:lnSpc>
            </a:pPr>
            <a:r>
              <a:rPr lang="en-GB" dirty="0">
                <a:latin typeface="Lilly" panose="02000003040000090003" pitchFamily="2" charset="0"/>
              </a:rPr>
              <a:t>Check it – at home</a:t>
            </a:r>
          </a:p>
          <a:p>
            <a:pPr>
              <a:lnSpc>
                <a:spcPct val="150000"/>
              </a:lnSpc>
            </a:pPr>
            <a:r>
              <a:rPr lang="en-GB" dirty="0">
                <a:latin typeface="Lilly" panose="02000003040000090003" pitchFamily="2" charset="0"/>
              </a:rPr>
              <a:t>Use it – at home (can tick both on same day)</a:t>
            </a:r>
          </a:p>
          <a:p>
            <a:pPr>
              <a:lnSpc>
                <a:spcPct val="150000"/>
              </a:lnSpc>
            </a:pPr>
            <a:r>
              <a:rPr lang="en-GB" dirty="0">
                <a:latin typeface="Lilly" panose="02000003040000090003" pitchFamily="2" charset="0"/>
              </a:rPr>
              <a:t>Prove it – at home</a:t>
            </a:r>
          </a:p>
          <a:p>
            <a:endParaRPr lang="en-GB" dirty="0"/>
          </a:p>
        </p:txBody>
      </p:sp>
      <p:pic>
        <p:nvPicPr>
          <p:cNvPr id="28" name="Picture 27"/>
          <p:cNvPicPr>
            <a:picLocks noChangeAspect="1"/>
          </p:cNvPicPr>
          <p:nvPr/>
        </p:nvPicPr>
        <p:blipFill rotWithShape="1">
          <a:blip r:embed="rId2"/>
          <a:srcRect l="41771" t="22222" r="34010" b="13796"/>
          <a:stretch/>
        </p:blipFill>
        <p:spPr>
          <a:xfrm>
            <a:off x="7258050" y="133350"/>
            <a:ext cx="4429125" cy="6581775"/>
          </a:xfrm>
          <a:prstGeom prst="rect">
            <a:avLst/>
          </a:prstGeom>
        </p:spPr>
      </p:pic>
    </p:spTree>
    <p:extLst>
      <p:ext uri="{BB962C8B-B14F-4D97-AF65-F5344CB8AC3E}">
        <p14:creationId xmlns:p14="http://schemas.microsoft.com/office/powerpoint/2010/main" val="273487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dirty="0">
                <a:latin typeface="Lilly" panose="02000003040000090003" pitchFamily="2" charset="0"/>
              </a:rPr>
              <a:t>Singapore Maths</a:t>
            </a:r>
          </a:p>
        </p:txBody>
      </p:sp>
      <p:sp>
        <p:nvSpPr>
          <p:cNvPr id="3" name="Content Placeholder 2"/>
          <p:cNvSpPr>
            <a:spLocks noGrp="1"/>
          </p:cNvSpPr>
          <p:nvPr>
            <p:ph idx="1"/>
          </p:nvPr>
        </p:nvSpPr>
        <p:spPr>
          <a:xfrm>
            <a:off x="807962" y="1930400"/>
            <a:ext cx="9456500" cy="3880773"/>
          </a:xfrm>
        </p:spPr>
        <p:txBody>
          <a:bodyPr>
            <a:normAutofit/>
          </a:bodyPr>
          <a:lstStyle/>
          <a:p>
            <a:pPr>
              <a:lnSpc>
                <a:spcPct val="150000"/>
              </a:lnSpc>
            </a:pPr>
            <a:r>
              <a:rPr lang="en-GB" dirty="0">
                <a:latin typeface="Lilly" panose="02000003040000090003" pitchFamily="2" charset="0"/>
              </a:rPr>
              <a:t>Singapore is consistently at the top of international benchmarking studies for maths teaching</a:t>
            </a:r>
          </a:p>
          <a:p>
            <a:pPr>
              <a:lnSpc>
                <a:spcPct val="150000"/>
              </a:lnSpc>
            </a:pPr>
            <a:r>
              <a:rPr lang="en-GB" dirty="0">
                <a:latin typeface="Lilly" panose="02000003040000090003" pitchFamily="2" charset="0"/>
              </a:rPr>
              <a:t>A highly effective approach to teaching maths based on research and evidence</a:t>
            </a:r>
          </a:p>
          <a:p>
            <a:pPr>
              <a:lnSpc>
                <a:spcPct val="150000"/>
              </a:lnSpc>
            </a:pPr>
            <a:r>
              <a:rPr lang="en-GB" dirty="0">
                <a:latin typeface="Lilly" panose="02000003040000090003" pitchFamily="2" charset="0"/>
              </a:rPr>
              <a:t>Introduces new concepts using a ‘Concrete Pictorial Abstract’ approach</a:t>
            </a:r>
          </a:p>
          <a:p>
            <a:pPr>
              <a:lnSpc>
                <a:spcPct val="150000"/>
              </a:lnSpc>
            </a:pPr>
            <a:r>
              <a:rPr lang="en-GB" dirty="0">
                <a:latin typeface="Lilly" panose="02000003040000090003" pitchFamily="2" charset="0"/>
              </a:rPr>
              <a:t>Builds student’s mathematical fluency without the need for rote learning</a:t>
            </a:r>
          </a:p>
          <a:p>
            <a:pPr>
              <a:lnSpc>
                <a:spcPct val="150000"/>
              </a:lnSpc>
            </a:pPr>
            <a:r>
              <a:rPr lang="en-GB" dirty="0">
                <a:latin typeface="Lilly" panose="02000003040000090003" pitchFamily="2" charset="0"/>
              </a:rPr>
              <a:t>Pupils learn to think mathematically as opposed to reciting formulas they don’t understand</a:t>
            </a:r>
          </a:p>
          <a:p>
            <a:pPr>
              <a:lnSpc>
                <a:spcPct val="150000"/>
              </a:lnSpc>
            </a:pPr>
            <a:r>
              <a:rPr lang="en-GB" dirty="0">
                <a:latin typeface="Lilly" panose="02000003040000090003" pitchFamily="2" charset="0"/>
              </a:rPr>
              <a:t>Teaches mental strategies to solve problems</a:t>
            </a:r>
          </a:p>
          <a:p>
            <a:endParaRPr lang="en-GB" dirty="0">
              <a:latin typeface="Lilly" panose="02000003040000090003" pitchFamily="2" charset="0"/>
            </a:endParaRPr>
          </a:p>
          <a:p>
            <a:pPr marL="0" indent="0">
              <a:buNone/>
            </a:pPr>
            <a:endParaRPr lang="en-GB" dirty="0"/>
          </a:p>
        </p:txBody>
      </p:sp>
    </p:spTree>
    <p:extLst>
      <p:ext uri="{BB962C8B-B14F-4D97-AF65-F5344CB8AC3E}">
        <p14:creationId xmlns:p14="http://schemas.microsoft.com/office/powerpoint/2010/main" val="366051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Lilly" panose="02000003040000090003" pitchFamily="2" charset="0"/>
              </a:rPr>
              <a:t>A Singapore Maths lesson</a:t>
            </a:r>
          </a:p>
        </p:txBody>
      </p:sp>
      <p:sp>
        <p:nvSpPr>
          <p:cNvPr id="3" name="Content Placeholder 2"/>
          <p:cNvSpPr>
            <a:spLocks noGrp="1"/>
          </p:cNvSpPr>
          <p:nvPr>
            <p:ph idx="1"/>
          </p:nvPr>
        </p:nvSpPr>
        <p:spPr>
          <a:xfrm>
            <a:off x="677334" y="1427585"/>
            <a:ext cx="8596668" cy="4613778"/>
          </a:xfrm>
        </p:spPr>
        <p:txBody>
          <a:bodyPr/>
          <a:lstStyle/>
          <a:p>
            <a:r>
              <a:rPr lang="en-GB" dirty="0">
                <a:latin typeface="Lilly" panose="02000003040000090003" pitchFamily="2" charset="0"/>
              </a:rPr>
              <a:t>Anchor Task - the entire class spends time on a question guided by the teacher. All children are encouraged during this time to think of as many ways as possible to solve the question, share and explain ideas and help the teacher to solve the problem. </a:t>
            </a:r>
          </a:p>
          <a:p>
            <a:endParaRPr lang="en-GB" dirty="0">
              <a:latin typeface="Lilly" panose="02000003040000090003" pitchFamily="2" charset="0"/>
            </a:endParaRPr>
          </a:p>
          <a:p>
            <a:r>
              <a:rPr lang="en-GB" dirty="0">
                <a:latin typeface="Lilly" panose="02000003040000090003" pitchFamily="2" charset="0"/>
              </a:rPr>
              <a:t>Guided Practice - practice new ideas in groups, pairs or individually guided by the teacher.  </a:t>
            </a:r>
          </a:p>
          <a:p>
            <a:endParaRPr lang="en-GB" dirty="0">
              <a:latin typeface="Lilly" panose="02000003040000090003" pitchFamily="2" charset="0"/>
            </a:endParaRPr>
          </a:p>
          <a:p>
            <a:r>
              <a:rPr lang="en-GB" dirty="0">
                <a:latin typeface="Lilly" panose="02000003040000090003" pitchFamily="2" charset="0"/>
              </a:rPr>
              <a:t>Independent Practice - practice on your own. Once children have mastered the concept they use their reasoning and problem solving skills to develop their depth of learning. </a:t>
            </a:r>
          </a:p>
        </p:txBody>
      </p:sp>
    </p:spTree>
    <p:extLst>
      <p:ext uri="{BB962C8B-B14F-4D97-AF65-F5344CB8AC3E}">
        <p14:creationId xmlns:p14="http://schemas.microsoft.com/office/powerpoint/2010/main" val="3295536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Lilly" panose="02000003040000090003" pitchFamily="2" charset="0"/>
              </a:rPr>
              <a:t>Singapore CPA model</a:t>
            </a:r>
          </a:p>
        </p:txBody>
      </p:sp>
      <p:sp>
        <p:nvSpPr>
          <p:cNvPr id="3" name="Content Placeholder 2"/>
          <p:cNvSpPr>
            <a:spLocks noGrp="1"/>
          </p:cNvSpPr>
          <p:nvPr>
            <p:ph idx="1"/>
          </p:nvPr>
        </p:nvSpPr>
        <p:spPr>
          <a:xfrm>
            <a:off x="677334" y="2160589"/>
            <a:ext cx="10406807" cy="3880773"/>
          </a:xfrm>
        </p:spPr>
        <p:txBody>
          <a:bodyPr/>
          <a:lstStyle/>
          <a:p>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a:p>
            <a:pPr marL="0" indent="0">
              <a:buNone/>
            </a:pPr>
            <a:r>
              <a:rPr lang="en-GB" sz="2800" dirty="0">
                <a:latin typeface="Lilly" panose="02000003040000090003" pitchFamily="2" charset="0"/>
              </a:rPr>
              <a:t>CONCRETE   </a:t>
            </a:r>
            <a:r>
              <a:rPr lang="en-GB" sz="2800" dirty="0">
                <a:latin typeface="Lilly" panose="02000003040000090003" pitchFamily="2" charset="0"/>
                <a:sym typeface="Wingdings"/>
              </a:rPr>
              <a:t>    PICTORIAL      ABSTRACT</a:t>
            </a:r>
            <a:endParaRPr lang="en-GB" sz="2800" dirty="0">
              <a:latin typeface="Lilly" panose="02000003040000090003" pitchFamily="2" charset="0"/>
            </a:endParaRPr>
          </a:p>
        </p:txBody>
      </p:sp>
      <p:pic>
        <p:nvPicPr>
          <p:cNvPr id="6" name="Picture 5" descr="https://encrypted-tbn2.gstatic.com/images?q=tbn:ANd9GcQpcqMQtk68IhcFmg2cccFDVgc8QKzqxlDAKDGg7a58fCdq-AeA">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176959" y="1808922"/>
            <a:ext cx="2518026" cy="2651859"/>
          </a:xfrm>
          <a:prstGeom prst="rect">
            <a:avLst/>
          </a:prstGeom>
          <a:noFill/>
          <a:ln>
            <a:noFill/>
          </a:ln>
        </p:spPr>
      </p:pic>
      <p:pic>
        <p:nvPicPr>
          <p:cNvPr id="7" name="Picture 6" descr="https://encrypted-tbn2.gstatic.com/images?q=tbn:ANd9GcSlni0FBF74msvoSDFYal7D3DEs47XpkZQbGWZbVd93D7gbXs1X">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7307333" y="2327806"/>
            <a:ext cx="2448272" cy="1614090"/>
          </a:xfrm>
          <a:prstGeom prst="rect">
            <a:avLst/>
          </a:prstGeom>
          <a:noFill/>
          <a:ln>
            <a:noFill/>
          </a:ln>
        </p:spPr>
      </p:pic>
      <p:pic>
        <p:nvPicPr>
          <p:cNvPr id="8" name="Picture 7" descr="https://encrypted-tbn1.gstatic.com/images?q=tbn:ANd9GcRykMXkTzAseDHYhuC4RVeuRDgzlOIPm2XSv0nZ9gW0AVt65rCdGw">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546145" y="2160589"/>
            <a:ext cx="2664296" cy="2097779"/>
          </a:xfrm>
          <a:prstGeom prst="rect">
            <a:avLst/>
          </a:prstGeom>
          <a:noFill/>
          <a:ln>
            <a:noFill/>
          </a:ln>
        </p:spPr>
      </p:pic>
    </p:spTree>
    <p:extLst>
      <p:ext uri="{BB962C8B-B14F-4D97-AF65-F5344CB8AC3E}">
        <p14:creationId xmlns:p14="http://schemas.microsoft.com/office/powerpoint/2010/main" val="265622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Lilly" panose="02000003040000090003" pitchFamily="2" charset="0"/>
              </a:rPr>
              <a:t>Mixed ability classes</a:t>
            </a:r>
          </a:p>
        </p:txBody>
      </p:sp>
      <p:sp>
        <p:nvSpPr>
          <p:cNvPr id="3" name="Content Placeholder 2"/>
          <p:cNvSpPr>
            <a:spLocks noGrp="1"/>
          </p:cNvSpPr>
          <p:nvPr>
            <p:ph idx="1"/>
          </p:nvPr>
        </p:nvSpPr>
        <p:spPr>
          <a:xfrm>
            <a:off x="677334" y="1651519"/>
            <a:ext cx="8596668" cy="4389844"/>
          </a:xfrm>
        </p:spPr>
        <p:txBody>
          <a:bodyPr>
            <a:normAutofit/>
          </a:bodyPr>
          <a:lstStyle/>
          <a:p>
            <a:pPr>
              <a:lnSpc>
                <a:spcPct val="120000"/>
              </a:lnSpc>
            </a:pPr>
            <a:r>
              <a:rPr lang="en-GB" sz="2800" dirty="0">
                <a:latin typeface="Lilly" panose="02000003040000090003" pitchFamily="2" charset="0"/>
              </a:rPr>
              <a:t>“ … aptitude is the length of time it takes a person to learn, not how ‘bright’ a person is, that is, everyone can learn given the right circumstances.” Benjamin Bloom</a:t>
            </a:r>
          </a:p>
          <a:p>
            <a:pPr marL="0" indent="0">
              <a:buNone/>
            </a:pPr>
            <a:endParaRPr lang="en-GB" sz="2800" dirty="0">
              <a:latin typeface="Lilly" panose="02000003040000090003" pitchFamily="2" charset="0"/>
            </a:endParaRPr>
          </a:p>
          <a:p>
            <a:r>
              <a:rPr lang="en-GB" sz="2800" dirty="0">
                <a:latin typeface="Lilly" panose="02000003040000090003" pitchFamily="2" charset="0"/>
              </a:rPr>
              <a:t>Advanced learners and struggling learners are differentiated for within the same learning environment </a:t>
            </a:r>
          </a:p>
          <a:p>
            <a:endParaRPr lang="en-GB" sz="2800" dirty="0">
              <a:latin typeface="Lilly" panose="02000003040000090003" pitchFamily="2" charset="0"/>
            </a:endParaRPr>
          </a:p>
          <a:p>
            <a:r>
              <a:rPr lang="en-GB" sz="2800" dirty="0">
                <a:latin typeface="Lilly" panose="02000003040000090003" pitchFamily="2" charset="0"/>
              </a:rPr>
              <a:t>Shared learning through talk</a:t>
            </a:r>
          </a:p>
          <a:p>
            <a:endParaRPr lang="en-GB" sz="2800" dirty="0">
              <a:latin typeface="Lilly" panose="02000003040000090003" pitchFamily="2" charset="0"/>
            </a:endParaRPr>
          </a:p>
        </p:txBody>
      </p:sp>
    </p:spTree>
    <p:extLst>
      <p:ext uri="{BB962C8B-B14F-4D97-AF65-F5344CB8AC3E}">
        <p14:creationId xmlns:p14="http://schemas.microsoft.com/office/powerpoint/2010/main" val="268671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0681" y="1082352"/>
            <a:ext cx="8596668" cy="5621484"/>
          </a:xfrm>
        </p:spPr>
        <p:txBody>
          <a:bodyPr>
            <a:normAutofit/>
          </a:bodyPr>
          <a:lstStyle/>
          <a:p>
            <a:pPr marL="0" indent="0">
              <a:buNone/>
            </a:pPr>
            <a:r>
              <a:rPr lang="en-GB" dirty="0">
                <a:latin typeface="Lilly" panose="02000003040000090003" pitchFamily="2" charset="0"/>
              </a:rPr>
              <a:t>Mathematics programmes of study state that: </a:t>
            </a:r>
          </a:p>
          <a:p>
            <a:r>
              <a:rPr lang="en-GB" dirty="0">
                <a:latin typeface="Lilly" panose="02000003040000090003" pitchFamily="2" charset="0"/>
              </a:rPr>
              <a:t>All pupils should become </a:t>
            </a:r>
            <a:r>
              <a:rPr lang="en-GB" b="1" dirty="0">
                <a:latin typeface="Lilly" panose="02000003040000090003" pitchFamily="2" charset="0"/>
              </a:rPr>
              <a:t>fluent</a:t>
            </a:r>
            <a:r>
              <a:rPr lang="en-GB" dirty="0">
                <a:latin typeface="Lilly" panose="02000003040000090003" pitchFamily="2" charset="0"/>
              </a:rPr>
              <a:t> in the fundamentals of mathematics, including through </a:t>
            </a:r>
            <a:r>
              <a:rPr lang="en-GB" b="1" dirty="0">
                <a:latin typeface="Lilly" panose="02000003040000090003" pitchFamily="2" charset="0"/>
              </a:rPr>
              <a:t>varied and frequent practice</a:t>
            </a:r>
            <a:r>
              <a:rPr lang="en-GB" dirty="0">
                <a:latin typeface="Lilly" panose="02000003040000090003" pitchFamily="2" charset="0"/>
              </a:rPr>
              <a:t>, so that pupils develop conceptual understanding and are able to recall and apply their knowledge rapidly and accurately to problems. </a:t>
            </a:r>
          </a:p>
          <a:p>
            <a:endParaRPr lang="en-GB" dirty="0">
              <a:latin typeface="Lilly" panose="02000003040000090003" pitchFamily="2" charset="0"/>
            </a:endParaRPr>
          </a:p>
          <a:p>
            <a:r>
              <a:rPr lang="en-GB" dirty="0">
                <a:latin typeface="Lilly" panose="02000003040000090003" pitchFamily="2" charset="0"/>
              </a:rPr>
              <a:t>The expectation is </a:t>
            </a:r>
            <a:r>
              <a:rPr lang="en-GB" b="1" dirty="0">
                <a:latin typeface="Lilly" panose="02000003040000090003" pitchFamily="2" charset="0"/>
              </a:rPr>
              <a:t>that the majority of pupils will move through the programmes of study at broadly the same pace</a:t>
            </a:r>
            <a:r>
              <a:rPr lang="en-GB" dirty="0">
                <a:latin typeface="Lilly" panose="02000003040000090003" pitchFamily="2" charset="0"/>
              </a:rPr>
              <a:t>. When to progress should always be based on the security of pupils’ understanding and their readiness to progress to the next stage. </a:t>
            </a:r>
          </a:p>
          <a:p>
            <a:endParaRPr lang="en-GB" dirty="0">
              <a:latin typeface="Lilly" panose="02000003040000090003" pitchFamily="2" charset="0"/>
            </a:endParaRPr>
          </a:p>
          <a:p>
            <a:r>
              <a:rPr lang="en-GB" dirty="0">
                <a:latin typeface="Lilly" panose="02000003040000090003" pitchFamily="2" charset="0"/>
              </a:rPr>
              <a:t>Pupils who grasp concepts rapidly should be </a:t>
            </a:r>
            <a:r>
              <a:rPr lang="en-GB" b="1" dirty="0">
                <a:latin typeface="Lilly" panose="02000003040000090003" pitchFamily="2" charset="0"/>
              </a:rPr>
              <a:t>challenged through rich and sophisticated problems before any acceleration through new content.</a:t>
            </a:r>
            <a:r>
              <a:rPr lang="en-GB" dirty="0">
                <a:latin typeface="Lilly" panose="02000003040000090003" pitchFamily="2" charset="0"/>
              </a:rPr>
              <a:t> Those pupils who are not sufficiently fluent with earlier material should consolidate their understanding, including through additional practice, before moving on. </a:t>
            </a:r>
          </a:p>
        </p:txBody>
      </p:sp>
      <p:sp>
        <p:nvSpPr>
          <p:cNvPr id="8" name="Title 1"/>
          <p:cNvSpPr>
            <a:spLocks noGrp="1"/>
          </p:cNvSpPr>
          <p:nvPr>
            <p:ph type="title"/>
          </p:nvPr>
        </p:nvSpPr>
        <p:spPr>
          <a:xfrm>
            <a:off x="378755" y="421952"/>
            <a:ext cx="8596668" cy="660400"/>
          </a:xfrm>
        </p:spPr>
        <p:txBody>
          <a:bodyPr/>
          <a:lstStyle/>
          <a:p>
            <a:r>
              <a:rPr lang="en-GB" dirty="0">
                <a:latin typeface="Lilly" panose="02000003040000090003" pitchFamily="2" charset="0"/>
              </a:rPr>
              <a:t>National Curriculum</a:t>
            </a:r>
          </a:p>
        </p:txBody>
      </p:sp>
      <p:sp>
        <p:nvSpPr>
          <p:cNvPr id="9" name="Rectangle 8"/>
          <p:cNvSpPr/>
          <p:nvPr/>
        </p:nvSpPr>
        <p:spPr>
          <a:xfrm>
            <a:off x="6775041" y="6488668"/>
            <a:ext cx="559769" cy="369332"/>
          </a:xfrm>
          <a:prstGeom prst="rect">
            <a:avLst/>
          </a:prstGeom>
        </p:spPr>
        <p:txBody>
          <a:bodyPr wrap="none">
            <a:spAutoFit/>
          </a:bodyPr>
          <a:lstStyle/>
          <a:p>
            <a:r>
              <a:rPr lang="en-GB" dirty="0">
                <a:hlinkClick r:id="rId2"/>
              </a:rPr>
              <a:t>clip</a:t>
            </a:r>
            <a:endParaRPr lang="en-GB" dirty="0"/>
          </a:p>
        </p:txBody>
      </p:sp>
    </p:spTree>
    <p:extLst>
      <p:ext uri="{BB962C8B-B14F-4D97-AF65-F5344CB8AC3E}">
        <p14:creationId xmlns:p14="http://schemas.microsoft.com/office/powerpoint/2010/main" val="1301392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0702"/>
          </a:xfrm>
        </p:spPr>
        <p:txBody>
          <a:bodyPr>
            <a:normAutofit/>
          </a:bodyPr>
          <a:lstStyle/>
          <a:p>
            <a:r>
              <a:rPr lang="en-GB" dirty="0">
                <a:latin typeface="Lilly" panose="02000003040000090003" pitchFamily="2" charset="0"/>
              </a:rPr>
              <a:t>How are advances learners challenged?</a:t>
            </a:r>
          </a:p>
        </p:txBody>
      </p:sp>
      <p:sp>
        <p:nvSpPr>
          <p:cNvPr id="3" name="Content Placeholder 2"/>
          <p:cNvSpPr>
            <a:spLocks noGrp="1"/>
          </p:cNvSpPr>
          <p:nvPr>
            <p:ph idx="1"/>
          </p:nvPr>
        </p:nvSpPr>
        <p:spPr>
          <a:xfrm>
            <a:off x="677333" y="1395479"/>
            <a:ext cx="9856927" cy="4828039"/>
          </a:xfrm>
        </p:spPr>
        <p:txBody>
          <a:bodyPr>
            <a:normAutofit/>
          </a:bodyPr>
          <a:lstStyle/>
          <a:p>
            <a:pPr marL="0" indent="0">
              <a:lnSpc>
                <a:spcPct val="150000"/>
              </a:lnSpc>
              <a:buNone/>
            </a:pPr>
            <a:r>
              <a:rPr lang="en-GB" dirty="0">
                <a:latin typeface="Lilly" panose="02000003040000090003" pitchFamily="2" charset="0"/>
              </a:rPr>
              <a:t>Advanced learners will: </a:t>
            </a:r>
          </a:p>
          <a:p>
            <a:pPr>
              <a:lnSpc>
                <a:spcPct val="150000"/>
              </a:lnSpc>
            </a:pPr>
            <a:r>
              <a:rPr lang="en-GB" dirty="0">
                <a:latin typeface="Lilly" panose="02000003040000090003" pitchFamily="2" charset="0"/>
              </a:rPr>
              <a:t>make links between previous learning</a:t>
            </a:r>
          </a:p>
          <a:p>
            <a:pPr>
              <a:lnSpc>
                <a:spcPct val="150000"/>
              </a:lnSpc>
            </a:pPr>
            <a:r>
              <a:rPr lang="en-GB" dirty="0">
                <a:latin typeface="Lilly" panose="02000003040000090003" pitchFamily="2" charset="0"/>
              </a:rPr>
              <a:t>think about problems in different ways</a:t>
            </a:r>
          </a:p>
          <a:p>
            <a:pPr>
              <a:lnSpc>
                <a:spcPct val="150000"/>
              </a:lnSpc>
            </a:pPr>
            <a:r>
              <a:rPr lang="en-GB" dirty="0">
                <a:latin typeface="Lilly" panose="02000003040000090003" pitchFamily="2" charset="0"/>
              </a:rPr>
              <a:t>have opportunities to explain their reasoning </a:t>
            </a:r>
          </a:p>
          <a:p>
            <a:pPr>
              <a:lnSpc>
                <a:spcPct val="150000"/>
              </a:lnSpc>
            </a:pPr>
            <a:r>
              <a:rPr lang="en-GB" dirty="0">
                <a:latin typeface="Lilly" panose="02000003040000090003" pitchFamily="2" charset="0"/>
              </a:rPr>
              <a:t>find and explain generalisations</a:t>
            </a:r>
          </a:p>
          <a:p>
            <a:pPr>
              <a:lnSpc>
                <a:spcPct val="150000"/>
              </a:lnSpc>
            </a:pPr>
            <a:r>
              <a:rPr lang="en-GB" dirty="0">
                <a:latin typeface="Lilly" panose="02000003040000090003" pitchFamily="2" charset="0"/>
              </a:rPr>
              <a:t>use rich mathematical language when explaining ideas</a:t>
            </a:r>
          </a:p>
          <a:p>
            <a:pPr>
              <a:lnSpc>
                <a:spcPct val="150000"/>
              </a:lnSpc>
            </a:pPr>
            <a:r>
              <a:rPr lang="en-GB" dirty="0">
                <a:latin typeface="Lilly" panose="02000003040000090003" pitchFamily="2" charset="0"/>
              </a:rPr>
              <a:t>solve complex problems which expand on their mathematical knowledge</a:t>
            </a:r>
          </a:p>
          <a:p>
            <a:pPr>
              <a:lnSpc>
                <a:spcPct val="150000"/>
              </a:lnSpc>
            </a:pPr>
            <a:r>
              <a:rPr lang="en-GB" dirty="0">
                <a:latin typeface="Lilly" panose="02000003040000090003" pitchFamily="2" charset="0"/>
              </a:rPr>
              <a:t>work with a range of manipulatives to consolidate their understanding</a:t>
            </a:r>
          </a:p>
          <a:p>
            <a:pPr>
              <a:lnSpc>
                <a:spcPct val="150000"/>
              </a:lnSpc>
            </a:pPr>
            <a:r>
              <a:rPr lang="en-GB" dirty="0">
                <a:latin typeface="Lilly" panose="02000003040000090003" pitchFamily="2" charset="0"/>
              </a:rPr>
              <a:t>work with a mix of children in groups, pairs and on their own</a:t>
            </a:r>
          </a:p>
          <a:p>
            <a:endParaRPr lang="en-GB" dirty="0">
              <a:latin typeface="Lilly" panose="02000003040000090003" pitchFamily="2" charset="0"/>
            </a:endParaRPr>
          </a:p>
          <a:p>
            <a:pPr marL="0" indent="0">
              <a:buNone/>
            </a:pPr>
            <a:endParaRPr lang="en-GB" dirty="0">
              <a:latin typeface="Lilly" panose="02000003040000090003" pitchFamily="2" charset="0"/>
            </a:endParaRPr>
          </a:p>
          <a:p>
            <a:pPr marL="0" indent="0">
              <a:buNone/>
            </a:pPr>
            <a:endParaRPr lang="en-GB" dirty="0">
              <a:latin typeface="Lilly" panose="02000003040000090003" pitchFamily="2" charset="0"/>
            </a:endParaRPr>
          </a:p>
          <a:p>
            <a:endParaRPr lang="en-GB" dirty="0">
              <a:latin typeface="Lilly" panose="02000003040000090003" pitchFamily="2" charset="0"/>
            </a:endParaRPr>
          </a:p>
          <a:p>
            <a:endParaRPr lang="en-GB" dirty="0"/>
          </a:p>
        </p:txBody>
      </p:sp>
    </p:spTree>
    <p:extLst>
      <p:ext uri="{BB962C8B-B14F-4D97-AF65-F5344CB8AC3E}">
        <p14:creationId xmlns:p14="http://schemas.microsoft.com/office/powerpoint/2010/main" val="1232020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0702"/>
          </a:xfrm>
        </p:spPr>
        <p:txBody>
          <a:bodyPr>
            <a:normAutofit/>
          </a:bodyPr>
          <a:lstStyle/>
          <a:p>
            <a:r>
              <a:rPr lang="en-GB" dirty="0">
                <a:latin typeface="Lilly" panose="02000003040000090003" pitchFamily="2" charset="0"/>
              </a:rPr>
              <a:t>How are struggling learners supported?</a:t>
            </a:r>
          </a:p>
        </p:txBody>
      </p:sp>
      <p:sp>
        <p:nvSpPr>
          <p:cNvPr id="3" name="Content Placeholder 2"/>
          <p:cNvSpPr>
            <a:spLocks noGrp="1"/>
          </p:cNvSpPr>
          <p:nvPr>
            <p:ph idx="1"/>
          </p:nvPr>
        </p:nvSpPr>
        <p:spPr>
          <a:xfrm>
            <a:off x="677333" y="1395479"/>
            <a:ext cx="9856927" cy="4828039"/>
          </a:xfrm>
        </p:spPr>
        <p:txBody>
          <a:bodyPr>
            <a:normAutofit/>
          </a:bodyPr>
          <a:lstStyle/>
          <a:p>
            <a:pPr marL="0" indent="0">
              <a:lnSpc>
                <a:spcPct val="150000"/>
              </a:lnSpc>
              <a:buNone/>
            </a:pPr>
            <a:r>
              <a:rPr lang="en-GB" dirty="0">
                <a:latin typeface="Lilly" panose="02000003040000090003" pitchFamily="2" charset="0"/>
              </a:rPr>
              <a:t>Struggling learners will: </a:t>
            </a:r>
          </a:p>
          <a:p>
            <a:pPr>
              <a:lnSpc>
                <a:spcPct val="150000"/>
              </a:lnSpc>
            </a:pPr>
            <a:r>
              <a:rPr lang="en-GB" dirty="0">
                <a:latin typeface="Lilly" panose="02000003040000090003" pitchFamily="2" charset="0"/>
              </a:rPr>
              <a:t>make links between previous learning</a:t>
            </a:r>
          </a:p>
          <a:p>
            <a:pPr>
              <a:lnSpc>
                <a:spcPct val="150000"/>
              </a:lnSpc>
            </a:pPr>
            <a:r>
              <a:rPr lang="en-GB" dirty="0">
                <a:latin typeface="Lilly" panose="02000003040000090003" pitchFamily="2" charset="0"/>
              </a:rPr>
              <a:t>think about the way they know to solve problems</a:t>
            </a:r>
          </a:p>
          <a:p>
            <a:pPr>
              <a:lnSpc>
                <a:spcPct val="150000"/>
              </a:lnSpc>
            </a:pPr>
            <a:r>
              <a:rPr lang="en-GB" dirty="0">
                <a:latin typeface="Lilly" panose="02000003040000090003" pitchFamily="2" charset="0"/>
              </a:rPr>
              <a:t>have opportunities to listen to good vocabulary from peers</a:t>
            </a:r>
          </a:p>
          <a:p>
            <a:pPr>
              <a:lnSpc>
                <a:spcPct val="150000"/>
              </a:lnSpc>
            </a:pPr>
            <a:r>
              <a:rPr lang="en-GB" dirty="0">
                <a:latin typeface="Lilly" panose="02000003040000090003" pitchFamily="2" charset="0"/>
              </a:rPr>
              <a:t>be given more time to practice tricky concepts</a:t>
            </a:r>
          </a:p>
          <a:p>
            <a:pPr>
              <a:lnSpc>
                <a:spcPct val="150000"/>
              </a:lnSpc>
            </a:pPr>
            <a:r>
              <a:rPr lang="en-GB" dirty="0">
                <a:latin typeface="Lilly" panose="02000003040000090003" pitchFamily="2" charset="0"/>
              </a:rPr>
              <a:t>work with a range of manipulatives to solve problems visually</a:t>
            </a:r>
          </a:p>
          <a:p>
            <a:pPr>
              <a:lnSpc>
                <a:spcPct val="150000"/>
              </a:lnSpc>
            </a:pPr>
            <a:r>
              <a:rPr lang="en-GB" dirty="0">
                <a:latin typeface="Lilly" panose="02000003040000090003" pitchFamily="2" charset="0"/>
              </a:rPr>
              <a:t>work with a range of children in groups, pairs and on their own</a:t>
            </a:r>
          </a:p>
          <a:p>
            <a:pPr>
              <a:lnSpc>
                <a:spcPct val="150000"/>
              </a:lnSpc>
            </a:pPr>
            <a:r>
              <a:rPr lang="en-GB" dirty="0">
                <a:latin typeface="Lilly" panose="02000003040000090003" pitchFamily="2" charset="0"/>
              </a:rPr>
              <a:t>scaffold learning- extra clues and support</a:t>
            </a:r>
          </a:p>
          <a:p>
            <a:pPr marL="0" indent="0">
              <a:lnSpc>
                <a:spcPct val="150000"/>
              </a:lnSpc>
              <a:buNone/>
            </a:pPr>
            <a:endParaRPr lang="en-GB" dirty="0">
              <a:latin typeface="Lilly" panose="02000003040000090003" pitchFamily="2" charset="0"/>
            </a:endParaRPr>
          </a:p>
          <a:p>
            <a:pPr marL="0" indent="0">
              <a:lnSpc>
                <a:spcPct val="150000"/>
              </a:lnSpc>
              <a:buNone/>
            </a:pPr>
            <a:endParaRPr lang="en-GB" dirty="0">
              <a:latin typeface="Lilly" panose="02000003040000090003" pitchFamily="2" charset="0"/>
            </a:endParaRPr>
          </a:p>
          <a:p>
            <a:endParaRPr lang="en-GB" dirty="0">
              <a:latin typeface="Lilly" panose="02000003040000090003" pitchFamily="2" charset="0"/>
            </a:endParaRPr>
          </a:p>
          <a:p>
            <a:pPr marL="0" indent="0">
              <a:buNone/>
            </a:pPr>
            <a:endParaRPr lang="en-GB" dirty="0">
              <a:latin typeface="Lilly" panose="02000003040000090003" pitchFamily="2" charset="0"/>
            </a:endParaRPr>
          </a:p>
          <a:p>
            <a:pPr marL="0" indent="0">
              <a:buNone/>
            </a:pPr>
            <a:endParaRPr lang="en-GB" dirty="0">
              <a:latin typeface="Lilly" panose="02000003040000090003" pitchFamily="2" charset="0"/>
            </a:endParaRPr>
          </a:p>
          <a:p>
            <a:endParaRPr lang="en-GB" dirty="0">
              <a:latin typeface="Lilly" panose="02000003040000090003" pitchFamily="2" charset="0"/>
            </a:endParaRPr>
          </a:p>
          <a:p>
            <a:endParaRPr lang="en-GB" dirty="0"/>
          </a:p>
        </p:txBody>
      </p:sp>
    </p:spTree>
    <p:extLst>
      <p:ext uri="{BB962C8B-B14F-4D97-AF65-F5344CB8AC3E}">
        <p14:creationId xmlns:p14="http://schemas.microsoft.com/office/powerpoint/2010/main" val="160711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0702"/>
          </a:xfrm>
        </p:spPr>
        <p:txBody>
          <a:bodyPr>
            <a:normAutofit/>
          </a:bodyPr>
          <a:lstStyle/>
          <a:p>
            <a:r>
              <a:rPr lang="en-GB" dirty="0">
                <a:latin typeface="Lilly" panose="02000003040000090003" pitchFamily="2" charset="0"/>
              </a:rPr>
              <a:t>What teachers do to support all learners:</a:t>
            </a:r>
          </a:p>
        </p:txBody>
      </p:sp>
      <p:sp>
        <p:nvSpPr>
          <p:cNvPr id="3" name="Content Placeholder 2"/>
          <p:cNvSpPr>
            <a:spLocks noGrp="1"/>
          </p:cNvSpPr>
          <p:nvPr>
            <p:ph idx="1"/>
          </p:nvPr>
        </p:nvSpPr>
        <p:spPr>
          <a:xfrm>
            <a:off x="677333" y="1395479"/>
            <a:ext cx="9856927" cy="4828039"/>
          </a:xfrm>
        </p:spPr>
        <p:txBody>
          <a:bodyPr>
            <a:normAutofit/>
          </a:bodyPr>
          <a:lstStyle/>
          <a:p>
            <a:pPr>
              <a:lnSpc>
                <a:spcPct val="150000"/>
              </a:lnSpc>
            </a:pPr>
            <a:r>
              <a:rPr lang="en-GB" dirty="0">
                <a:latin typeface="Lilly" panose="02000003040000090003" pitchFamily="2" charset="0"/>
              </a:rPr>
              <a:t>Move individual children on at their own pace throughout the lesson</a:t>
            </a:r>
          </a:p>
          <a:p>
            <a:pPr>
              <a:lnSpc>
                <a:spcPct val="150000"/>
              </a:lnSpc>
            </a:pPr>
            <a:r>
              <a:rPr lang="en-GB" dirty="0">
                <a:latin typeface="Lilly" panose="02000003040000090003" pitchFamily="2" charset="0"/>
              </a:rPr>
              <a:t>Set rich and sophisticated problem solving activities for advances learners</a:t>
            </a:r>
          </a:p>
          <a:p>
            <a:pPr>
              <a:lnSpc>
                <a:spcPct val="150000"/>
              </a:lnSpc>
            </a:pPr>
            <a:r>
              <a:rPr lang="en-GB" dirty="0">
                <a:latin typeface="Lilly" panose="02000003040000090003" pitchFamily="2" charset="0"/>
              </a:rPr>
              <a:t>Give time for all children to fully grasp and master concepts</a:t>
            </a:r>
          </a:p>
          <a:p>
            <a:pPr>
              <a:lnSpc>
                <a:spcPct val="150000"/>
              </a:lnSpc>
            </a:pPr>
            <a:r>
              <a:rPr lang="en-GB" dirty="0">
                <a:latin typeface="Lilly" panose="02000003040000090003" pitchFamily="2" charset="0"/>
              </a:rPr>
              <a:t>Provide visual stimuli for children to access a problem using CPA approach</a:t>
            </a:r>
          </a:p>
          <a:p>
            <a:pPr>
              <a:lnSpc>
                <a:spcPct val="150000"/>
              </a:lnSpc>
            </a:pPr>
            <a:r>
              <a:rPr lang="en-GB" dirty="0">
                <a:latin typeface="Lilly" panose="02000003040000090003" pitchFamily="2" charset="0"/>
              </a:rPr>
              <a:t>Give children ownership in their learning</a:t>
            </a:r>
          </a:p>
          <a:p>
            <a:pPr>
              <a:lnSpc>
                <a:spcPct val="150000"/>
              </a:lnSpc>
            </a:pPr>
            <a:r>
              <a:rPr lang="en-GB" dirty="0">
                <a:latin typeface="Lilly" panose="02000003040000090003" pitchFamily="2" charset="0"/>
              </a:rPr>
              <a:t>Model making mistakes- maths is hard!</a:t>
            </a:r>
          </a:p>
          <a:p>
            <a:pPr marL="0" indent="0">
              <a:lnSpc>
                <a:spcPct val="150000"/>
              </a:lnSpc>
              <a:buNone/>
            </a:pPr>
            <a:endParaRPr lang="en-GB" dirty="0">
              <a:latin typeface="Lilly" panose="02000003040000090003" pitchFamily="2" charset="0"/>
            </a:endParaRPr>
          </a:p>
          <a:p>
            <a:endParaRPr lang="en-GB" dirty="0">
              <a:latin typeface="Lilly" panose="02000003040000090003" pitchFamily="2" charset="0"/>
            </a:endParaRPr>
          </a:p>
          <a:p>
            <a:pPr marL="0" indent="0">
              <a:buNone/>
            </a:pPr>
            <a:endParaRPr lang="en-GB" dirty="0">
              <a:latin typeface="Lilly" panose="02000003040000090003" pitchFamily="2" charset="0"/>
            </a:endParaRPr>
          </a:p>
          <a:p>
            <a:pPr marL="0" indent="0">
              <a:buNone/>
            </a:pPr>
            <a:endParaRPr lang="en-GB" dirty="0">
              <a:latin typeface="Lilly" panose="02000003040000090003" pitchFamily="2" charset="0"/>
            </a:endParaRPr>
          </a:p>
          <a:p>
            <a:endParaRPr lang="en-GB" dirty="0">
              <a:latin typeface="Lilly" panose="02000003040000090003" pitchFamily="2" charset="0"/>
            </a:endParaRPr>
          </a:p>
          <a:p>
            <a:endParaRPr lang="en-GB" dirty="0"/>
          </a:p>
        </p:txBody>
      </p:sp>
    </p:spTree>
    <p:extLst>
      <p:ext uri="{BB962C8B-B14F-4D97-AF65-F5344CB8AC3E}">
        <p14:creationId xmlns:p14="http://schemas.microsoft.com/office/powerpoint/2010/main" val="284831505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378</TotalTime>
  <Words>1083</Words>
  <Application>Microsoft Macintosh PowerPoint</Application>
  <PresentationFormat>Widescreen</PresentationFormat>
  <Paragraphs>134</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Comic Sans MS</vt:lpstr>
      <vt:lpstr>Lilly</vt:lpstr>
      <vt:lpstr>Lobster Two</vt:lpstr>
      <vt:lpstr>Times New Roman</vt:lpstr>
      <vt:lpstr>Trebuchet MS</vt:lpstr>
      <vt:lpstr>Wingdings</vt:lpstr>
      <vt:lpstr>Wingdings 3</vt:lpstr>
      <vt:lpstr>Facet</vt:lpstr>
      <vt:lpstr>Singapore Maths Maths- No problem</vt:lpstr>
      <vt:lpstr>Singapore Maths</vt:lpstr>
      <vt:lpstr>A Singapore Maths lesson</vt:lpstr>
      <vt:lpstr>Singapore CPA model</vt:lpstr>
      <vt:lpstr>Mixed ability classes</vt:lpstr>
      <vt:lpstr>National Curriculum</vt:lpstr>
      <vt:lpstr>How are advances learners challenged?</vt:lpstr>
      <vt:lpstr>How are struggling learners supported?</vt:lpstr>
      <vt:lpstr>What teachers do to support all learners:</vt:lpstr>
      <vt:lpstr>An example of differentiation in Singapore Maths</vt:lpstr>
      <vt:lpstr>C</vt:lpstr>
      <vt:lpstr>B</vt:lpstr>
      <vt:lpstr>A</vt:lpstr>
      <vt:lpstr>Maths workbooks</vt:lpstr>
      <vt:lpstr>Maths journals- greater depth</vt:lpstr>
      <vt:lpstr>Times Table challenges</vt:lpstr>
    </vt:vector>
  </TitlesOfParts>
  <Company>Wimborne First School</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 Maths Maths- No problem</dc:title>
  <dc:creator>sarah glock</dc:creator>
  <cp:lastModifiedBy>RCSAT Executive Head</cp:lastModifiedBy>
  <cp:revision>27</cp:revision>
  <dcterms:created xsi:type="dcterms:W3CDTF">2016-11-09T09:24:44Z</dcterms:created>
  <dcterms:modified xsi:type="dcterms:W3CDTF">2018-11-28T11:32:41Z</dcterms:modified>
</cp:coreProperties>
</file>