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6" r:id="rId12"/>
    <p:sldId id="267" r:id="rId13"/>
    <p:sldId id="268" r:id="rId14"/>
    <p:sldId id="270" r:id="rId15"/>
    <p:sldId id="271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8216-F927-41DF-8F9C-D36CA2F81D6D}" type="datetimeFigureOut">
              <a:rPr lang="en-GB" smtClean="0"/>
              <a:t>13/05/2017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D241-F2A1-43CE-A25C-6B90192EBE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8216-F927-41DF-8F9C-D36CA2F81D6D}" type="datetimeFigureOut">
              <a:rPr lang="en-GB" smtClean="0"/>
              <a:t>13/05/2017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D241-F2A1-43CE-A25C-6B90192EBE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8216-F927-41DF-8F9C-D36CA2F81D6D}" type="datetimeFigureOut">
              <a:rPr lang="en-GB" smtClean="0"/>
              <a:t>13/05/2017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D241-F2A1-43CE-A25C-6B90192EBE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8216-F927-41DF-8F9C-D36CA2F81D6D}" type="datetimeFigureOut">
              <a:rPr lang="en-GB" smtClean="0"/>
              <a:t>13/05/2017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D241-F2A1-43CE-A25C-6B90192EBE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8216-F927-41DF-8F9C-D36CA2F81D6D}" type="datetimeFigureOut">
              <a:rPr lang="en-GB" smtClean="0"/>
              <a:t>13/05/2017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D241-F2A1-43CE-A25C-6B90192EBE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8216-F927-41DF-8F9C-D36CA2F81D6D}" type="datetimeFigureOut">
              <a:rPr lang="en-GB" smtClean="0"/>
              <a:t>13/05/2017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D241-F2A1-43CE-A25C-6B90192EBE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8216-F927-41DF-8F9C-D36CA2F81D6D}" type="datetimeFigureOut">
              <a:rPr lang="en-GB" smtClean="0"/>
              <a:t>13/05/2017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D241-F2A1-43CE-A25C-6B90192EBE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8216-F927-41DF-8F9C-D36CA2F81D6D}" type="datetimeFigureOut">
              <a:rPr lang="en-GB" smtClean="0"/>
              <a:t>13/05/2017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D241-F2A1-43CE-A25C-6B90192EBE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8216-F927-41DF-8F9C-D36CA2F81D6D}" type="datetimeFigureOut">
              <a:rPr lang="en-GB" smtClean="0"/>
              <a:t>13/05/2017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D241-F2A1-43CE-A25C-6B90192EBE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8216-F927-41DF-8F9C-D36CA2F81D6D}" type="datetimeFigureOut">
              <a:rPr lang="en-GB" smtClean="0"/>
              <a:t>13/05/2017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D241-F2A1-43CE-A25C-6B90192EBE60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8216-F927-41DF-8F9C-D36CA2F81D6D}" type="datetimeFigureOut">
              <a:rPr lang="en-GB" smtClean="0"/>
              <a:t>13/05/2017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16D241-F2A1-43CE-A25C-6B90192EBE60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16D241-F2A1-43CE-A25C-6B90192EBE60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A788216-F927-41DF-8F9C-D36CA2F81D6D}" type="datetimeFigureOut">
              <a:rPr lang="en-GB" smtClean="0"/>
              <a:t>13/05/2017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543800" cy="2160240"/>
          </a:xfrm>
        </p:spPr>
        <p:txBody>
          <a:bodyPr/>
          <a:lstStyle/>
          <a:p>
            <a:pPr algn="ctr"/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4400" dirty="0" smtClean="0">
                <a:solidFill>
                  <a:schemeClr val="tx1"/>
                </a:solidFill>
              </a:rPr>
              <a:t>Maths Workshop</a:t>
            </a:r>
            <a:r>
              <a:rPr lang="en-GB" sz="4400" dirty="0" smtClean="0"/>
              <a:t/>
            </a:r>
            <a:br>
              <a:rPr lang="en-GB" sz="4400" dirty="0" smtClean="0"/>
            </a:br>
            <a:r>
              <a:rPr lang="en-GB" sz="4400" dirty="0">
                <a:solidFill>
                  <a:schemeClr val="tx1"/>
                </a:solidFill>
              </a:rPr>
              <a:t>Monday </a:t>
            </a:r>
            <a:r>
              <a:rPr lang="en-GB" sz="4400" dirty="0" smtClean="0">
                <a:solidFill>
                  <a:schemeClr val="tx1"/>
                </a:solidFill>
              </a:rPr>
              <a:t>15</a:t>
            </a:r>
            <a:r>
              <a:rPr lang="en-GB" sz="4400" baseline="30000" dirty="0" smtClean="0">
                <a:solidFill>
                  <a:schemeClr val="tx1"/>
                </a:solidFill>
              </a:rPr>
              <a:t>th</a:t>
            </a:r>
            <a:r>
              <a:rPr lang="en-GB" sz="4400" dirty="0" smtClean="0">
                <a:solidFill>
                  <a:schemeClr val="tx1"/>
                </a:solidFill>
              </a:rPr>
              <a:t> </a:t>
            </a:r>
            <a:r>
              <a:rPr lang="en-GB" sz="4400" dirty="0">
                <a:solidFill>
                  <a:schemeClr val="tx1"/>
                </a:solidFill>
              </a:rPr>
              <a:t>May 2017</a:t>
            </a:r>
            <a:r>
              <a:rPr lang="en-GB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3234" y="4941168"/>
            <a:ext cx="6461760" cy="1728192"/>
          </a:xfrm>
        </p:spPr>
        <p:txBody>
          <a:bodyPr>
            <a:normAutofit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 Goodwin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 at St. Oswald’s CE Primary School  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Rural Church Schools Academy Trust Maths Lead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principal@stoswald-worl.cheshire.sch.uk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060848"/>
            <a:ext cx="26670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060847"/>
            <a:ext cx="2521495" cy="2521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28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261924"/>
            <a:ext cx="7543800" cy="2735028"/>
          </a:xfrm>
        </p:spPr>
        <p:txBody>
          <a:bodyPr/>
          <a:lstStyle/>
          <a:p>
            <a:r>
              <a:rPr lang="en-GB" dirty="0" smtClean="0"/>
              <a:t>Reasoning and Problem solving for mastery and depth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501008"/>
            <a:ext cx="6461760" cy="2304256"/>
          </a:xfrm>
        </p:spPr>
        <p:txBody>
          <a:bodyPr>
            <a:noAutofit/>
          </a:bodyPr>
          <a:lstStyle/>
          <a:p>
            <a:r>
              <a:rPr lang="en-GB" sz="3600" dirty="0" smtClean="0">
                <a:solidFill>
                  <a:schemeClr val="tx1"/>
                </a:solidFill>
              </a:rPr>
              <a:t>Why? How? Explain? Explain your reasoning? Provide Examples. Will this happen sometimes, never, always? Show me? Prove it! </a:t>
            </a:r>
            <a:endParaRPr lang="en-GB" sz="3600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260648"/>
            <a:ext cx="1335087" cy="133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042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261924"/>
            <a:ext cx="7543800" cy="1798924"/>
          </a:xfrm>
        </p:spPr>
        <p:txBody>
          <a:bodyPr/>
          <a:lstStyle/>
          <a:p>
            <a:r>
              <a:rPr lang="en-GB" u="sng" dirty="0" smtClean="0"/>
              <a:t>Sometimes, never, always?</a:t>
            </a:r>
            <a:endParaRPr lang="en-GB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3005" y="2564904"/>
            <a:ext cx="8012359" cy="3456384"/>
          </a:xfrm>
        </p:spPr>
        <p:txBody>
          <a:bodyPr>
            <a:noAutofit/>
          </a:bodyPr>
          <a:lstStyle/>
          <a:p>
            <a:pPr marL="742950" indent="-742950">
              <a:buAutoNum type="arabicPeriod"/>
            </a:pPr>
            <a:r>
              <a:rPr lang="en-GB" sz="3600" dirty="0" smtClean="0">
                <a:solidFill>
                  <a:schemeClr val="tx1"/>
                </a:solidFill>
              </a:rPr>
              <a:t>When you add together 3 even numbers you always end up with an odd number.</a:t>
            </a:r>
          </a:p>
          <a:p>
            <a:pPr marL="742950" indent="-742950">
              <a:buAutoNum type="arabicPeriod"/>
            </a:pPr>
            <a:r>
              <a:rPr lang="en-GB" sz="3600" dirty="0" smtClean="0">
                <a:solidFill>
                  <a:schemeClr val="tx1"/>
                </a:solidFill>
              </a:rPr>
              <a:t>A multiple of 5  is a multiple of 10.</a:t>
            </a:r>
          </a:p>
          <a:p>
            <a:pPr marL="742950" indent="-742950">
              <a:buAutoNum type="arabicPeriod"/>
            </a:pPr>
            <a:r>
              <a:rPr lang="en-GB" sz="3600" dirty="0" smtClean="0">
                <a:solidFill>
                  <a:schemeClr val="tx1"/>
                </a:solidFill>
              </a:rPr>
              <a:t>When you square an even number the product is even.</a:t>
            </a:r>
            <a:endParaRPr lang="en-GB" sz="3600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260648"/>
            <a:ext cx="1335087" cy="133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562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261924"/>
            <a:ext cx="7543800" cy="1150852"/>
          </a:xfrm>
        </p:spPr>
        <p:txBody>
          <a:bodyPr/>
          <a:lstStyle/>
          <a:p>
            <a:r>
              <a:rPr lang="en-GB" u="sng" dirty="0" smtClean="0"/>
              <a:t>Word Problems</a:t>
            </a:r>
            <a:endParaRPr lang="en-GB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1844824"/>
            <a:ext cx="8012359" cy="3456384"/>
          </a:xfrm>
        </p:spPr>
        <p:txBody>
          <a:bodyPr>
            <a:noAutofit/>
          </a:bodyPr>
          <a:lstStyle/>
          <a:p>
            <a:pPr marL="742950" indent="-742950">
              <a:buAutoNum type="arabicPeriod"/>
            </a:pPr>
            <a:r>
              <a:rPr lang="en-GB" sz="3600" dirty="0" smtClean="0">
                <a:solidFill>
                  <a:schemeClr val="tx1"/>
                </a:solidFill>
              </a:rPr>
              <a:t>A big part of the maths curriculum and being able to reason, problem solve and apply methods taught.</a:t>
            </a:r>
          </a:p>
          <a:p>
            <a:pPr marL="742950" indent="-742950">
              <a:buAutoNum type="arabicPeriod"/>
            </a:pPr>
            <a:r>
              <a:rPr lang="en-GB" sz="3600" dirty="0" smtClean="0">
                <a:solidFill>
                  <a:schemeClr val="tx1"/>
                </a:solidFill>
              </a:rPr>
              <a:t>Children need to comprehend the questions and be able to visualise the problem (bar modelling). </a:t>
            </a:r>
            <a:endParaRPr lang="en-GB" sz="3600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260648"/>
            <a:ext cx="1335087" cy="133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686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261924"/>
            <a:ext cx="7543800" cy="1150852"/>
          </a:xfrm>
        </p:spPr>
        <p:txBody>
          <a:bodyPr/>
          <a:lstStyle/>
          <a:p>
            <a:r>
              <a:rPr lang="en-GB" u="sng" dirty="0" smtClean="0"/>
              <a:t>Bar Modelling</a:t>
            </a:r>
            <a:endParaRPr lang="en-GB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1844824"/>
            <a:ext cx="8012359" cy="4608512"/>
          </a:xfrm>
        </p:spPr>
        <p:txBody>
          <a:bodyPr>
            <a:noAutofit/>
          </a:bodyPr>
          <a:lstStyle/>
          <a:p>
            <a:pPr marL="742950" indent="-742950">
              <a:buAutoNum type="arabicPeriod"/>
            </a:pPr>
            <a:r>
              <a:rPr lang="en-GB" sz="3600" dirty="0" smtClean="0">
                <a:solidFill>
                  <a:schemeClr val="tx1"/>
                </a:solidFill>
              </a:rPr>
              <a:t>Method to help children visualise a word problem.</a:t>
            </a:r>
          </a:p>
          <a:p>
            <a:pPr marL="742950" indent="-742950">
              <a:buAutoNum type="arabicPeriod"/>
            </a:pPr>
            <a:r>
              <a:rPr lang="en-GB" sz="3600" dirty="0" smtClean="0">
                <a:solidFill>
                  <a:schemeClr val="tx1"/>
                </a:solidFill>
              </a:rPr>
              <a:t>Makes a number concrete in bar form.</a:t>
            </a:r>
          </a:p>
          <a:p>
            <a:pPr marL="742950" indent="-742950">
              <a:buAutoNum type="arabicPeriod"/>
            </a:pPr>
            <a:r>
              <a:rPr lang="en-GB" sz="3600" dirty="0" smtClean="0">
                <a:solidFill>
                  <a:schemeClr val="tx1"/>
                </a:solidFill>
              </a:rPr>
              <a:t>Being talked about from Reception (bar trains) and used through Y1-6 Bar Model method.</a:t>
            </a:r>
          </a:p>
          <a:p>
            <a:pPr marL="742950" indent="-742950">
              <a:buAutoNum type="arabicPeriod"/>
            </a:pPr>
            <a:r>
              <a:rPr lang="en-GB" sz="3600" dirty="0" smtClean="0">
                <a:solidFill>
                  <a:schemeClr val="tx1"/>
                </a:solidFill>
              </a:rPr>
              <a:t>Bar Model sheet examples provided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260648"/>
            <a:ext cx="1335087" cy="133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826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Example of Bar Model in Y1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400" dirty="0" smtClean="0"/>
              <a:t>Draw a bar model for 7+2 = 9 and write four number sentences underneath. 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42941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Example of Bar Model in Y6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400" dirty="0" smtClean="0"/>
              <a:t>On Saturday Lara read 2/5 of her book. On Sunday she read the other 90 pages to finish the book. How many pages are there in Lara’s book? 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52695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3" y="261924"/>
            <a:ext cx="8823918" cy="666267"/>
          </a:xfrm>
        </p:spPr>
        <p:txBody>
          <a:bodyPr/>
          <a:lstStyle/>
          <a:p>
            <a:r>
              <a:rPr lang="en-GB" sz="6000" u="sng" dirty="0" smtClean="0"/>
              <a:t>How to support at home</a:t>
            </a:r>
            <a:r>
              <a:rPr lang="en-GB" u="sng" dirty="0" smtClean="0"/>
              <a:t>:</a:t>
            </a:r>
            <a:endParaRPr lang="en-GB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939870"/>
            <a:ext cx="8012359" cy="5657482"/>
          </a:xfrm>
        </p:spPr>
        <p:txBody>
          <a:bodyPr>
            <a:noAutofit/>
          </a:bodyPr>
          <a:lstStyle/>
          <a:p>
            <a:pPr marL="742950" indent="-742950">
              <a:buAutoNum type="arabicPeriod"/>
            </a:pPr>
            <a:r>
              <a:rPr lang="en-GB" sz="2800" dirty="0" smtClean="0">
                <a:solidFill>
                  <a:schemeClr val="tx1"/>
                </a:solidFill>
              </a:rPr>
              <a:t>Concrete / real maths. </a:t>
            </a:r>
          </a:p>
          <a:p>
            <a:pPr marL="742950" indent="-742950">
              <a:buAutoNum type="arabicPeriod"/>
            </a:pPr>
            <a:r>
              <a:rPr lang="en-GB" sz="2800" dirty="0" smtClean="0">
                <a:solidFill>
                  <a:schemeClr val="tx1"/>
                </a:solidFill>
              </a:rPr>
              <a:t>Support with maths homework and promote its importance. </a:t>
            </a:r>
          </a:p>
          <a:p>
            <a:pPr marL="742950" indent="-742950">
              <a:buAutoNum type="arabicPeriod"/>
            </a:pPr>
            <a:r>
              <a:rPr lang="en-GB" sz="2800" dirty="0" smtClean="0">
                <a:solidFill>
                  <a:schemeClr val="tx1"/>
                </a:solidFill>
              </a:rPr>
              <a:t>X Tables practice as this is the key that will unlock the rest of the maths curriculum.</a:t>
            </a:r>
          </a:p>
          <a:p>
            <a:pPr marL="742950" indent="-742950">
              <a:buAutoNum type="arabicPeriod"/>
            </a:pPr>
            <a:r>
              <a:rPr lang="en-GB" sz="2800" dirty="0" smtClean="0">
                <a:solidFill>
                  <a:schemeClr val="tx1"/>
                </a:solidFill>
              </a:rPr>
              <a:t>Time</a:t>
            </a:r>
            <a:r>
              <a:rPr lang="en-GB" sz="2800" dirty="0">
                <a:solidFill>
                  <a:schemeClr val="tx1"/>
                </a:solidFill>
              </a:rPr>
              <a:t> &amp;</a:t>
            </a:r>
            <a:r>
              <a:rPr lang="en-GB" sz="2800" dirty="0" smtClean="0">
                <a:solidFill>
                  <a:schemeClr val="tx1"/>
                </a:solidFill>
              </a:rPr>
              <a:t> Money (life skills).</a:t>
            </a:r>
          </a:p>
          <a:p>
            <a:pPr marL="742950" indent="-742950">
              <a:buAutoNum type="arabicPeriod"/>
            </a:pPr>
            <a:r>
              <a:rPr lang="en-GB" sz="2800" dirty="0" smtClean="0">
                <a:solidFill>
                  <a:schemeClr val="tx1"/>
                </a:solidFill>
              </a:rPr>
              <a:t>Use the maths calculation policy if not sure about a method.</a:t>
            </a:r>
          </a:p>
          <a:p>
            <a:pPr marL="742950" indent="-742950">
              <a:buAutoNum type="arabicPeriod"/>
            </a:pPr>
            <a:r>
              <a:rPr lang="en-GB" sz="2800" dirty="0" smtClean="0">
                <a:solidFill>
                  <a:schemeClr val="tx1"/>
                </a:solidFill>
              </a:rPr>
              <a:t>Make maths fun and build confidence. It is often that it is </a:t>
            </a:r>
            <a:r>
              <a:rPr lang="en-GB" sz="2800" dirty="0" err="1" smtClean="0">
                <a:solidFill>
                  <a:schemeClr val="tx1"/>
                </a:solidFill>
              </a:rPr>
              <a:t>juat</a:t>
            </a:r>
            <a:r>
              <a:rPr lang="en-GB" sz="2800" dirty="0" smtClean="0">
                <a:solidFill>
                  <a:schemeClr val="tx1"/>
                </a:solidFill>
              </a:rPr>
              <a:t> confidence is the issue </a:t>
            </a:r>
            <a:r>
              <a:rPr lang="en-GB" sz="2800" dirty="0" smtClean="0">
                <a:solidFill>
                  <a:srgbClr val="FF0000"/>
                </a:solidFill>
              </a:rPr>
              <a:t>(‘can’t do maths’ flipped to ‘can do maths’ attitude!).</a:t>
            </a:r>
          </a:p>
          <a:p>
            <a:pPr marL="742950" indent="-742950">
              <a:buAutoNum type="arabicPeriod"/>
            </a:pPr>
            <a:r>
              <a:rPr lang="en-GB" sz="2800" dirty="0" err="1" smtClean="0">
                <a:solidFill>
                  <a:schemeClr val="tx1"/>
                </a:solidFill>
              </a:rPr>
              <a:t>Mathletics</a:t>
            </a:r>
            <a:r>
              <a:rPr lang="en-GB" sz="2800" dirty="0" smtClean="0">
                <a:solidFill>
                  <a:schemeClr val="tx1"/>
                </a:solidFill>
              </a:rPr>
              <a:t> &amp; Live </a:t>
            </a:r>
            <a:r>
              <a:rPr lang="en-GB" sz="2800" dirty="0" err="1" smtClean="0">
                <a:solidFill>
                  <a:schemeClr val="tx1"/>
                </a:solidFill>
              </a:rPr>
              <a:t>Mathletics</a:t>
            </a:r>
            <a:r>
              <a:rPr lang="en-GB" sz="2800" dirty="0" smtClean="0">
                <a:solidFill>
                  <a:schemeClr val="tx1"/>
                </a:solidFill>
              </a:rPr>
              <a:t> logins. </a:t>
            </a:r>
          </a:p>
          <a:p>
            <a:pPr marL="742950" indent="-742950">
              <a:buAutoNum type="arabicPeriod"/>
            </a:pPr>
            <a:endParaRPr lang="en-GB" sz="3600" dirty="0" smtClean="0">
              <a:solidFill>
                <a:schemeClr val="tx1"/>
              </a:solidFill>
            </a:endParaRPr>
          </a:p>
          <a:p>
            <a:pPr marL="742950" indent="-742950">
              <a:buAutoNum type="arabicPeriod"/>
            </a:pPr>
            <a:endParaRPr lang="en-GB" sz="3600" dirty="0" smtClean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985" y="1295"/>
            <a:ext cx="1335087" cy="133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732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330922"/>
            <a:ext cx="7920880" cy="1008112"/>
          </a:xfrm>
        </p:spPr>
        <p:txBody>
          <a:bodyPr/>
          <a:lstStyle/>
          <a:p>
            <a:r>
              <a:rPr lang="en-GB" dirty="0" smtClean="0"/>
              <a:t>Aims of the workshop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7848872" cy="3600400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tx1"/>
                </a:solidFill>
              </a:rPr>
              <a:t>Not going to be any maths tests!!</a:t>
            </a:r>
          </a:p>
          <a:p>
            <a:pPr marL="342900" indent="-342900">
              <a:buFont typeface="Arial" pitchFamily="34" charset="0"/>
              <a:buChar char="•"/>
            </a:pPr>
            <a:endParaRPr lang="en-GB" sz="2800" dirty="0" smtClean="0">
              <a:solidFill>
                <a:schemeClr val="tx1"/>
              </a:solidFill>
            </a:endParaRPr>
          </a:p>
          <a:p>
            <a:r>
              <a:rPr lang="en-GB" sz="2800" dirty="0" smtClean="0">
                <a:solidFill>
                  <a:schemeClr val="tx1"/>
                </a:solidFill>
              </a:rPr>
              <a:t>To give you a clearer understanding of how: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800" dirty="0">
                <a:solidFill>
                  <a:schemeClr val="tx1"/>
                </a:solidFill>
              </a:rPr>
              <a:t>W</a:t>
            </a:r>
            <a:r>
              <a:rPr lang="en-GB" sz="2800" dirty="0" smtClean="0">
                <a:solidFill>
                  <a:schemeClr val="tx1"/>
                </a:solidFill>
              </a:rPr>
              <a:t>e assess in maths.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800" dirty="0">
                <a:solidFill>
                  <a:schemeClr val="tx1"/>
                </a:solidFill>
              </a:rPr>
              <a:t>T</a:t>
            </a:r>
            <a:r>
              <a:rPr lang="en-GB" sz="2800" dirty="0" smtClean="0">
                <a:solidFill>
                  <a:schemeClr val="tx1"/>
                </a:solidFill>
              </a:rPr>
              <a:t>he maths curriculum has changed since 2014.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800" dirty="0">
                <a:solidFill>
                  <a:schemeClr val="tx1"/>
                </a:solidFill>
              </a:rPr>
              <a:t>W</a:t>
            </a:r>
            <a:r>
              <a:rPr lang="en-GB" sz="2800" dirty="0" smtClean="0">
                <a:solidFill>
                  <a:schemeClr val="tx1"/>
                </a:solidFill>
              </a:rPr>
              <a:t>e teach maths in school.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tx1"/>
                </a:solidFill>
              </a:rPr>
              <a:t>You can best support your child at home with maths. </a:t>
            </a:r>
          </a:p>
          <a:p>
            <a:pPr marL="342900" indent="-342900">
              <a:buFont typeface="Arial" pitchFamily="34" charset="0"/>
              <a:buChar char="•"/>
            </a:pP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8912" y="188640"/>
            <a:ext cx="1335088" cy="1335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30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16632"/>
            <a:ext cx="7543800" cy="2016224"/>
          </a:xfrm>
        </p:spPr>
        <p:txBody>
          <a:bodyPr/>
          <a:lstStyle/>
          <a:p>
            <a:pPr algn="ctr"/>
            <a:r>
              <a:rPr lang="en-GB" dirty="0" smtClean="0"/>
              <a:t>Assessment without levels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2132856"/>
            <a:ext cx="7704856" cy="4104456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Happened in 2014 and been running for 2 years for Years 1,3,4,5.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Happened in 2015 and been running for 1 year for Years 2 and 6.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No longer assessing against the old levels of L2 for end of KS1 and L4 for the end of KS2.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Schools had to design their own systems for assessing children in maths in order that we could monitor their progress from Reception to Year 6.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Children now assessed within their Year Group’s: 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Emerging – at the beginning stage of the year group’s curriculum 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Developing – starting to develop and more solid understanding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Secure – has mastered the whole of their Year Group’s curriculum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Exceeding – Has shown a greater depth of understanding that would normally be expected for a child of their age. </a:t>
            </a:r>
          </a:p>
          <a:p>
            <a:pPr marL="342900" indent="-342900">
              <a:buFont typeface="Arial" pitchFamily="34" charset="0"/>
              <a:buChar char="•"/>
            </a:pP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81" y="332656"/>
            <a:ext cx="1335087" cy="133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233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7543800" cy="1335087"/>
          </a:xfrm>
        </p:spPr>
        <p:txBody>
          <a:bodyPr/>
          <a:lstStyle/>
          <a:p>
            <a:r>
              <a:rPr lang="en-GB" sz="4400" u="sng" dirty="0" smtClean="0"/>
              <a:t>How the maths curriculum has changed:</a:t>
            </a:r>
            <a:endParaRPr lang="en-GB" sz="4400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844824"/>
            <a:ext cx="8496944" cy="4680520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New Primary national Curriculum in 2014 (National Curriculum 2014)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More emphasis on problem solving and reasoning and giving the children the tools to make connections and master problems in maths.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The bar was been raised and some curriculum content from the proceeding year groups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Focus on fluency – Reasoning – Problem (FRP) solving sequence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Focus on time spent on Concrete – </a:t>
            </a:r>
            <a:r>
              <a:rPr lang="en-GB" dirty="0" err="1" smtClean="0">
                <a:solidFill>
                  <a:schemeClr val="tx1"/>
                </a:solidFill>
              </a:rPr>
              <a:t>pictoral</a:t>
            </a:r>
            <a:r>
              <a:rPr lang="en-GB" dirty="0" smtClean="0">
                <a:solidFill>
                  <a:schemeClr val="tx1"/>
                </a:solidFill>
              </a:rPr>
              <a:t> – abstract teaching (not just over-reliance on abstract)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In order for a child to have mastered the year group’s curriculum they must have shown an in-depth understanding of their year groups objectives.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The expectation being that ever child will be able to master the year groups objectives</a:t>
            </a:r>
            <a:r>
              <a:rPr lang="en-GB" dirty="0" smtClean="0"/>
              <a:t>.</a:t>
            </a:r>
          </a:p>
          <a:p>
            <a:r>
              <a:rPr lang="en-GB" dirty="0" smtClean="0"/>
              <a:t>   </a:t>
            </a: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6889" y="188640"/>
            <a:ext cx="1335087" cy="133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6539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620688"/>
            <a:ext cx="7543800" cy="4968552"/>
          </a:xfrm>
        </p:spPr>
        <p:txBody>
          <a:bodyPr/>
          <a:lstStyle/>
          <a:p>
            <a:r>
              <a:rPr lang="en-GB" u="sng" dirty="0" smtClean="0"/>
              <a:t>End of Year Expectations and Objectives  (on sheets provided)</a:t>
            </a:r>
            <a:br>
              <a:rPr lang="en-GB" u="sng" dirty="0" smtClean="0"/>
            </a:br>
            <a:r>
              <a:rPr lang="en-GB" sz="2800" dirty="0" smtClean="0"/>
              <a:t>Emerging</a:t>
            </a:r>
            <a:br>
              <a:rPr lang="en-GB" sz="2800" dirty="0" smtClean="0"/>
            </a:br>
            <a:r>
              <a:rPr lang="en-GB" sz="2800" dirty="0" smtClean="0"/>
              <a:t>Developing</a:t>
            </a:r>
            <a:br>
              <a:rPr lang="en-GB" sz="2800" dirty="0" smtClean="0"/>
            </a:br>
            <a:r>
              <a:rPr lang="en-GB" sz="2800" dirty="0" smtClean="0"/>
              <a:t>Secure</a:t>
            </a:r>
            <a:endParaRPr lang="en-GB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6889" y="188640"/>
            <a:ext cx="1335087" cy="133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450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476673"/>
            <a:ext cx="7848872" cy="1584176"/>
          </a:xfrm>
        </p:spPr>
        <p:txBody>
          <a:bodyPr/>
          <a:lstStyle/>
          <a:p>
            <a:r>
              <a:rPr lang="en-GB" dirty="0" smtClean="0"/>
              <a:t>How do we teach maths at </a:t>
            </a:r>
            <a:r>
              <a:rPr lang="en-GB" dirty="0" smtClean="0"/>
              <a:t>St. Oswald’s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2492896"/>
            <a:ext cx="7992888" cy="3744416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Maths Calculations Policy to constancy and progression in the objectives and the methods taught.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A clear understating of the year group’s expectations and teaching to mastery.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Children progress and develop at different rates so some might need to be taught out of year group with regards objectives.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High Attaining mathematicians are not moved onto the next year group or accelerated through the curriculum but taken into greater depth of understanding for problem solving and reasoning. </a:t>
            </a:r>
          </a:p>
          <a:p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6889" y="188640"/>
            <a:ext cx="1335087" cy="133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414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476673"/>
            <a:ext cx="7543800" cy="1584176"/>
          </a:xfrm>
        </p:spPr>
        <p:txBody>
          <a:bodyPr/>
          <a:lstStyle/>
          <a:p>
            <a:pPr algn="ctr"/>
            <a:r>
              <a:rPr lang="en-GB" dirty="0" smtClean="0"/>
              <a:t>X -Tables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2492896"/>
            <a:ext cx="8162912" cy="3744416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GB" b="1" dirty="0" smtClean="0">
                <a:solidFill>
                  <a:schemeClr val="tx1"/>
                </a:solidFill>
              </a:rPr>
              <a:t>Still </a:t>
            </a:r>
            <a:r>
              <a:rPr lang="en-GB" b="1" dirty="0">
                <a:solidFill>
                  <a:schemeClr val="tx1"/>
                </a:solidFill>
              </a:rPr>
              <a:t>v</a:t>
            </a:r>
            <a:r>
              <a:rPr lang="en-GB" b="1" dirty="0" smtClean="0">
                <a:solidFill>
                  <a:schemeClr val="tx1"/>
                </a:solidFill>
              </a:rPr>
              <a:t>ery important for children to master to be successful in maths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b="1" dirty="0" smtClean="0">
                <a:solidFill>
                  <a:schemeClr val="tx1"/>
                </a:solidFill>
              </a:rPr>
              <a:t>2018 – New Times Tables Test due to be introduced for Year 4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b="1" dirty="0" smtClean="0">
                <a:solidFill>
                  <a:schemeClr val="tx1"/>
                </a:solidFill>
              </a:rPr>
              <a:t>(current Y3’s will be the </a:t>
            </a:r>
            <a:r>
              <a:rPr lang="en-GB" b="1" i="1" dirty="0" smtClean="0">
                <a:solidFill>
                  <a:schemeClr val="tx1"/>
                </a:solidFill>
              </a:rPr>
              <a:t>guinea </a:t>
            </a:r>
            <a:r>
              <a:rPr lang="en-GB" b="1" dirty="0" smtClean="0">
                <a:solidFill>
                  <a:schemeClr val="tx1"/>
                </a:solidFill>
              </a:rPr>
              <a:t>pigs for this assessment)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b="1" dirty="0" smtClean="0">
                <a:solidFill>
                  <a:schemeClr val="tx1"/>
                </a:solidFill>
              </a:rPr>
              <a:t>Expected to know all 1 – 12 by the end of Year 4 (Y5&amp;6 consolidation)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b="1" dirty="0" smtClean="0">
                <a:solidFill>
                  <a:schemeClr val="tx1"/>
                </a:solidFill>
              </a:rPr>
              <a:t>The key to success at Primary Maths and tackling more formal methods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b="1" dirty="0" smtClean="0">
                <a:solidFill>
                  <a:schemeClr val="tx1"/>
                </a:solidFill>
              </a:rPr>
              <a:t>X- Tables: keep it fun, games, quizzes, songs, CD’s, Live </a:t>
            </a:r>
            <a:r>
              <a:rPr lang="en-GB" b="1" dirty="0" err="1" smtClean="0">
                <a:solidFill>
                  <a:schemeClr val="tx1"/>
                </a:solidFill>
              </a:rPr>
              <a:t>Mathletics</a:t>
            </a:r>
            <a:r>
              <a:rPr lang="en-GB" b="1" dirty="0" smtClean="0">
                <a:solidFill>
                  <a:schemeClr val="tx1"/>
                </a:solidFill>
              </a:rPr>
              <a:t> </a:t>
            </a:r>
            <a:endParaRPr lang="en-GB" b="1" dirty="0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6889" y="188640"/>
            <a:ext cx="1335087" cy="133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008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476674"/>
            <a:ext cx="7543800" cy="1047054"/>
          </a:xfrm>
        </p:spPr>
        <p:txBody>
          <a:bodyPr/>
          <a:lstStyle/>
          <a:p>
            <a:pPr algn="ctr"/>
            <a:r>
              <a:rPr lang="en-GB" dirty="0" smtClean="0"/>
              <a:t>Reception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2060848"/>
            <a:ext cx="7992888" cy="3744416"/>
          </a:xfrm>
        </p:spPr>
        <p:txBody>
          <a:bodyPr>
            <a:normAutofit lnSpcReduction="10000"/>
          </a:bodyPr>
          <a:lstStyle/>
          <a:p>
            <a:r>
              <a:rPr lang="en-GB" dirty="0">
                <a:solidFill>
                  <a:schemeClr val="tx1"/>
                </a:solidFill>
              </a:rPr>
              <a:t>Children count reliably with numbers from 1 to 20, place them in</a:t>
            </a:r>
          </a:p>
          <a:p>
            <a:r>
              <a:rPr lang="en-GB" dirty="0">
                <a:solidFill>
                  <a:schemeClr val="tx1"/>
                </a:solidFill>
              </a:rPr>
              <a:t>order and say which number is one more or one less than a given</a:t>
            </a:r>
          </a:p>
          <a:p>
            <a:r>
              <a:rPr lang="en-GB" dirty="0">
                <a:solidFill>
                  <a:schemeClr val="tx1"/>
                </a:solidFill>
              </a:rPr>
              <a:t>number. Using quantities and objects, they add and subtract two</a:t>
            </a:r>
          </a:p>
          <a:p>
            <a:r>
              <a:rPr lang="en-GB" dirty="0">
                <a:solidFill>
                  <a:schemeClr val="tx1"/>
                </a:solidFill>
              </a:rPr>
              <a:t>single-digit numbers and count on or back to find the answer.</a:t>
            </a:r>
          </a:p>
          <a:p>
            <a:r>
              <a:rPr lang="en-GB" dirty="0">
                <a:solidFill>
                  <a:schemeClr val="tx1"/>
                </a:solidFill>
              </a:rPr>
              <a:t>They solve problems, including doubling, halving and sharing.</a:t>
            </a:r>
          </a:p>
          <a:p>
            <a:r>
              <a:rPr lang="en-GB" dirty="0">
                <a:solidFill>
                  <a:schemeClr val="tx1"/>
                </a:solidFill>
              </a:rPr>
              <a:t>Children use everyday language to talk about size, weight,</a:t>
            </a:r>
          </a:p>
          <a:p>
            <a:r>
              <a:rPr lang="en-GB" dirty="0">
                <a:solidFill>
                  <a:schemeClr val="tx1"/>
                </a:solidFill>
              </a:rPr>
              <a:t>capacity, position, distance, time and money to compare</a:t>
            </a:r>
          </a:p>
          <a:p>
            <a:r>
              <a:rPr lang="en-GB" dirty="0">
                <a:solidFill>
                  <a:schemeClr val="tx1"/>
                </a:solidFill>
              </a:rPr>
              <a:t>quantities and objects and to solve problems. They recognise,</a:t>
            </a:r>
          </a:p>
          <a:p>
            <a:r>
              <a:rPr lang="en-GB" dirty="0">
                <a:solidFill>
                  <a:schemeClr val="tx1"/>
                </a:solidFill>
              </a:rPr>
              <a:t>create and describe patterns. They explore characteristics of</a:t>
            </a:r>
          </a:p>
          <a:p>
            <a:r>
              <a:rPr lang="en-GB" dirty="0">
                <a:solidFill>
                  <a:schemeClr val="tx1"/>
                </a:solidFill>
              </a:rPr>
              <a:t>everyday objects and shapes and use mathematical language</a:t>
            </a:r>
          </a:p>
          <a:p>
            <a:r>
              <a:rPr lang="en-GB" dirty="0">
                <a:solidFill>
                  <a:schemeClr val="tx1"/>
                </a:solidFill>
              </a:rPr>
              <a:t>to describe them.</a:t>
            </a:r>
          </a:p>
          <a:p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6889" y="188640"/>
            <a:ext cx="1335087" cy="133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092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543800" cy="1224136"/>
          </a:xfrm>
        </p:spPr>
        <p:txBody>
          <a:bodyPr/>
          <a:lstStyle/>
          <a:p>
            <a:r>
              <a:rPr lang="en-GB" dirty="0" smtClean="0"/>
              <a:t>Year 1 -6 methods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916832"/>
            <a:ext cx="7560840" cy="3312368"/>
          </a:xfrm>
        </p:spPr>
        <p:txBody>
          <a:bodyPr>
            <a:normAutofit lnSpcReduction="10000"/>
          </a:bodyPr>
          <a:lstStyle/>
          <a:p>
            <a:r>
              <a:rPr lang="en-GB" b="1" dirty="0" smtClean="0">
                <a:solidFill>
                  <a:schemeClr val="tx1"/>
                </a:solidFill>
              </a:rPr>
              <a:t>Keep it real!! (Concrete – </a:t>
            </a:r>
            <a:r>
              <a:rPr lang="en-GB" b="1" dirty="0" err="1" smtClean="0">
                <a:solidFill>
                  <a:schemeClr val="tx1"/>
                </a:solidFill>
              </a:rPr>
              <a:t>Pictoral</a:t>
            </a:r>
            <a:r>
              <a:rPr lang="en-GB" b="1" dirty="0" smtClean="0">
                <a:solidFill>
                  <a:schemeClr val="tx1"/>
                </a:solidFill>
              </a:rPr>
              <a:t>, don’t go abstract too early</a:t>
            </a:r>
          </a:p>
          <a:p>
            <a:r>
              <a:rPr lang="en-GB" b="1" dirty="0" smtClean="0">
                <a:solidFill>
                  <a:schemeClr val="tx1"/>
                </a:solidFill>
              </a:rPr>
              <a:t>Concrete maths / apparatus / equipment </a:t>
            </a:r>
          </a:p>
          <a:p>
            <a:r>
              <a:rPr lang="en-GB" b="1" dirty="0" smtClean="0">
                <a:solidFill>
                  <a:schemeClr val="tx1"/>
                </a:solidFill>
              </a:rPr>
              <a:t>Place Value </a:t>
            </a:r>
          </a:p>
          <a:p>
            <a:r>
              <a:rPr lang="en-GB" b="1" dirty="0" smtClean="0">
                <a:solidFill>
                  <a:schemeClr val="tx1"/>
                </a:solidFill>
              </a:rPr>
              <a:t>Number bonds (10, 20, 50, 100, 1,000)</a:t>
            </a:r>
          </a:p>
          <a:p>
            <a:r>
              <a:rPr lang="en-GB" b="1" dirty="0" smtClean="0">
                <a:solidFill>
                  <a:schemeClr val="tx1"/>
                </a:solidFill>
              </a:rPr>
              <a:t>Odds and evens</a:t>
            </a:r>
          </a:p>
          <a:p>
            <a:r>
              <a:rPr lang="en-GB" b="1" dirty="0">
                <a:solidFill>
                  <a:schemeClr val="tx1"/>
                </a:solidFill>
              </a:rPr>
              <a:t>D</a:t>
            </a:r>
            <a:r>
              <a:rPr lang="en-GB" b="1" dirty="0" smtClean="0">
                <a:solidFill>
                  <a:schemeClr val="tx1"/>
                </a:solidFill>
              </a:rPr>
              <a:t>oubling and halving, </a:t>
            </a:r>
          </a:p>
          <a:p>
            <a:r>
              <a:rPr lang="en-GB" b="1" dirty="0" smtClean="0">
                <a:solidFill>
                  <a:schemeClr val="tx1"/>
                </a:solidFill>
              </a:rPr>
              <a:t>Informal methods (part / whole method, number line jumps, partitioning, compensation, near doubles)</a:t>
            </a:r>
          </a:p>
          <a:p>
            <a:r>
              <a:rPr lang="en-GB" b="1" dirty="0" smtClean="0">
                <a:solidFill>
                  <a:schemeClr val="tx1"/>
                </a:solidFill>
              </a:rPr>
              <a:t>Formal written methods (column addition and subtraction, short and long multiplication, short and long division)</a:t>
            </a:r>
          </a:p>
          <a:p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95071"/>
            <a:ext cx="1335087" cy="133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136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230</TotalTime>
  <Words>1033</Words>
  <Application>Microsoft Office PowerPoint</Application>
  <PresentationFormat>On-screen Show (4:3)</PresentationFormat>
  <Paragraphs>92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Adjacency</vt:lpstr>
      <vt:lpstr>   Maths Workshop Monday 15th May 2017 </vt:lpstr>
      <vt:lpstr>Aims of the workshop</vt:lpstr>
      <vt:lpstr>Assessment without levels</vt:lpstr>
      <vt:lpstr>How the maths curriculum has changed:</vt:lpstr>
      <vt:lpstr>End of Year Expectations and Objectives  (on sheets provided) Emerging Developing Secure</vt:lpstr>
      <vt:lpstr>How do we teach maths at St. Oswald’s?</vt:lpstr>
      <vt:lpstr>X -Tables</vt:lpstr>
      <vt:lpstr>Reception </vt:lpstr>
      <vt:lpstr>Year 1 -6 methods</vt:lpstr>
      <vt:lpstr>Reasoning and Problem solving for mastery and depth </vt:lpstr>
      <vt:lpstr>Sometimes, never, always?</vt:lpstr>
      <vt:lpstr>Word Problems</vt:lpstr>
      <vt:lpstr>Bar Modelling</vt:lpstr>
      <vt:lpstr>Example of Bar Model in Y1</vt:lpstr>
      <vt:lpstr>Example of Bar Model in Y6</vt:lpstr>
      <vt:lpstr>How to support at home:</vt:lpstr>
    </vt:vector>
  </TitlesOfParts>
  <Company>Middlewich Primary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 Workshop</dc:title>
  <dc:creator>Alex Goodwin</dc:creator>
  <cp:lastModifiedBy>Alex Goodwin</cp:lastModifiedBy>
  <cp:revision>23</cp:revision>
  <dcterms:created xsi:type="dcterms:W3CDTF">2017-05-07T20:32:46Z</dcterms:created>
  <dcterms:modified xsi:type="dcterms:W3CDTF">2017-05-13T20:41:20Z</dcterms:modified>
</cp:coreProperties>
</file>