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8"/>
  </p:notesMasterIdLst>
  <p:sldIdLst>
    <p:sldId id="256" r:id="rId2"/>
    <p:sldId id="266" r:id="rId3"/>
    <p:sldId id="268" r:id="rId4"/>
    <p:sldId id="259" r:id="rId5"/>
    <p:sldId id="264" r:id="rId6"/>
    <p:sldId id="267"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D7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21" autoAdjust="0"/>
  </p:normalViewPr>
  <p:slideViewPr>
    <p:cSldViewPr snapToGrid="0">
      <p:cViewPr varScale="1">
        <p:scale>
          <a:sx n="71" d="100"/>
          <a:sy n="71" d="100"/>
        </p:scale>
        <p:origin x="113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B0682-72D5-48F8-882B-DF60A0400F41}" type="datetimeFigureOut">
              <a:rPr lang="en-GB" smtClean="0"/>
              <a:t>06/07/2026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83C62E-8C52-4761-9A0A-288CB377C1B3}" type="slidenum">
              <a:rPr lang="en-GB" smtClean="0"/>
              <a:t>‹#›</a:t>
            </a:fld>
            <a:endParaRPr lang="en-GB"/>
          </a:p>
        </p:txBody>
      </p:sp>
    </p:spTree>
    <p:extLst>
      <p:ext uri="{BB962C8B-B14F-4D97-AF65-F5344CB8AC3E}">
        <p14:creationId xmlns:p14="http://schemas.microsoft.com/office/powerpoint/2010/main" val="746267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BE83C62E-8C52-4761-9A0A-288CB377C1B3}" type="slidenum">
              <a:rPr lang="en-GB" smtClean="0"/>
              <a:t>2</a:t>
            </a:fld>
            <a:endParaRPr lang="en-GB"/>
          </a:p>
        </p:txBody>
      </p:sp>
    </p:spTree>
    <p:extLst>
      <p:ext uri="{BB962C8B-B14F-4D97-AF65-F5344CB8AC3E}">
        <p14:creationId xmlns:p14="http://schemas.microsoft.com/office/powerpoint/2010/main" val="178705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E83C62E-8C52-4761-9A0A-288CB377C1B3}" type="slidenum">
              <a:rPr lang="en-GB" smtClean="0"/>
              <a:t>3</a:t>
            </a:fld>
            <a:endParaRPr lang="en-GB"/>
          </a:p>
        </p:txBody>
      </p:sp>
    </p:spTree>
    <p:extLst>
      <p:ext uri="{BB962C8B-B14F-4D97-AF65-F5344CB8AC3E}">
        <p14:creationId xmlns:p14="http://schemas.microsoft.com/office/powerpoint/2010/main" val="1539848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E83C62E-8C52-4761-9A0A-288CB377C1B3}" type="slidenum">
              <a:rPr lang="en-GB" smtClean="0"/>
              <a:t>4</a:t>
            </a:fld>
            <a:endParaRPr lang="en-GB"/>
          </a:p>
        </p:txBody>
      </p:sp>
    </p:spTree>
    <p:extLst>
      <p:ext uri="{BB962C8B-B14F-4D97-AF65-F5344CB8AC3E}">
        <p14:creationId xmlns:p14="http://schemas.microsoft.com/office/powerpoint/2010/main" val="2176728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E83C62E-8C52-4761-9A0A-288CB377C1B3}" type="slidenum">
              <a:rPr lang="en-GB" smtClean="0"/>
              <a:t>5</a:t>
            </a:fld>
            <a:endParaRPr lang="en-GB"/>
          </a:p>
        </p:txBody>
      </p:sp>
    </p:spTree>
    <p:extLst>
      <p:ext uri="{BB962C8B-B14F-4D97-AF65-F5344CB8AC3E}">
        <p14:creationId xmlns:p14="http://schemas.microsoft.com/office/powerpoint/2010/main" val="2158378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E83C62E-8C52-4761-9A0A-288CB377C1B3}" type="slidenum">
              <a:rPr lang="en-GB" smtClean="0"/>
              <a:t>6</a:t>
            </a:fld>
            <a:endParaRPr lang="en-GB"/>
          </a:p>
        </p:txBody>
      </p:sp>
    </p:spTree>
    <p:extLst>
      <p:ext uri="{BB962C8B-B14F-4D97-AF65-F5344CB8AC3E}">
        <p14:creationId xmlns:p14="http://schemas.microsoft.com/office/powerpoint/2010/main" val="145735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242029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1156845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3316593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CA58838-ABF9-4352-AAB6-72F9A0CD5378}" type="datetimeFigureOut">
              <a:rPr lang="en-GB" smtClean="0"/>
              <a:t>06/07/2026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3009271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A58838-ABF9-4352-AAB6-72F9A0CD5378}" type="datetimeFigureOut">
              <a:rPr lang="en-GB" smtClean="0"/>
              <a:t>06/07/2026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3784621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8838-ABF9-4352-AAB6-72F9A0CD5378}" type="datetimeFigureOut">
              <a:rPr lang="en-GB" smtClean="0"/>
              <a:t>06/07/2026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2205659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A58838-ABF9-4352-AAB6-72F9A0CD5378}" type="datetimeFigureOut">
              <a:rPr lang="en-GB" smtClean="0"/>
              <a:t>06/07/2026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1225148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CA58838-ABF9-4352-AAB6-72F9A0CD5378}" type="datetimeFigureOut">
              <a:rPr lang="en-GB" smtClean="0"/>
              <a:t>06/07/2026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1199865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CA58838-ABF9-4352-AAB6-72F9A0CD5378}" type="datetimeFigureOut">
              <a:rPr lang="en-GB" smtClean="0"/>
              <a:t>06/07/2026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2856349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2703251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77919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2123116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25957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17118105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916166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CA58838-ABF9-4352-AAB6-72F9A0CD5378}" type="datetimeFigureOut">
              <a:rPr lang="en-GB" smtClean="0"/>
              <a:t>06/07/2026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32E79E6-5C62-4FF7-825C-8BC857B6CF80}" type="slidenum">
              <a:rPr lang="en-GB" smtClean="0"/>
              <a:t>‹#›</a:t>
            </a:fld>
            <a:endParaRPr lang="en-GB"/>
          </a:p>
        </p:txBody>
      </p:sp>
    </p:spTree>
    <p:extLst>
      <p:ext uri="{BB962C8B-B14F-4D97-AF65-F5344CB8AC3E}">
        <p14:creationId xmlns:p14="http://schemas.microsoft.com/office/powerpoint/2010/main" val="4053682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A58838-ABF9-4352-AAB6-72F9A0CD5378}" type="datetimeFigureOut">
              <a:rPr lang="en-GB" smtClean="0"/>
              <a:t>06/07/2026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32E79E6-5C62-4FF7-825C-8BC857B6CF80}" type="slidenum">
              <a:rPr lang="en-GB" smtClean="0"/>
              <a:t>‹#›</a:t>
            </a:fld>
            <a:endParaRPr lang="en-GB"/>
          </a:p>
        </p:txBody>
      </p:sp>
    </p:spTree>
    <p:extLst>
      <p:ext uri="{BB962C8B-B14F-4D97-AF65-F5344CB8AC3E}">
        <p14:creationId xmlns:p14="http://schemas.microsoft.com/office/powerpoint/2010/main" val="335052094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3.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13" Type="http://schemas.openxmlformats.org/officeDocument/2006/relationships/hyperlink" Target="https://www.youtube.com/watch?v=ryu1JZiSbHo" TargetMode="External"/><Relationship Id="rId18" Type="http://schemas.openxmlformats.org/officeDocument/2006/relationships/hyperlink" Target="https://greektraveltellers.com/blog/the-greek-gods" TargetMode="External"/><Relationship Id="rId26" Type="http://schemas.openxmlformats.org/officeDocument/2006/relationships/image" Target="../media/image24.jpeg"/><Relationship Id="rId39" Type="http://schemas.openxmlformats.org/officeDocument/2006/relationships/hyperlink" Target="https://www.bbc.co.uk/bitesize/topics/zvwwxnb" TargetMode="External"/><Relationship Id="rId21" Type="http://schemas.openxmlformats.org/officeDocument/2006/relationships/image" Target="../media/image22.png"/><Relationship Id="rId34" Type="http://schemas.openxmlformats.org/officeDocument/2006/relationships/image" Target="../media/image28.jpeg"/><Relationship Id="rId42" Type="http://schemas.openxmlformats.org/officeDocument/2006/relationships/image" Target="../media/image32.jpeg"/><Relationship Id="rId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hyperlink" Target="https://www.bbc.co.uk/bitesize/topics/z4mmn39/articles/z6n6dp3" TargetMode="External"/><Relationship Id="rId20" Type="http://schemas.openxmlformats.org/officeDocument/2006/relationships/hyperlink" Target="https://www.bbc.co.uk/bitesize/topics/zx339j6/articles/ztxwsrd#zgmy46f" TargetMode="External"/><Relationship Id="rId29" Type="http://schemas.openxmlformats.org/officeDocument/2006/relationships/hyperlink" Target="https://www.youtube.com/watch?v=cId_pHJG5r8" TargetMode="External"/><Relationship Id="rId41" Type="http://schemas.openxmlformats.org/officeDocument/2006/relationships/hyperlink" Target="https://www.bbc.co.uk/bitesize/articles/zbsxxyc" TargetMode="External"/><Relationship Id="rId1" Type="http://schemas.openxmlformats.org/officeDocument/2006/relationships/slideLayout" Target="../slideLayouts/slideLayout1.xml"/><Relationship Id="rId6" Type="http://schemas.openxmlformats.org/officeDocument/2006/relationships/hyperlink" Target="https://www.literacyshed.com/the-myths-and-legends-shed.html" TargetMode="External"/><Relationship Id="rId11" Type="http://schemas.openxmlformats.org/officeDocument/2006/relationships/image" Target="../media/image18.png"/><Relationship Id="rId24" Type="http://schemas.openxmlformats.org/officeDocument/2006/relationships/hyperlink" Target="https://www.bbc.co.uk/bitesize/articles/z4qtqfr" TargetMode="External"/><Relationship Id="rId32" Type="http://schemas.openxmlformats.org/officeDocument/2006/relationships/image" Target="../media/image27.jpeg"/><Relationship Id="rId37" Type="http://schemas.openxmlformats.org/officeDocument/2006/relationships/hyperlink" Target="https://www.bbc.co.uk/teach/school-radio/articles/z6922sg" TargetMode="External"/><Relationship Id="rId40" Type="http://schemas.openxmlformats.org/officeDocument/2006/relationships/image" Target="../media/image31.jpeg"/><Relationship Id="rId5" Type="http://schemas.openxmlformats.org/officeDocument/2006/relationships/image" Target="../media/image15.png"/><Relationship Id="rId15" Type="http://schemas.openxmlformats.org/officeDocument/2006/relationships/image" Target="../media/image19.png"/><Relationship Id="rId23" Type="http://schemas.openxmlformats.org/officeDocument/2006/relationships/image" Target="../media/image23.png"/><Relationship Id="rId28" Type="http://schemas.openxmlformats.org/officeDocument/2006/relationships/image" Target="../media/image25.png"/><Relationship Id="rId36" Type="http://schemas.openxmlformats.org/officeDocument/2006/relationships/image" Target="../media/image29.jpeg"/><Relationship Id="rId10" Type="http://schemas.openxmlformats.org/officeDocument/2006/relationships/hyperlink" Target="https://www.youtube.com/watch?v=d29zoF4X340" TargetMode="External"/><Relationship Id="rId19" Type="http://schemas.openxmlformats.org/officeDocument/2006/relationships/image" Target="../media/image21.jpeg"/><Relationship Id="rId31" Type="http://schemas.openxmlformats.org/officeDocument/2006/relationships/hyperlink" Target="https://www.teachwire.net/news/how-to-write-a-newspaper-report-ks2-english-resources/" TargetMode="External"/><Relationship Id="rId4" Type="http://schemas.openxmlformats.org/officeDocument/2006/relationships/hyperlink" Target="https://www.bbc.co.uk/bitesize/topics/zx339j6/articles/ztxwsrd" TargetMode="External"/><Relationship Id="rId9" Type="http://schemas.openxmlformats.org/officeDocument/2006/relationships/image" Target="../media/image17.png"/><Relationship Id="rId14" Type="http://schemas.openxmlformats.org/officeDocument/2006/relationships/hyperlink" Target="https://www.bbc.co.uk/bitesize/topics/z4mmn39/articles/z3btrwx" TargetMode="External"/><Relationship Id="rId22" Type="http://schemas.openxmlformats.org/officeDocument/2006/relationships/hyperlink" Target="https://www.bbc.co.uk/teach/school-radio/articles/zk73nrd" TargetMode="External"/><Relationship Id="rId27" Type="http://schemas.openxmlformats.org/officeDocument/2006/relationships/hyperlink" Target="https://www.bbc.co.uk/bitesize/topics/zj8vwsg" TargetMode="External"/><Relationship Id="rId30" Type="http://schemas.openxmlformats.org/officeDocument/2006/relationships/image" Target="../media/image26.jpeg"/><Relationship Id="rId35" Type="http://schemas.openxmlformats.org/officeDocument/2006/relationships/hyperlink" Target="https://www.bbc.co.uk/teach/school-radio/articles/zvt3382" TargetMode="External"/><Relationship Id="rId8" Type="http://schemas.openxmlformats.org/officeDocument/2006/relationships/hyperlink" Target="https://www.bbc.co.uk/bitesize/topics/zx339j6/articles/zty8xfr" TargetMode="External"/><Relationship Id="rId3" Type="http://schemas.openxmlformats.org/officeDocument/2006/relationships/image" Target="../media/image1.png"/><Relationship Id="rId12" Type="http://schemas.openxmlformats.org/officeDocument/2006/relationships/image" Target="../media/image3.png"/><Relationship Id="rId17" Type="http://schemas.openxmlformats.org/officeDocument/2006/relationships/image" Target="../media/image20.png"/><Relationship Id="rId25" Type="http://schemas.openxmlformats.org/officeDocument/2006/relationships/hyperlink" Target="https://www.youtube.com/watch?v=ry49MpBndhk" TargetMode="External"/><Relationship Id="rId33" Type="http://schemas.openxmlformats.org/officeDocument/2006/relationships/hyperlink" Target="https://www.google.co.uk/search?&amp;q=alice+in+wonderland+year+5+how+to+perform+ks2+bbc" TargetMode="External"/><Relationship Id="rId38" Type="http://schemas.openxmlformats.org/officeDocument/2006/relationships/image" Target="../media/image30.png"/></Relationships>
</file>

<file path=ppt/slides/_rels/slide4.xml.rels><?xml version="1.0" encoding="UTF-8" standalone="yes"?>
<Relationships xmlns="http://schemas.openxmlformats.org/package/2006/relationships"><Relationship Id="rId13" Type="http://schemas.openxmlformats.org/officeDocument/2006/relationships/hyperlink" Target="https://www.literacyshed.com/alma.html" TargetMode="External"/><Relationship Id="rId18" Type="http://schemas.openxmlformats.org/officeDocument/2006/relationships/image" Target="../media/image39.png"/><Relationship Id="rId26" Type="http://schemas.openxmlformats.org/officeDocument/2006/relationships/hyperlink" Target="https://www.bbc.co.uk/bitesize/articles/zrsxhbk" TargetMode="External"/><Relationship Id="rId39" Type="http://schemas.openxmlformats.org/officeDocument/2006/relationships/image" Target="../media/image48.png"/><Relationship Id="rId21" Type="http://schemas.openxmlformats.org/officeDocument/2006/relationships/hyperlink" Target="https://www.youtube.com/watch?v=pumXLwvdKGs" TargetMode="External"/><Relationship Id="rId34" Type="http://schemas.openxmlformats.org/officeDocument/2006/relationships/hyperlink" Target="https://www.kensukeskingdom.com/the-story/" TargetMode="External"/><Relationship Id="rId42" Type="http://schemas.openxmlformats.org/officeDocument/2006/relationships/hyperlink" Target="https://www.bbc.co.uk/teach/class-clips-video/articles/zdwxbdm" TargetMode="External"/><Relationship Id="rId7" Type="http://schemas.openxmlformats.org/officeDocument/2006/relationships/image" Target="../media/image34.png"/><Relationship Id="rId2" Type="http://schemas.openxmlformats.org/officeDocument/2006/relationships/notesSlide" Target="../notesSlides/notesSlide3.xml"/><Relationship Id="rId16" Type="http://schemas.openxmlformats.org/officeDocument/2006/relationships/image" Target="../media/image38.png"/><Relationship Id="rId20" Type="http://schemas.openxmlformats.org/officeDocument/2006/relationships/image" Target="../media/image24.jpeg"/><Relationship Id="rId29" Type="http://schemas.openxmlformats.org/officeDocument/2006/relationships/image" Target="../media/image43.png"/><Relationship Id="rId41"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hyperlink" Target="https://www.bbc.co.uk/bitesize/topics/z87tn39/articles/zckr4wx" TargetMode="External"/><Relationship Id="rId11" Type="http://schemas.openxmlformats.org/officeDocument/2006/relationships/image" Target="../media/image36.png"/><Relationship Id="rId24" Type="http://schemas.openxmlformats.org/officeDocument/2006/relationships/hyperlink" Target="https://www.google.co.uk/search?&amp;q=list+of+all+mr+men+and+little+miss+charcters" TargetMode="External"/><Relationship Id="rId32" Type="http://schemas.openxmlformats.org/officeDocument/2006/relationships/hyperlink" Target="https://www.bbc.co.uk/programmes/m002gt70" TargetMode="External"/><Relationship Id="rId37" Type="http://schemas.openxmlformats.org/officeDocument/2006/relationships/image" Target="../media/image47.png"/><Relationship Id="rId40" Type="http://schemas.openxmlformats.org/officeDocument/2006/relationships/hyperlink" Target="https://www.youtube.com/watch?v=RvV23xoZRkI" TargetMode="External"/><Relationship Id="rId5" Type="http://schemas.openxmlformats.org/officeDocument/2006/relationships/image" Target="../media/image33.png"/><Relationship Id="rId15" Type="http://schemas.openxmlformats.org/officeDocument/2006/relationships/hyperlink" Target="https://www.bbc.co.uk/bitesize/topics/z4mmn39" TargetMode="External"/><Relationship Id="rId23" Type="http://schemas.openxmlformats.org/officeDocument/2006/relationships/image" Target="../media/image40.jpeg"/><Relationship Id="rId28" Type="http://schemas.openxmlformats.org/officeDocument/2006/relationships/hyperlink" Target="https://www.softschools.com/facts/authors/roger_hargreaves_facts/1922/" TargetMode="External"/><Relationship Id="rId36" Type="http://schemas.openxmlformats.org/officeDocument/2006/relationships/hyperlink" Target="https://www.bbc.co.uk/bitesize/articles/z6hvgwx" TargetMode="External"/><Relationship Id="rId10" Type="http://schemas.openxmlformats.org/officeDocument/2006/relationships/hyperlink" Target="https://www.bbc.co.uk/bitesize/topics/zx339j6/articles/zy3sk2p" TargetMode="External"/><Relationship Id="rId19" Type="http://schemas.openxmlformats.org/officeDocument/2006/relationships/hyperlink" Target="https://www.youtube.com/watch?v=2wd6cu3GDFw" TargetMode="External"/><Relationship Id="rId31" Type="http://schemas.openxmlformats.org/officeDocument/2006/relationships/image" Target="../media/image44.jpeg"/><Relationship Id="rId4" Type="http://schemas.openxmlformats.org/officeDocument/2006/relationships/hyperlink" Target="https://www.bbc.co.uk/bitesize/articles/z4qtqfr" TargetMode="External"/><Relationship Id="rId9" Type="http://schemas.openxmlformats.org/officeDocument/2006/relationships/image" Target="../media/image35.png"/><Relationship Id="rId14" Type="http://schemas.openxmlformats.org/officeDocument/2006/relationships/image" Target="../media/image37.jpeg"/><Relationship Id="rId22" Type="http://schemas.openxmlformats.org/officeDocument/2006/relationships/hyperlink" Target="https://bedtimehistorystories.com/athens-vs-sparta/" TargetMode="External"/><Relationship Id="rId27" Type="http://schemas.openxmlformats.org/officeDocument/2006/relationships/image" Target="../media/image42.jpeg"/><Relationship Id="rId30" Type="http://schemas.openxmlformats.org/officeDocument/2006/relationships/hyperlink" Target="https://www.bbc.co.uk/bitesize/topics/zvwwxnb" TargetMode="External"/><Relationship Id="rId35" Type="http://schemas.openxmlformats.org/officeDocument/2006/relationships/image" Target="../media/image46.jpeg"/><Relationship Id="rId43" Type="http://schemas.openxmlformats.org/officeDocument/2006/relationships/image" Target="../media/image50.png"/><Relationship Id="rId8" Type="http://schemas.openxmlformats.org/officeDocument/2006/relationships/hyperlink" Target="https://www.bbc.co.uk/bitesize/topics/zpccwmn/articles/zqmkh39" TargetMode="External"/><Relationship Id="rId3" Type="http://schemas.openxmlformats.org/officeDocument/2006/relationships/image" Target="../media/image1.png"/><Relationship Id="rId12" Type="http://schemas.openxmlformats.org/officeDocument/2006/relationships/image" Target="../media/image3.png"/><Relationship Id="rId17" Type="http://schemas.openxmlformats.org/officeDocument/2006/relationships/hyperlink" Target="https://www.youtube.com/channel/UCjT4aTfoAbCdvc7Z_CplgCg" TargetMode="External"/><Relationship Id="rId25" Type="http://schemas.openxmlformats.org/officeDocument/2006/relationships/image" Target="../media/image41.png"/><Relationship Id="rId33" Type="http://schemas.openxmlformats.org/officeDocument/2006/relationships/image" Target="../media/image45.png"/><Relationship Id="rId38" Type="http://schemas.openxmlformats.org/officeDocument/2006/relationships/hyperlink" Target="https://www.litcharts.com/lit/ghost/summary" TargetMode="External"/></Relationships>
</file>

<file path=ppt/slides/_rels/slide5.xml.rels><?xml version="1.0" encoding="UTF-8" standalone="yes"?>
<Relationships xmlns="http://schemas.openxmlformats.org/package/2006/relationships"><Relationship Id="rId13" Type="http://schemas.openxmlformats.org/officeDocument/2006/relationships/image" Target="../media/image54.png"/><Relationship Id="rId18" Type="http://schemas.openxmlformats.org/officeDocument/2006/relationships/image" Target="../media/image55.jpeg"/><Relationship Id="rId26" Type="http://schemas.openxmlformats.org/officeDocument/2006/relationships/image" Target="../media/image59.png"/><Relationship Id="rId39" Type="http://schemas.openxmlformats.org/officeDocument/2006/relationships/image" Target="../media/image65.png"/><Relationship Id="rId21" Type="http://schemas.openxmlformats.org/officeDocument/2006/relationships/hyperlink" Target="https://www.bbc.co.uk/teach/class-clips-video/articles/z6rcgwx" TargetMode="External"/><Relationship Id="rId34" Type="http://schemas.openxmlformats.org/officeDocument/2006/relationships/hyperlink" Target="https://www.bbc.co.uk/bitesize/articles/zd4np4j" TargetMode="External"/><Relationship Id="rId7" Type="http://schemas.openxmlformats.org/officeDocument/2006/relationships/image" Target="../media/image51.jpeg"/><Relationship Id="rId12" Type="http://schemas.openxmlformats.org/officeDocument/2006/relationships/hyperlink" Target="https://classroom.thenational.academy/units/a-midsummer-nights-dream-shakespeare-introduction-and-act-1-2912" TargetMode="External"/><Relationship Id="rId17" Type="http://schemas.openxmlformats.org/officeDocument/2006/relationships/hyperlink" Target="https://www.bbc.co.uk/iplayer/episodes/b078jltg/a-midsummer-nights-dream" TargetMode="External"/><Relationship Id="rId25" Type="http://schemas.openxmlformats.org/officeDocument/2006/relationships/hyperlink" Target="https://www.bbc.co.uk/bitesize/articles/zm4v7nb" TargetMode="External"/><Relationship Id="rId33" Type="http://schemas.openxmlformats.org/officeDocument/2006/relationships/image" Target="../media/image62.png"/><Relationship Id="rId38" Type="http://schemas.openxmlformats.org/officeDocument/2006/relationships/hyperlink" Target="https://www.bbc.co.uk/bitesize/articles/zkq8hbk" TargetMode="External"/><Relationship Id="rId2" Type="http://schemas.openxmlformats.org/officeDocument/2006/relationships/notesSlide" Target="../notesSlides/notesSlide4.xml"/><Relationship Id="rId16" Type="http://schemas.openxmlformats.org/officeDocument/2006/relationships/image" Target="../media/image22.png"/><Relationship Id="rId20" Type="http://schemas.openxmlformats.org/officeDocument/2006/relationships/image" Target="../media/image56.png"/><Relationship Id="rId29"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hyperlink" Target="https://www.bbc.co.uk/bitesize/guides/z34mtyc/revision/1" TargetMode="External"/><Relationship Id="rId11" Type="http://schemas.openxmlformats.org/officeDocument/2006/relationships/image" Target="../media/image53.jpeg"/><Relationship Id="rId24" Type="http://schemas.openxmlformats.org/officeDocument/2006/relationships/image" Target="../media/image58.png"/><Relationship Id="rId32" Type="http://schemas.openxmlformats.org/officeDocument/2006/relationships/hyperlink" Target="https://www.bbc.co.uk/bitesize/articles/zyrnn9q#z9ctp4j" TargetMode="External"/><Relationship Id="rId37" Type="http://schemas.openxmlformats.org/officeDocument/2006/relationships/image" Target="../media/image64.png"/><Relationship Id="rId5" Type="http://schemas.openxmlformats.org/officeDocument/2006/relationships/image" Target="../media/image18.png"/><Relationship Id="rId15" Type="http://schemas.openxmlformats.org/officeDocument/2006/relationships/hyperlink" Target="https://www.bbc.co.uk/bitesize/articles/zx8kng8" TargetMode="External"/><Relationship Id="rId23" Type="http://schemas.openxmlformats.org/officeDocument/2006/relationships/hyperlink" Target="https://www.annefrank.org/en/anne-frank/who-was-anne-frank/?gad_source=1&amp;gad_campaignid=21527316865&amp;gbraid=0AAAAADkxeltpCZXMBgijAohxRp4b_tt9c&amp;gclid=EAIaIQobChMI9OfzreqzlQMVyFlBAh299jK0EAAYASAAEgLuzfD_BwE" TargetMode="External"/><Relationship Id="rId28" Type="http://schemas.openxmlformats.org/officeDocument/2006/relationships/hyperlink" Target="https://www.bing.com/search?q=youtube%20eduactional%20video%20for%20y7%20anne%20frank&amp;qs=n&amp;form=QBRE&amp;sp=-1&amp;ghc=1&amp;lq=0&amp;pq=youtube%20eduactional%20video%20for%20y7%20anne%20frank&amp;sc=12-43&amp;sk=&amp;cvid=E5FA4197668D4C3CB06B9CAE6E551D60" TargetMode="External"/><Relationship Id="rId36" Type="http://schemas.openxmlformats.org/officeDocument/2006/relationships/hyperlink" Target="https://www.bbc.co.uk/bitesize/articles/zv6yvwx" TargetMode="External"/><Relationship Id="rId10" Type="http://schemas.openxmlformats.org/officeDocument/2006/relationships/hyperlink" Target="https://www.bbc.co.uk/teach/how-do-I-write-a-successful-diary/z4h9y9q" TargetMode="External"/><Relationship Id="rId19" Type="http://schemas.openxmlformats.org/officeDocument/2006/relationships/hyperlink" Target="https://www.shakespeare.org.uk/explore-shakespeare/shakespedia/shakespeares-plays/midsummer-nights-dream/?gad_source=1&amp;gad_campaignid=640007005&amp;gbraid=0AAAAADvXZIdYFbiaEA1JL7zgxBjh9Q0AX&amp;gclid=EAIaIQobChMI_LeWs-mzlQMVU5tQBh1MtzYXEAAYASAAEgLbJ_D_BwE" TargetMode="External"/><Relationship Id="rId31" Type="http://schemas.openxmlformats.org/officeDocument/2006/relationships/image" Target="../media/image61.png"/><Relationship Id="rId4" Type="http://schemas.openxmlformats.org/officeDocument/2006/relationships/hyperlink" Target="https://www.youtube.com/watch?v=bEM3pDMJsAc" TargetMode="External"/><Relationship Id="rId9" Type="http://schemas.openxmlformats.org/officeDocument/2006/relationships/image" Target="../media/image52.jpeg"/><Relationship Id="rId14" Type="http://schemas.openxmlformats.org/officeDocument/2006/relationships/image" Target="../media/image3.png"/><Relationship Id="rId22" Type="http://schemas.openxmlformats.org/officeDocument/2006/relationships/image" Target="../media/image57.png"/><Relationship Id="rId27" Type="http://schemas.openxmlformats.org/officeDocument/2006/relationships/hyperlink" Target="https://www.bbc.co.uk/teach/articles/z4h9y9q" TargetMode="External"/><Relationship Id="rId30" Type="http://schemas.openxmlformats.org/officeDocument/2006/relationships/hyperlink" Target="https://www.thenational.academy/teachers/programmes/english-secondary-ks3/units/the-twisted-tree-fiction-reading/lessons/the-twisted-tree-introduction-to-script-writing" TargetMode="External"/><Relationship Id="rId35" Type="http://schemas.openxmlformats.org/officeDocument/2006/relationships/image" Target="../media/image63.jpeg"/><Relationship Id="rId8" Type="http://schemas.openxmlformats.org/officeDocument/2006/relationships/hyperlink" Target="http://onlinereadfreenovel.com/david-almond/page,9,57093-skellig.html" TargetMode="Externa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3" Type="http://schemas.openxmlformats.org/officeDocument/2006/relationships/hyperlink" Target="https://www.bbc.co.uk/bitesize/topics/z726yrd" TargetMode="External"/><Relationship Id="rId18" Type="http://schemas.openxmlformats.org/officeDocument/2006/relationships/image" Target="../media/image70.png"/><Relationship Id="rId26" Type="http://schemas.openxmlformats.org/officeDocument/2006/relationships/image" Target="../media/image73.png"/><Relationship Id="rId39" Type="http://schemas.openxmlformats.org/officeDocument/2006/relationships/hyperlink" Target="https://www.youtube.com/watch?v=8ZMHzlOG4Jc" TargetMode="External"/><Relationship Id="rId21" Type="http://schemas.openxmlformats.org/officeDocument/2006/relationships/hyperlink" Target="https://www.thenational.academy/teachers/programmes/english-secondary-ks3/units/gothic-poetry/lessons" TargetMode="External"/><Relationship Id="rId34" Type="http://schemas.openxmlformats.org/officeDocument/2006/relationships/hyperlink" Target="https://www.youtube.com/watch?v=mZqODveaCqY" TargetMode="External"/><Relationship Id="rId7" Type="http://schemas.openxmlformats.org/officeDocument/2006/relationships/image" Target="../media/image67.png"/><Relationship Id="rId12" Type="http://schemas.openxmlformats.org/officeDocument/2006/relationships/hyperlink" Target="https://www.bbc.co.uk/bitesize/topics/zkgcwmn/articles/z6hhcqt" TargetMode="External"/><Relationship Id="rId17" Type="http://schemas.openxmlformats.org/officeDocument/2006/relationships/hyperlink" Target="https://www.audible.com/blog/summary-holes-by-louis-sachar" TargetMode="External"/><Relationship Id="rId25" Type="http://schemas.openxmlformats.org/officeDocument/2006/relationships/hyperlink" Target="https://www.shakespeare.org.uk/education/teaching-resources/?topic=11&amp;gad_source=1&amp;gad_campaignid=1440012402&amp;gbraid=0AAAAADvXZIdqXEKjzHvwofYplH0iicijH&amp;gclid=EAIaIQobChMIsumMqtezlQMVi45QBh2AXA7AEAMYASAAEgKBE_D_BwE" TargetMode="External"/><Relationship Id="rId33" Type="http://schemas.openxmlformats.org/officeDocument/2006/relationships/image" Target="../media/image75.png"/><Relationship Id="rId38" Type="http://schemas.openxmlformats.org/officeDocument/2006/relationships/hyperlink" Target="https://www.bbc.co.uk/bitesize/topics/zqsvbqt" TargetMode="External"/><Relationship Id="rId2" Type="http://schemas.openxmlformats.org/officeDocument/2006/relationships/notesSlide" Target="../notesSlides/notesSlide5.xml"/><Relationship Id="rId16" Type="http://schemas.openxmlformats.org/officeDocument/2006/relationships/image" Target="../media/image69.png"/><Relationship Id="rId20" Type="http://schemas.openxmlformats.org/officeDocument/2006/relationships/image" Target="../media/image71.png"/><Relationship Id="rId29" Type="http://schemas.openxmlformats.org/officeDocument/2006/relationships/hyperlink" Target="https://www.bbc.co.uk/bitesize/articles/z9cssk7" TargetMode="External"/><Relationship Id="rId1" Type="http://schemas.openxmlformats.org/officeDocument/2006/relationships/slideLayout" Target="../slideLayouts/slideLayout1.xml"/><Relationship Id="rId6" Type="http://schemas.openxmlformats.org/officeDocument/2006/relationships/hyperlink" Target="https://classroom.thenational.academy/units/gothic-literature-8196" TargetMode="External"/><Relationship Id="rId11" Type="http://schemas.openxmlformats.org/officeDocument/2006/relationships/image" Target="../media/image18.png"/><Relationship Id="rId24" Type="http://schemas.openxmlformats.org/officeDocument/2006/relationships/image" Target="../media/image22.png"/><Relationship Id="rId32" Type="http://schemas.openxmlformats.org/officeDocument/2006/relationships/hyperlink" Target="https://www.bbc.co.uk/bitesize/topics/z4rvqyc/watch/zgvh9ty" TargetMode="External"/><Relationship Id="rId37" Type="http://schemas.openxmlformats.org/officeDocument/2006/relationships/image" Target="../media/image77.png"/><Relationship Id="rId40" Type="http://schemas.openxmlformats.org/officeDocument/2006/relationships/image" Target="../media/image24.jpeg"/><Relationship Id="rId5" Type="http://schemas.openxmlformats.org/officeDocument/2006/relationships/image" Target="../media/image66.png"/><Relationship Id="rId15" Type="http://schemas.openxmlformats.org/officeDocument/2006/relationships/hyperlink" Target="https://www.bbc.co.uk/bitesize/articles/zrkr2sg" TargetMode="External"/><Relationship Id="rId23" Type="http://schemas.openxmlformats.org/officeDocument/2006/relationships/hyperlink" Target="https://www.bbc.co.uk/teach/class-clips-video/articles/zdt42sg" TargetMode="External"/><Relationship Id="rId28" Type="http://schemas.openxmlformats.org/officeDocument/2006/relationships/image" Target="../media/image23.png"/><Relationship Id="rId36" Type="http://schemas.openxmlformats.org/officeDocument/2006/relationships/hyperlink" Target="https://childrens.poetryarchive.org/teach/?gad_source=1&amp;gad_campaignid=292358729&amp;gbraid=0AAAAADdzUQ_8UYspr06VjhVbSmRn2SEL8&amp;gclid=EAIaIQobChMItM_cs9uzlQMV1pNQBh1L1y_LEAAYASAAEgLy_PD_BwE" TargetMode="External"/><Relationship Id="rId10" Type="http://schemas.openxmlformats.org/officeDocument/2006/relationships/hyperlink" Target="https://www.youtube.com/watch?v=Pz8tURNx7d8&amp;t=0s&amp;list=PLcvEcrsF_9zJLP1Cqd8QCsgA9zTN9tQEI&amp;index=1" TargetMode="External"/><Relationship Id="rId19" Type="http://schemas.openxmlformats.org/officeDocument/2006/relationships/hyperlink" Target="https://www.youtube.com/watch?v=JiPJ8s-4jKU" TargetMode="External"/><Relationship Id="rId31" Type="http://schemas.openxmlformats.org/officeDocument/2006/relationships/image" Target="../media/image74.png"/><Relationship Id="rId4" Type="http://schemas.openxmlformats.org/officeDocument/2006/relationships/hyperlink" Target="https://www.sparknotes.com/lit/holes/" TargetMode="External"/><Relationship Id="rId9" Type="http://schemas.openxmlformats.org/officeDocument/2006/relationships/image" Target="../media/image68.png"/><Relationship Id="rId14" Type="http://schemas.openxmlformats.org/officeDocument/2006/relationships/image" Target="../media/image3.png"/><Relationship Id="rId22" Type="http://schemas.openxmlformats.org/officeDocument/2006/relationships/image" Target="../media/image72.png"/><Relationship Id="rId27" Type="http://schemas.openxmlformats.org/officeDocument/2006/relationships/hyperlink" Target="https://www.bbc.co.uk/bitesize/topics/zgq3dmn" TargetMode="External"/><Relationship Id="rId30" Type="http://schemas.openxmlformats.org/officeDocument/2006/relationships/hyperlink" Target="https://www.thenational.academy/teachers/programmes/english-secondary-ks3/units/a-monster-within-reading-gothic-fiction/lessons/frankenstein-and-the-gothic-context" TargetMode="External"/><Relationship Id="rId35" Type="http://schemas.openxmlformats.org/officeDocument/2006/relationships/image" Target="../media/image76.png"/><Relationship Id="rId8" Type="http://schemas.openxmlformats.org/officeDocument/2006/relationships/hyperlink" Target="https://www.bbc.co.uk/bitesize/topics/zn8tkmn" TargetMode="Externa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0622" y="-456282"/>
            <a:ext cx="11289039" cy="1185408"/>
          </a:xfrm>
        </p:spPr>
        <p:txBody>
          <a:bodyPr/>
          <a:lstStyle/>
          <a:p>
            <a:r>
              <a:rPr lang="en-GB" sz="4000" dirty="0">
                <a:solidFill>
                  <a:srgbClr val="00B050"/>
                </a:solidFill>
                <a:latin typeface="Goudy Old Style" panose="02020502050305020303" pitchFamily="18" charset="0"/>
              </a:rPr>
              <a:t>CURRICULUM PLAN: ENGLISH</a:t>
            </a:r>
          </a:p>
        </p:txBody>
      </p:sp>
      <p:sp>
        <p:nvSpPr>
          <p:cNvPr id="3" name="Subtitle 2"/>
          <p:cNvSpPr>
            <a:spLocks noGrp="1"/>
          </p:cNvSpPr>
          <p:nvPr>
            <p:ph type="subTitle" idx="1"/>
          </p:nvPr>
        </p:nvSpPr>
        <p:spPr>
          <a:xfrm>
            <a:off x="219551" y="826908"/>
            <a:ext cx="9548394" cy="1096899"/>
          </a:xfrm>
        </p:spPr>
        <p:txBody>
          <a:bodyPr>
            <a:normAutofit/>
          </a:bodyPr>
          <a:lstStyle/>
          <a:p>
            <a:pPr algn="ctr"/>
            <a:r>
              <a:rPr lang="en-GB" sz="3200" b="1" dirty="0">
                <a:solidFill>
                  <a:schemeClr val="accent2">
                    <a:lumMod val="75000"/>
                  </a:schemeClr>
                </a:solidFill>
                <a:latin typeface="Goudy Old Style" panose="02020502050305020303" pitchFamily="18" charset="0"/>
              </a:rPr>
              <a:t>“It is not in the stars to hold our destiny but in ourselves” William Shakespeare, 1545-1616. </a:t>
            </a:r>
          </a:p>
        </p:txBody>
      </p:sp>
      <p:pic>
        <p:nvPicPr>
          <p:cNvPr id="4" name="Picture 3"/>
          <p:cNvPicPr>
            <a:picLocks noChangeAspect="1"/>
          </p:cNvPicPr>
          <p:nvPr/>
        </p:nvPicPr>
        <p:blipFill>
          <a:blip r:embed="rId2"/>
          <a:stretch>
            <a:fillRect/>
          </a:stretch>
        </p:blipFill>
        <p:spPr>
          <a:xfrm>
            <a:off x="10062667" y="104033"/>
            <a:ext cx="2011854" cy="780356"/>
          </a:xfrm>
          <a:prstGeom prst="rect">
            <a:avLst/>
          </a:prstGeom>
        </p:spPr>
      </p:pic>
      <p:sp>
        <p:nvSpPr>
          <p:cNvPr id="6" name="TextBox 5"/>
          <p:cNvSpPr txBox="1"/>
          <p:nvPr/>
        </p:nvSpPr>
        <p:spPr>
          <a:xfrm>
            <a:off x="219551" y="2078577"/>
            <a:ext cx="10264876" cy="4832092"/>
          </a:xfrm>
          <a:prstGeom prst="rect">
            <a:avLst/>
          </a:prstGeom>
          <a:noFill/>
        </p:spPr>
        <p:txBody>
          <a:bodyPr wrap="square" rtlCol="0">
            <a:spAutoFit/>
          </a:bodyPr>
          <a:lstStyle/>
          <a:p>
            <a:r>
              <a:rPr lang="en-GB" sz="1600" b="1" dirty="0">
                <a:latin typeface="Goudy Old Style" panose="02020502050305020303" pitchFamily="18" charset="0"/>
              </a:rPr>
              <a:t> </a:t>
            </a:r>
            <a:r>
              <a:rPr lang="en-GB" sz="1600" b="1" u="sng" dirty="0">
                <a:latin typeface="Goudy Old Style" panose="02020502050305020303" pitchFamily="18" charset="0"/>
              </a:rPr>
              <a:t>Our intent</a:t>
            </a:r>
          </a:p>
          <a:p>
            <a:r>
              <a:rPr lang="en-GB" sz="1600" b="1" dirty="0">
                <a:latin typeface="Goudy Old Style" panose="02020502050305020303" pitchFamily="18" charset="0"/>
              </a:rPr>
              <a:t>At Woodhouse Academy, we are passionate about inspiring a lifelong love of English through an ambitious and engaging curriculum that develops confident readers, thoughtful writers and articulate speakers. We believe that English is the foundation of learning, enabling pupils to access the wider curriculum and communicate effectively in an ever-changing world.</a:t>
            </a:r>
          </a:p>
          <a:p>
            <a:endParaRPr lang="en-GB" sz="1600" b="1" dirty="0">
              <a:latin typeface="Goudy Old Style" panose="02020502050305020303" pitchFamily="18" charset="0"/>
            </a:endParaRPr>
          </a:p>
          <a:p>
            <a:r>
              <a:rPr lang="en-GB" sz="1600" b="1" dirty="0">
                <a:latin typeface="Goudy Old Style" panose="02020502050305020303" pitchFamily="18" charset="0"/>
              </a:rPr>
              <a:t>Through a carefully sequenced curriculum, pupils explore a diverse range of high-quality texts that broaden their knowledge, challenge their thinking and expose them to a variety of authors, cultures and perspectives. Reading lies at the heart of our curriculum, supporting pupils' academic success while nurturing their cultural, emotional, social and intellectual development.</a:t>
            </a:r>
          </a:p>
          <a:p>
            <a:endParaRPr lang="en-GB" sz="1600" b="1" dirty="0">
              <a:latin typeface="Goudy Old Style" panose="02020502050305020303" pitchFamily="18" charset="0"/>
            </a:endParaRPr>
          </a:p>
          <a:p>
            <a:r>
              <a:rPr lang="en-GB" sz="1600" b="1" dirty="0">
                <a:latin typeface="Goudy Old Style" panose="02020502050305020303" pitchFamily="18" charset="0"/>
              </a:rPr>
              <a:t>We are committed to developing pupils' vocabulary, comprehension, writing and oracy, equipping them with the skills to communicate with confidence and purpose. Oracy is explicitly developed alongside reading and writing, enabling pupils to articulate ideas clearly, reason effectively and engage in meaningful discussion. Pupils learn to write imaginatively and creatively, while also mastering the conventions of formal and academic writing for a range of audiences and purposes.</a:t>
            </a:r>
          </a:p>
          <a:p>
            <a:r>
              <a:rPr lang="en-GB" sz="1600" b="1" dirty="0">
                <a:latin typeface="Goudy Old Style" panose="02020502050305020303" pitchFamily="18" charset="0"/>
              </a:rPr>
              <a:t>Our aim is for every pupil to leave Woodhouse Academy as a fluent reader, an ambitious writer and a confident communicator, with the knowledge, skills and love of literature to succeed in the next stage of their education and beyond</a:t>
            </a:r>
            <a:r>
              <a:rPr lang="en-GB" b="1" dirty="0">
                <a:latin typeface="Goudy Old Style" panose="02020502050305020303" pitchFamily="18" charset="0"/>
              </a:rPr>
              <a:t>.</a:t>
            </a:r>
          </a:p>
          <a:p>
            <a:endParaRPr lang="en-GB" dirty="0"/>
          </a:p>
        </p:txBody>
      </p:sp>
      <p:sp>
        <p:nvSpPr>
          <p:cNvPr id="7" name="Rectangle 6"/>
          <p:cNvSpPr/>
          <p:nvPr/>
        </p:nvSpPr>
        <p:spPr>
          <a:xfrm>
            <a:off x="105497" y="2021590"/>
            <a:ext cx="11106676" cy="4545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3"/>
          <a:stretch>
            <a:fillRect/>
          </a:stretch>
        </p:blipFill>
        <p:spPr>
          <a:xfrm>
            <a:off x="10568136" y="4345648"/>
            <a:ext cx="1623864" cy="2512352"/>
          </a:xfrm>
          <a:prstGeom prst="rect">
            <a:avLst/>
          </a:prstGeom>
        </p:spPr>
      </p:pic>
      <p:pic>
        <p:nvPicPr>
          <p:cNvPr id="9" name="Picture 8">
            <a:extLst>
              <a:ext uri="{FF2B5EF4-FFF2-40B4-BE49-F238E27FC236}">
                <a16:creationId xmlns:a16="http://schemas.microsoft.com/office/drawing/2014/main" id="{F4305E72-D156-47B6-8F6E-05E54AE77093}"/>
              </a:ext>
            </a:extLst>
          </p:cNvPr>
          <p:cNvPicPr>
            <a:picLocks noChangeAspect="1"/>
          </p:cNvPicPr>
          <p:nvPr/>
        </p:nvPicPr>
        <p:blipFill>
          <a:blip r:embed="rId4"/>
          <a:stretch>
            <a:fillRect/>
          </a:stretch>
        </p:blipFill>
        <p:spPr>
          <a:xfrm>
            <a:off x="0" y="-13133"/>
            <a:ext cx="796066" cy="870864"/>
          </a:xfrm>
          <a:prstGeom prst="rect">
            <a:avLst/>
          </a:prstGeom>
        </p:spPr>
      </p:pic>
    </p:spTree>
    <p:extLst>
      <p:ext uri="{BB962C8B-B14F-4D97-AF65-F5344CB8AC3E}">
        <p14:creationId xmlns:p14="http://schemas.microsoft.com/office/powerpoint/2010/main" val="1655844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9634" y="168065"/>
            <a:ext cx="9919063" cy="794124"/>
          </a:xfrm>
        </p:spPr>
        <p:txBody>
          <a:bodyPr/>
          <a:lstStyle/>
          <a:p>
            <a:r>
              <a:rPr lang="en-GB" dirty="0">
                <a:solidFill>
                  <a:srgbClr val="00B050"/>
                </a:solidFill>
                <a:latin typeface="Goudy Old Style" panose="02020502050305020303" pitchFamily="18" charset="0"/>
              </a:rPr>
              <a:t>ENRICHMENT IN ENGLISH</a:t>
            </a:r>
          </a:p>
        </p:txBody>
      </p:sp>
      <p:pic>
        <p:nvPicPr>
          <p:cNvPr id="4" name="Picture 3"/>
          <p:cNvPicPr>
            <a:picLocks noChangeAspect="1"/>
          </p:cNvPicPr>
          <p:nvPr/>
        </p:nvPicPr>
        <p:blipFill>
          <a:blip r:embed="rId3"/>
          <a:stretch>
            <a:fillRect/>
          </a:stretch>
        </p:blipFill>
        <p:spPr>
          <a:xfrm>
            <a:off x="10062667" y="104033"/>
            <a:ext cx="2011854" cy="780356"/>
          </a:xfrm>
          <a:prstGeom prst="rect">
            <a:avLst/>
          </a:prstGeom>
        </p:spPr>
      </p:pic>
      <p:sp>
        <p:nvSpPr>
          <p:cNvPr id="7" name="Rectangle 6"/>
          <p:cNvSpPr/>
          <p:nvPr/>
        </p:nvSpPr>
        <p:spPr>
          <a:xfrm>
            <a:off x="222115" y="970871"/>
            <a:ext cx="10000071" cy="46251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73888" y="983727"/>
            <a:ext cx="9948298" cy="4901342"/>
          </a:xfrm>
          <a:prstGeom prst="rect">
            <a:avLst/>
          </a:prstGeom>
          <a:noFill/>
        </p:spPr>
        <p:txBody>
          <a:bodyPr wrap="square" rtlCol="0">
            <a:spAutoFit/>
          </a:bodyPr>
          <a:lstStyle/>
          <a:p>
            <a:r>
              <a:rPr lang="en-GB" sz="1550" b="1" dirty="0">
                <a:latin typeface="Goudy Old Style" panose="02020502050305020303" pitchFamily="18" charset="0"/>
              </a:rPr>
              <a:t>Our Woodhouse Academy English curriculum is enriched through a wide range of carefully planned experiences that develop pupils' reading, writing, oracy and cultural understanding. Through a diverse range of high-quality texts and schemes of learning across all year groups, pupils experience an ambitious curriculum that broadens their knowledge, vocabulary and appreciation of literature. Reading and writing are further strengthened through meaningful links with subjects such as RE and History.</a:t>
            </a:r>
          </a:p>
          <a:p>
            <a:endParaRPr lang="en-GB" sz="1550" b="1" dirty="0">
              <a:latin typeface="Goudy Old Style" panose="02020502050305020303" pitchFamily="18" charset="0"/>
            </a:endParaRPr>
          </a:p>
          <a:p>
            <a:r>
              <a:rPr lang="en-GB" sz="1550" b="1" dirty="0">
                <a:latin typeface="Goudy Old Style" panose="02020502050305020303" pitchFamily="18" charset="0"/>
              </a:rPr>
              <a:t>Enrichment is a key feature of our English curriculum. Our whole-school love of reading is celebrated through World Book Day, which remains a highlight of the school calendar. Pupils dress as their favourite book characters, take part in reading activities and have the opportunity to enter the national World Book Day competition. Visits from published authors also inspire pupils as readers and writers and we take pride in showcasing this in the local newspaper. </a:t>
            </a:r>
          </a:p>
          <a:p>
            <a:endParaRPr lang="en-GB" sz="1550" b="1" dirty="0">
              <a:latin typeface="Goudy Old Style" panose="02020502050305020303" pitchFamily="18" charset="0"/>
            </a:endParaRPr>
          </a:p>
          <a:p>
            <a:r>
              <a:rPr lang="en-GB" sz="1550" b="1" dirty="0">
                <a:latin typeface="Goudy Old Style" panose="02020502050305020303" pitchFamily="18" charset="0"/>
              </a:rPr>
              <a:t>Drama and performance play a central role in bringing literature to life. Pupils enjoy in-house performances of </a:t>
            </a:r>
            <a:r>
              <a:rPr lang="en-GB" sz="1550" b="1" i="1" dirty="0">
                <a:latin typeface="Goudy Old Style" panose="02020502050305020303" pitchFamily="18" charset="0"/>
              </a:rPr>
              <a:t>Macbeth</a:t>
            </a:r>
            <a:r>
              <a:rPr lang="en-GB" sz="1550" b="1" dirty="0">
                <a:latin typeface="Goudy Old Style" panose="02020502050305020303" pitchFamily="18" charset="0"/>
              </a:rPr>
              <a:t> and </a:t>
            </a:r>
            <a:r>
              <a:rPr lang="en-GB" sz="1550" b="1" i="1" dirty="0">
                <a:latin typeface="Goudy Old Style" panose="02020502050305020303" pitchFamily="18" charset="0"/>
              </a:rPr>
              <a:t>A Midsummer Night's Dream</a:t>
            </a:r>
            <a:r>
              <a:rPr lang="en-GB" sz="1550" b="1" dirty="0">
                <a:latin typeface="Goudy Old Style" panose="02020502050305020303" pitchFamily="18" charset="0"/>
              </a:rPr>
              <a:t>, supporting their understanding of Shakespeare while developing oracy, confidence and communication skills. Our whole-school production, based on a popular musical, provides further opportunities for pupils to perform, collaborate and express themselves.</a:t>
            </a:r>
          </a:p>
          <a:p>
            <a:endParaRPr lang="en-GB" sz="1550" b="1" dirty="0">
              <a:latin typeface="Goudy Old Style" panose="02020502050305020303" pitchFamily="18" charset="0"/>
            </a:endParaRPr>
          </a:p>
          <a:p>
            <a:r>
              <a:rPr lang="en-GB" sz="1550" b="1" dirty="0">
                <a:latin typeface="Goudy Old Style" panose="02020502050305020303" pitchFamily="18" charset="0"/>
              </a:rPr>
              <a:t>Pupils also experience literature beyond the classroom. As part of the Year 5 mythology unit, they enjoy a live performance in school that enriches their understanding of myths and storytelling. In KS3, pupils attend live theatre productions, broadening their cultural experiences and fostering a lifelong appreciation of literature and the arts.</a:t>
            </a:r>
          </a:p>
          <a:p>
            <a:endParaRPr lang="en-GB" dirty="0">
              <a:latin typeface="Goudy Old Style" panose="02020502050305020303" pitchFamily="18" charset="0"/>
            </a:endParaRPr>
          </a:p>
        </p:txBody>
      </p:sp>
      <p:pic>
        <p:nvPicPr>
          <p:cNvPr id="11" name="Picture 10">
            <a:extLst>
              <a:ext uri="{FF2B5EF4-FFF2-40B4-BE49-F238E27FC236}">
                <a16:creationId xmlns:a16="http://schemas.microsoft.com/office/drawing/2014/main" id="{EAEAFF9B-ED92-4FD9-BD0A-A20AA175F1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25352">
            <a:off x="10484658" y="5547547"/>
            <a:ext cx="1485702" cy="1114277"/>
          </a:xfrm>
          <a:prstGeom prst="rect">
            <a:avLst/>
          </a:prstGeom>
        </p:spPr>
      </p:pic>
      <p:pic>
        <p:nvPicPr>
          <p:cNvPr id="13" name="Picture 12">
            <a:extLst>
              <a:ext uri="{FF2B5EF4-FFF2-40B4-BE49-F238E27FC236}">
                <a16:creationId xmlns:a16="http://schemas.microsoft.com/office/drawing/2014/main" id="{B1D0CD81-DF37-4AEB-8900-72C18B6BB0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219064" y="5764043"/>
            <a:ext cx="1172462" cy="987344"/>
          </a:xfrm>
          <a:prstGeom prst="rect">
            <a:avLst/>
          </a:prstGeom>
        </p:spPr>
      </p:pic>
      <p:pic>
        <p:nvPicPr>
          <p:cNvPr id="24" name="Picture 23">
            <a:extLst>
              <a:ext uri="{FF2B5EF4-FFF2-40B4-BE49-F238E27FC236}">
                <a16:creationId xmlns:a16="http://schemas.microsoft.com/office/drawing/2014/main" id="{3CC13FEB-F103-4E5F-A4B7-735DE9BAE0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08655">
            <a:off x="10416598" y="4111469"/>
            <a:ext cx="1452127" cy="948882"/>
          </a:xfrm>
          <a:prstGeom prst="rect">
            <a:avLst/>
          </a:prstGeom>
        </p:spPr>
      </p:pic>
      <p:pic>
        <p:nvPicPr>
          <p:cNvPr id="26" name="Picture 25">
            <a:extLst>
              <a:ext uri="{FF2B5EF4-FFF2-40B4-BE49-F238E27FC236}">
                <a16:creationId xmlns:a16="http://schemas.microsoft.com/office/drawing/2014/main" id="{115CA1CC-D060-483D-9818-67991C1905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3003574" y="5812209"/>
            <a:ext cx="1197678" cy="865796"/>
          </a:xfrm>
          <a:prstGeom prst="rect">
            <a:avLst/>
          </a:prstGeom>
        </p:spPr>
      </p:pic>
      <p:pic>
        <p:nvPicPr>
          <p:cNvPr id="28" name="Picture 27">
            <a:extLst>
              <a:ext uri="{FF2B5EF4-FFF2-40B4-BE49-F238E27FC236}">
                <a16:creationId xmlns:a16="http://schemas.microsoft.com/office/drawing/2014/main" id="{CF77ED37-2E33-4FA1-B33B-4D0B6C652D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1540579" y="5799853"/>
            <a:ext cx="1220966" cy="915725"/>
          </a:xfrm>
          <a:prstGeom prst="rect">
            <a:avLst/>
          </a:prstGeom>
        </p:spPr>
      </p:pic>
      <p:pic>
        <p:nvPicPr>
          <p:cNvPr id="30" name="Picture 29">
            <a:extLst>
              <a:ext uri="{FF2B5EF4-FFF2-40B4-BE49-F238E27FC236}">
                <a16:creationId xmlns:a16="http://schemas.microsoft.com/office/drawing/2014/main" id="{6DDEFFAF-A332-49E3-9996-8B91BA8D3B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22230">
            <a:off x="10287176" y="1075152"/>
            <a:ext cx="1387925" cy="964538"/>
          </a:xfrm>
          <a:prstGeom prst="rect">
            <a:avLst/>
          </a:prstGeom>
        </p:spPr>
      </p:pic>
      <p:pic>
        <p:nvPicPr>
          <p:cNvPr id="31" name="Picture 30">
            <a:extLst>
              <a:ext uri="{FF2B5EF4-FFF2-40B4-BE49-F238E27FC236}">
                <a16:creationId xmlns:a16="http://schemas.microsoft.com/office/drawing/2014/main" id="{DB6E2F8B-5590-42C8-B4F8-9BD851793C9B}"/>
              </a:ext>
            </a:extLst>
          </p:cNvPr>
          <p:cNvPicPr>
            <a:picLocks noChangeAspect="1"/>
          </p:cNvPicPr>
          <p:nvPr/>
        </p:nvPicPr>
        <p:blipFill>
          <a:blip r:embed="rId10"/>
          <a:stretch>
            <a:fillRect/>
          </a:stretch>
        </p:blipFill>
        <p:spPr>
          <a:xfrm rot="20775882">
            <a:off x="10498589" y="2492744"/>
            <a:ext cx="1288147" cy="966111"/>
          </a:xfrm>
          <a:prstGeom prst="rect">
            <a:avLst/>
          </a:prstGeom>
        </p:spPr>
      </p:pic>
      <p:pic>
        <p:nvPicPr>
          <p:cNvPr id="32" name="Picture 31">
            <a:extLst>
              <a:ext uri="{FF2B5EF4-FFF2-40B4-BE49-F238E27FC236}">
                <a16:creationId xmlns:a16="http://schemas.microsoft.com/office/drawing/2014/main" id="{B67B1DDB-7C1B-430E-8046-13482DD3DB83}"/>
              </a:ext>
            </a:extLst>
          </p:cNvPr>
          <p:cNvPicPr>
            <a:picLocks noChangeAspect="1"/>
          </p:cNvPicPr>
          <p:nvPr/>
        </p:nvPicPr>
        <p:blipFill>
          <a:blip r:embed="rId11"/>
          <a:stretch>
            <a:fillRect/>
          </a:stretch>
        </p:blipFill>
        <p:spPr>
          <a:xfrm>
            <a:off x="4500650" y="5665295"/>
            <a:ext cx="865796" cy="1172463"/>
          </a:xfrm>
          <a:prstGeom prst="rect">
            <a:avLst/>
          </a:prstGeom>
        </p:spPr>
      </p:pic>
      <p:pic>
        <p:nvPicPr>
          <p:cNvPr id="34" name="Picture 33">
            <a:extLst>
              <a:ext uri="{FF2B5EF4-FFF2-40B4-BE49-F238E27FC236}">
                <a16:creationId xmlns:a16="http://schemas.microsoft.com/office/drawing/2014/main" id="{D78A99A8-1DE0-4E0B-8792-1BC98E8F7FC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55702" y="5672776"/>
            <a:ext cx="826155" cy="1164982"/>
          </a:xfrm>
          <a:prstGeom prst="rect">
            <a:avLst/>
          </a:prstGeom>
        </p:spPr>
      </p:pic>
      <p:pic>
        <p:nvPicPr>
          <p:cNvPr id="36" name="Picture 35">
            <a:extLst>
              <a:ext uri="{FF2B5EF4-FFF2-40B4-BE49-F238E27FC236}">
                <a16:creationId xmlns:a16="http://schemas.microsoft.com/office/drawing/2014/main" id="{D2F177EA-CFC7-46B0-A863-B54894B2B8A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6200000">
            <a:off x="6889693" y="5839303"/>
            <a:ext cx="1141091" cy="855819"/>
          </a:xfrm>
          <a:prstGeom prst="rect">
            <a:avLst/>
          </a:prstGeom>
        </p:spPr>
      </p:pic>
      <p:pic>
        <p:nvPicPr>
          <p:cNvPr id="38" name="Picture 37">
            <a:extLst>
              <a:ext uri="{FF2B5EF4-FFF2-40B4-BE49-F238E27FC236}">
                <a16:creationId xmlns:a16="http://schemas.microsoft.com/office/drawing/2014/main" id="{FD972A76-CD8B-436D-B569-A6F07AC11D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6200000">
            <a:off x="8185622" y="5800849"/>
            <a:ext cx="1164983" cy="855819"/>
          </a:xfrm>
          <a:prstGeom prst="rect">
            <a:avLst/>
          </a:prstGeom>
        </p:spPr>
      </p:pic>
      <p:pic>
        <p:nvPicPr>
          <p:cNvPr id="18" name="Picture 17">
            <a:extLst>
              <a:ext uri="{FF2B5EF4-FFF2-40B4-BE49-F238E27FC236}">
                <a16:creationId xmlns:a16="http://schemas.microsoft.com/office/drawing/2014/main" id="{F1DC4A1A-BFE9-4C8A-94F9-6170D63C2D03}"/>
              </a:ext>
            </a:extLst>
          </p:cNvPr>
          <p:cNvPicPr>
            <a:picLocks noChangeAspect="1"/>
          </p:cNvPicPr>
          <p:nvPr/>
        </p:nvPicPr>
        <p:blipFill>
          <a:blip r:embed="rId15"/>
          <a:stretch>
            <a:fillRect/>
          </a:stretch>
        </p:blipFill>
        <p:spPr>
          <a:xfrm>
            <a:off x="0" y="-13133"/>
            <a:ext cx="796066" cy="870864"/>
          </a:xfrm>
          <a:prstGeom prst="rect">
            <a:avLst/>
          </a:prstGeom>
        </p:spPr>
      </p:pic>
    </p:spTree>
    <p:extLst>
      <p:ext uri="{BB962C8B-B14F-4D97-AF65-F5344CB8AC3E}">
        <p14:creationId xmlns:p14="http://schemas.microsoft.com/office/powerpoint/2010/main" val="195555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able 15">
            <a:extLst>
              <a:ext uri="{FF2B5EF4-FFF2-40B4-BE49-F238E27FC236}">
                <a16:creationId xmlns:a16="http://schemas.microsoft.com/office/drawing/2014/main" id="{62C5AB72-F45C-4835-B3D8-14CA6270E662}"/>
              </a:ext>
            </a:extLst>
          </p:cNvPr>
          <p:cNvGraphicFramePr>
            <a:graphicFrameLocks noGrp="1"/>
          </p:cNvGraphicFramePr>
          <p:nvPr>
            <p:extLst>
              <p:ext uri="{D42A27DB-BD31-4B8C-83A1-F6EECF244321}">
                <p14:modId xmlns:p14="http://schemas.microsoft.com/office/powerpoint/2010/main" val="4024466485"/>
              </p:ext>
            </p:extLst>
          </p:nvPr>
        </p:nvGraphicFramePr>
        <p:xfrm>
          <a:off x="98251" y="1069025"/>
          <a:ext cx="12106822" cy="5544239"/>
        </p:xfrm>
        <a:graphic>
          <a:graphicData uri="http://schemas.openxmlformats.org/drawingml/2006/table">
            <a:tbl>
              <a:tblPr firstRow="1" bandRow="1">
                <a:tableStyleId>{073A0DAA-6AF3-43AB-8588-CEC1D06C72B9}</a:tableStyleId>
              </a:tblPr>
              <a:tblGrid>
                <a:gridCol w="1885777">
                  <a:extLst>
                    <a:ext uri="{9D8B030D-6E8A-4147-A177-3AD203B41FA5}">
                      <a16:colId xmlns:a16="http://schemas.microsoft.com/office/drawing/2014/main" val="187177860"/>
                    </a:ext>
                  </a:extLst>
                </a:gridCol>
                <a:gridCol w="1819092">
                  <a:extLst>
                    <a:ext uri="{9D8B030D-6E8A-4147-A177-3AD203B41FA5}">
                      <a16:colId xmlns:a16="http://schemas.microsoft.com/office/drawing/2014/main" val="3535926375"/>
                    </a:ext>
                  </a:extLst>
                </a:gridCol>
                <a:gridCol w="2221750">
                  <a:extLst>
                    <a:ext uri="{9D8B030D-6E8A-4147-A177-3AD203B41FA5}">
                      <a16:colId xmlns:a16="http://schemas.microsoft.com/office/drawing/2014/main" val="1879834057"/>
                    </a:ext>
                  </a:extLst>
                </a:gridCol>
                <a:gridCol w="2152054">
                  <a:extLst>
                    <a:ext uri="{9D8B030D-6E8A-4147-A177-3AD203B41FA5}">
                      <a16:colId xmlns:a16="http://schemas.microsoft.com/office/drawing/2014/main" val="3641433579"/>
                    </a:ext>
                  </a:extLst>
                </a:gridCol>
                <a:gridCol w="1959888">
                  <a:extLst>
                    <a:ext uri="{9D8B030D-6E8A-4147-A177-3AD203B41FA5}">
                      <a16:colId xmlns:a16="http://schemas.microsoft.com/office/drawing/2014/main" val="197951680"/>
                    </a:ext>
                  </a:extLst>
                </a:gridCol>
                <a:gridCol w="2068261">
                  <a:extLst>
                    <a:ext uri="{9D8B030D-6E8A-4147-A177-3AD203B41FA5}">
                      <a16:colId xmlns:a16="http://schemas.microsoft.com/office/drawing/2014/main" val="3063095571"/>
                    </a:ext>
                  </a:extLst>
                </a:gridCol>
              </a:tblGrid>
              <a:tr h="469192">
                <a:tc>
                  <a:txBody>
                    <a:bodyPr/>
                    <a:lstStyle/>
                    <a:p>
                      <a:r>
                        <a:rPr lang="en-GB" sz="2000" dirty="0">
                          <a:latin typeface="Goudy Old Style" panose="02020502050305020303" pitchFamily="18" charset="0"/>
                        </a:rPr>
                        <a:t>Autumn 1</a:t>
                      </a:r>
                    </a:p>
                  </a:txBody>
                  <a:tcPr/>
                </a:tc>
                <a:tc>
                  <a:txBody>
                    <a:bodyPr/>
                    <a:lstStyle/>
                    <a:p>
                      <a:r>
                        <a:rPr lang="en-GB" sz="2000" dirty="0">
                          <a:latin typeface="Goudy Old Style" panose="02020502050305020303" pitchFamily="18" charset="0"/>
                        </a:rPr>
                        <a:t>Autumn 2</a:t>
                      </a:r>
                    </a:p>
                  </a:txBody>
                  <a:tcPr/>
                </a:tc>
                <a:tc>
                  <a:txBody>
                    <a:bodyPr/>
                    <a:lstStyle/>
                    <a:p>
                      <a:r>
                        <a:rPr lang="en-GB" sz="2000" dirty="0">
                          <a:latin typeface="Goudy Old Style" panose="02020502050305020303" pitchFamily="18" charset="0"/>
                        </a:rPr>
                        <a:t>Spring 1</a:t>
                      </a:r>
                    </a:p>
                  </a:txBody>
                  <a:tcPr/>
                </a:tc>
                <a:tc>
                  <a:txBody>
                    <a:bodyPr/>
                    <a:lstStyle/>
                    <a:p>
                      <a:r>
                        <a:rPr lang="en-GB" sz="2000" dirty="0">
                          <a:latin typeface="Goudy Old Style" panose="02020502050305020303" pitchFamily="18" charset="0"/>
                        </a:rPr>
                        <a:t>Spring 2</a:t>
                      </a:r>
                    </a:p>
                  </a:txBody>
                  <a:tcPr/>
                </a:tc>
                <a:tc>
                  <a:txBody>
                    <a:bodyPr/>
                    <a:lstStyle/>
                    <a:p>
                      <a:r>
                        <a:rPr lang="en-GB" sz="2000" dirty="0">
                          <a:latin typeface="Goudy Old Style" panose="02020502050305020303" pitchFamily="18" charset="0"/>
                        </a:rPr>
                        <a:t>Summer 1</a:t>
                      </a:r>
                    </a:p>
                  </a:txBody>
                  <a:tcPr/>
                </a:tc>
                <a:tc>
                  <a:txBody>
                    <a:bodyPr/>
                    <a:lstStyle/>
                    <a:p>
                      <a:r>
                        <a:rPr lang="en-GB" sz="2000" dirty="0">
                          <a:latin typeface="Goudy Old Style" panose="02020502050305020303" pitchFamily="18" charset="0"/>
                        </a:rPr>
                        <a:t>Summer 2</a:t>
                      </a:r>
                    </a:p>
                  </a:txBody>
                  <a:tcPr/>
                </a:tc>
                <a:extLst>
                  <a:ext uri="{0D108BD9-81ED-4DB2-BD59-A6C34878D82A}">
                    <a16:rowId xmlns:a16="http://schemas.microsoft.com/office/drawing/2014/main" val="2914417861"/>
                  </a:ext>
                </a:extLst>
              </a:tr>
              <a:tr h="4845812">
                <a:tc>
                  <a:txBody>
                    <a:bodyPr/>
                    <a:lstStyle/>
                    <a:p>
                      <a:pPr marL="0" lvl="0" indent="0" algn="l">
                        <a:lnSpc>
                          <a:spcPct val="107000"/>
                        </a:lnSpc>
                        <a:spcAft>
                          <a:spcPts val="0"/>
                        </a:spcAft>
                        <a:buFont typeface="Symbol" panose="05050102010706020507" pitchFamily="18" charset="2"/>
                        <a:buNone/>
                      </a:pPr>
                      <a:r>
                        <a:rPr lang="en-GB" sz="1100" b="1" u="sng" kern="1200" dirty="0">
                          <a:solidFill>
                            <a:schemeClr val="dk1"/>
                          </a:solidFill>
                          <a:effectLst/>
                          <a:latin typeface="Goudy Old Style" panose="02020502050305020303" pitchFamily="18" charset="0"/>
                          <a:ea typeface="+mn-ea"/>
                          <a:cs typeface="+mn-cs"/>
                        </a:rPr>
                        <a:t>Greek Mythology</a:t>
                      </a:r>
                    </a:p>
                    <a:p>
                      <a:pPr marL="0" lvl="0" indent="0" algn="l">
                        <a:lnSpc>
                          <a:spcPct val="107000"/>
                        </a:lnSpc>
                        <a:spcAft>
                          <a:spcPts val="0"/>
                        </a:spcAft>
                        <a:buFont typeface="Symbol" panose="05050102010706020507" pitchFamily="18" charset="2"/>
                        <a:buNone/>
                      </a:pPr>
                      <a:endParaRPr lang="en-GB" sz="1100" b="1" u="sng" kern="1200" dirty="0">
                        <a:solidFill>
                          <a:schemeClr val="dk1"/>
                        </a:solidFill>
                        <a:effectLst/>
                        <a:latin typeface="Goudy Old Style" panose="02020502050305020303" pitchFamily="18" charset="0"/>
                        <a:ea typeface="+mn-ea"/>
                        <a:cs typeface="+mn-cs"/>
                      </a:endParaRP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Explore and understand the features, characters and themes of Greek myths.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Retrieve information, make inferences and justify ideas using evidence from the text.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Discuss, debate and retell mythological events using clear, confident speaking and listening skills.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Plan and write a chronological recount using ambitious vocabulary and effective language features.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Apply accurate punctuation, varied sentence structures and cohesive devices to improve writing.</a:t>
                      </a:r>
                    </a:p>
                    <a:p>
                      <a:pPr marL="0" lvl="0" indent="0" algn="l">
                        <a:lnSpc>
                          <a:spcPct val="107000"/>
                        </a:lnSpc>
                        <a:spcAft>
                          <a:spcPts val="0"/>
                        </a:spcAft>
                        <a:buFont typeface="Arial" panose="020B0604020202020204" pitchFamily="34" charset="0"/>
                        <a:buNone/>
                      </a:pPr>
                      <a:endParaRPr lang="en-GB" sz="1100" u="sng" dirty="0">
                        <a:effectLst/>
                        <a:latin typeface="Goudy Old Style" panose="02020502050305020303" pitchFamily="18" charset="0"/>
                        <a:ea typeface="Calibri" panose="020F0502020204030204" pitchFamily="34" charset="0"/>
                        <a:cs typeface="Times New Roman" panose="02020603050405020304" pitchFamily="18" charset="0"/>
                      </a:endParaRPr>
                    </a:p>
                    <a:p>
                      <a:endParaRPr lang="en-GB" sz="1100" dirty="0">
                        <a:latin typeface="Goudy Old Style" panose="02020502050305020303" pitchFamily="18" charset="0"/>
                      </a:endParaRPr>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sng" strike="noStrike" cap="none" normalizeH="0" baseline="0" dirty="0">
                          <a:ln>
                            <a:noFill/>
                          </a:ln>
                          <a:solidFill>
                            <a:schemeClr val="tx1"/>
                          </a:solidFill>
                          <a:effectLst/>
                          <a:latin typeface="Goudy Old Style" panose="02020502050305020303" pitchFamily="18" charset="0"/>
                        </a:rPr>
                        <a:t>Narrative Poetry Alfred Noyes The Highwayman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a:ln>
                          <a:noFill/>
                        </a:ln>
                        <a:solidFill>
                          <a:schemeClr val="tx1"/>
                        </a:solidFill>
                        <a:effectLst/>
                        <a:latin typeface="Goudy Old Style" panose="02020502050305020303"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chemeClr val="tx1"/>
                          </a:solidFill>
                          <a:effectLst/>
                          <a:latin typeface="Goudy Old Style" panose="02020502050305020303" pitchFamily="18" charset="0"/>
                        </a:rPr>
                        <a:t>Explore and understand the narrative poem </a:t>
                      </a:r>
                      <a:r>
                        <a:rPr kumimoji="0" lang="en-US" altLang="en-US" sz="1100" b="0" i="1" u="none" strike="noStrike" cap="none" normalizeH="0" baseline="0" dirty="0">
                          <a:ln>
                            <a:noFill/>
                          </a:ln>
                          <a:solidFill>
                            <a:schemeClr val="tx1"/>
                          </a:solidFill>
                          <a:effectLst/>
                          <a:latin typeface="Goudy Old Style" panose="02020502050305020303" pitchFamily="18" charset="0"/>
                        </a:rPr>
                        <a:t>The Highwayman</a:t>
                      </a:r>
                      <a:r>
                        <a:rPr kumimoji="0" lang="en-US" altLang="en-US" sz="1100" b="0" i="0" u="none" strike="noStrike" cap="none" normalizeH="0" baseline="0" dirty="0">
                          <a:ln>
                            <a:noFill/>
                          </a:ln>
                          <a:solidFill>
                            <a:schemeClr val="tx1"/>
                          </a:solidFill>
                          <a:effectLst/>
                          <a:latin typeface="Goudy Old Style" panose="02020502050305020303" pitchFamily="18" charset="0"/>
                        </a:rPr>
                        <a:t> by Alfred Noyes, focusing on plot, character and atmosphere.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chemeClr val="tx1"/>
                          </a:solidFill>
                          <a:effectLst/>
                          <a:latin typeface="Goudy Old Style" panose="02020502050305020303" pitchFamily="18" charset="0"/>
                        </a:rPr>
                        <a:t>Develop comprehension skills by making inferences, explaining language choices and exploring how tension is built.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chemeClr val="tx1"/>
                          </a:solidFill>
                          <a:effectLst/>
                          <a:latin typeface="Goudy Old Style" panose="02020502050305020303" pitchFamily="18" charset="0"/>
                        </a:rPr>
                        <a:t>Use oracy to rehearse, perform and interpret sections of the poem with expression, pace and tone.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chemeClr val="tx1"/>
                          </a:solidFill>
                          <a:effectLst/>
                          <a:latin typeface="Goudy Old Style" panose="02020502050305020303" pitchFamily="18" charset="0"/>
                        </a:rPr>
                        <a:t>Analyse and use poetic language and structural features to support understanding and performance. </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100" dirty="0">
                          <a:latin typeface="Goudy Old Style" panose="02020502050305020303" pitchFamily="18" charset="0"/>
                        </a:rPr>
                        <a:t>D</a:t>
                      </a:r>
                      <a:r>
                        <a:rPr kumimoji="0" lang="en-US" altLang="en-US" sz="1100" b="0" i="0" u="none" strike="noStrike" cap="none" normalizeH="0" baseline="0" dirty="0">
                          <a:ln>
                            <a:noFill/>
                          </a:ln>
                          <a:solidFill>
                            <a:schemeClr val="tx1"/>
                          </a:solidFill>
                          <a:effectLst/>
                          <a:latin typeface="Goudy Old Style" panose="02020502050305020303" pitchFamily="18" charset="0"/>
                        </a:rPr>
                        <a:t>eliver a performance-based interpretation of the poem, using voice and movement effectively. </a:t>
                      </a:r>
                    </a:p>
                    <a:p>
                      <a:endParaRPr lang="en-GB" sz="1100" dirty="0">
                        <a:latin typeface="Goudy Old Style" panose="02020502050305020303" pitchFamily="18" charset="0"/>
                      </a:endParaRPr>
                    </a:p>
                  </a:txBody>
                  <a:tcPr/>
                </a:tc>
                <a:tc>
                  <a:txBody>
                    <a:bodyPr/>
                    <a:lstStyle/>
                    <a:p>
                      <a:pPr marL="0" lvl="0" indent="0">
                        <a:buFont typeface="Arial" panose="020B0604020202020204" pitchFamily="34" charset="0"/>
                        <a:buNone/>
                      </a:pPr>
                      <a:r>
                        <a:rPr lang="en-GB" sz="1100" b="1" u="sng" kern="1200" dirty="0">
                          <a:solidFill>
                            <a:schemeClr val="dk1"/>
                          </a:solidFill>
                          <a:effectLst/>
                          <a:latin typeface="Goudy Old Style" panose="02020502050305020303" pitchFamily="18" charset="0"/>
                          <a:ea typeface="+mn-ea"/>
                          <a:cs typeface="+mn-cs"/>
                        </a:rPr>
                        <a:t>Non fiction: Recounts, Reports and Journalism</a:t>
                      </a:r>
                    </a:p>
                    <a:p>
                      <a:pPr marL="0" lvl="0" indent="0">
                        <a:buFont typeface="Arial" panose="020B0604020202020204" pitchFamily="34" charset="0"/>
                        <a:buNone/>
                      </a:pPr>
                      <a:endParaRPr lang="en-GB" sz="1100" kern="1200" dirty="0">
                        <a:solidFill>
                          <a:schemeClr val="dk1"/>
                        </a:solidFill>
                        <a:effectLst/>
                        <a:latin typeface="Goudy Old Style" panose="02020502050305020303" pitchFamily="18" charset="0"/>
                        <a:ea typeface="+mn-ea"/>
                        <a:cs typeface="+mn-cs"/>
                      </a:endParaRPr>
                    </a:p>
                    <a:p>
                      <a:pPr marL="285750" lvl="0" indent="-285750" algn="l">
                        <a:lnSpc>
                          <a:spcPct val="100000"/>
                        </a:lnSpc>
                        <a:spcAft>
                          <a:spcPts val="800"/>
                        </a:spcAft>
                        <a:buFont typeface="Arial" panose="020B0604020202020204" pitchFamily="34" charset="0"/>
                        <a:buChar char="•"/>
                      </a:pPr>
                      <a:r>
                        <a:rPr lang="en-GB" sz="1100" dirty="0">
                          <a:latin typeface="Goudy Old Style" panose="02020502050305020303" pitchFamily="18" charset="0"/>
                        </a:rPr>
                        <a:t>Explore a range of newspaper reports to identify purpose, audience and key features. </a:t>
                      </a:r>
                    </a:p>
                    <a:p>
                      <a:pPr marL="285750" lvl="0" indent="-285750" algn="l">
                        <a:lnSpc>
                          <a:spcPct val="100000"/>
                        </a:lnSpc>
                        <a:spcAft>
                          <a:spcPts val="800"/>
                        </a:spcAft>
                        <a:buFont typeface="Arial" panose="020B0604020202020204" pitchFamily="34" charset="0"/>
                        <a:buChar char="•"/>
                      </a:pPr>
                      <a:r>
                        <a:rPr lang="en-GB" sz="1100" dirty="0">
                          <a:latin typeface="Goudy Old Style" panose="02020502050305020303" pitchFamily="18" charset="0"/>
                        </a:rPr>
                        <a:t>Develop comprehension skills by summarising information and identifying bias or viewpoint. </a:t>
                      </a:r>
                    </a:p>
                    <a:p>
                      <a:pPr marL="285750" lvl="0" indent="-285750" algn="l">
                        <a:lnSpc>
                          <a:spcPct val="100000"/>
                        </a:lnSpc>
                        <a:spcAft>
                          <a:spcPts val="800"/>
                        </a:spcAft>
                        <a:buFont typeface="Arial" panose="020B0604020202020204" pitchFamily="34" charset="0"/>
                        <a:buChar char="•"/>
                      </a:pPr>
                      <a:r>
                        <a:rPr lang="en-GB" sz="1100" dirty="0">
                          <a:latin typeface="Goudy Old Style" panose="02020502050305020303" pitchFamily="18" charset="0"/>
                        </a:rPr>
                        <a:t>Use oracy to discuss events, ask questions and present information clearly and confidently. </a:t>
                      </a:r>
                    </a:p>
                    <a:p>
                      <a:pPr marL="285750" lvl="0" indent="-285750" algn="l">
                        <a:lnSpc>
                          <a:spcPct val="100000"/>
                        </a:lnSpc>
                        <a:spcAft>
                          <a:spcPts val="800"/>
                        </a:spcAft>
                        <a:buFont typeface="Arial" panose="020B0604020202020204" pitchFamily="34" charset="0"/>
                        <a:buChar char="•"/>
                      </a:pPr>
                      <a:r>
                        <a:rPr lang="en-GB" sz="1100" dirty="0">
                          <a:latin typeface="Goudy Old Style" panose="02020502050305020303" pitchFamily="18" charset="0"/>
                        </a:rPr>
                        <a:t>Plan and write a newspaper report using appropriate structure, style and formal language. </a:t>
                      </a:r>
                    </a:p>
                    <a:p>
                      <a:pPr marL="285750" lvl="0" indent="-285750" algn="l">
                        <a:lnSpc>
                          <a:spcPct val="100000"/>
                        </a:lnSpc>
                        <a:spcAft>
                          <a:spcPts val="800"/>
                        </a:spcAft>
                        <a:buFont typeface="Arial" panose="020B0604020202020204" pitchFamily="34" charset="0"/>
                        <a:buChar char="•"/>
                      </a:pPr>
                      <a:r>
                        <a:rPr lang="en-GB" sz="1100" dirty="0">
                          <a:latin typeface="Goudy Old Style" panose="02020502050305020303" pitchFamily="18" charset="0"/>
                        </a:rPr>
                        <a:t>Apply accurate grammar, punctuation and cohesive devices to create a clear and engaging report.</a:t>
                      </a:r>
                      <a:endParaRPr lang="en-GB" sz="1100" u="sng" dirty="0">
                        <a:effectLst/>
                        <a:latin typeface="Goudy Old Style" panose="02020502050305020303" pitchFamily="18" charset="0"/>
                        <a:ea typeface="Calibri" panose="020F0502020204030204" pitchFamily="34" charset="0"/>
                        <a:cs typeface="Times New Roman" panose="02020603050405020304" pitchFamily="18" charset="0"/>
                      </a:endParaRPr>
                    </a:p>
                    <a:p>
                      <a:endParaRPr lang="en-GB" sz="1100" dirty="0">
                        <a:latin typeface="Goudy Old Style" panose="02020502050305020303" pitchFamily="18" charset="0"/>
                      </a:endParaRPr>
                    </a:p>
                  </a:txBody>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100" b="1" u="sng" kern="1200" dirty="0">
                          <a:solidFill>
                            <a:schemeClr val="dk1"/>
                          </a:solidFill>
                          <a:effectLst/>
                          <a:latin typeface="Goudy Old Style" panose="02020502050305020303" pitchFamily="18" charset="0"/>
                          <a:ea typeface="+mn-ea"/>
                          <a:cs typeface="+mn-cs"/>
                        </a:rPr>
                        <a:t>Playscripts and Performances </a:t>
                      </a:r>
                    </a:p>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GB" sz="1100" u="sng" kern="1200" dirty="0">
                        <a:solidFill>
                          <a:schemeClr val="dk1"/>
                        </a:solidFill>
                        <a:effectLst/>
                        <a:latin typeface="Goudy Old Style" panose="02020502050305020303" pitchFamily="18" charset="0"/>
                        <a:ea typeface="+mn-ea"/>
                        <a:cs typeface="+mn-cs"/>
                      </a:endParaRP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Explore and read a range of playscripts to understand layout, structure and stage directions.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Develop comprehension skills by inferring character feelings, motives and relationships.</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 Use oracy and drama skills to rehearse, interpret and perform dialogue with expression and clarity.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Plan and write a playscript using appropriate conventions, dialogue and stage directions. Perform a scripted scene confidently, using voice, gesture and movement to engage an audience.</a:t>
                      </a:r>
                      <a:endParaRPr lang="en-GB" sz="1100" u="sng" dirty="0">
                        <a:effectLst/>
                        <a:latin typeface="Goudy Old Style" panose="02020502050305020303" pitchFamily="18" charset="0"/>
                        <a:ea typeface="Calibri" panose="020F0502020204030204" pitchFamily="34" charset="0"/>
                        <a:cs typeface="Times New Roman" panose="02020603050405020304" pitchFamily="18" charset="0"/>
                      </a:endParaRPr>
                    </a:p>
                    <a:p>
                      <a:endParaRPr lang="en-GB" sz="1100" dirty="0">
                        <a:latin typeface="Goudy Old Style" panose="02020502050305020303" pitchFamily="18" charset="0"/>
                      </a:endParaRPr>
                    </a:p>
                  </a:txBody>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lang="en-GB" sz="1100" b="1" u="sng" kern="1200" dirty="0">
                          <a:solidFill>
                            <a:schemeClr val="dk1"/>
                          </a:solidFill>
                          <a:effectLst/>
                          <a:latin typeface="Goudy Old Style" panose="02020502050305020303" pitchFamily="18" charset="0"/>
                          <a:ea typeface="+mn-ea"/>
                          <a:cs typeface="+mn-cs"/>
                        </a:rPr>
                        <a:t>Classic Author Narrative- Roald Dahl Matilda </a:t>
                      </a:r>
                    </a:p>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GB" sz="1100" b="1" u="sng" kern="1200" dirty="0">
                        <a:solidFill>
                          <a:schemeClr val="dk1"/>
                        </a:solidFill>
                        <a:effectLst/>
                        <a:latin typeface="Goudy Old Style" panose="02020502050305020303" pitchFamily="18" charset="0"/>
                        <a:ea typeface="+mn-ea"/>
                        <a:cs typeface="+mn-cs"/>
                      </a:endParaRP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Explore </a:t>
                      </a:r>
                      <a:r>
                        <a:rPr lang="en-GB" sz="1100" i="1" dirty="0">
                          <a:latin typeface="Goudy Old Style" panose="02020502050305020303" pitchFamily="18" charset="0"/>
                        </a:rPr>
                        <a:t>Matilda</a:t>
                      </a:r>
                      <a:r>
                        <a:rPr lang="en-GB" sz="1100" dirty="0">
                          <a:latin typeface="Goudy Old Style" panose="02020502050305020303" pitchFamily="18" charset="0"/>
                        </a:rPr>
                        <a:t> by Roald Dahl, focusing on characters, plot development and themes.</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Develop comprehension skills by making inferences and explaining language choices.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Use oracy to discuss characters, justify opinions and explore key moments in the story. </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Plan and write a diary entry in role, using first person and appropriate tone.</a:t>
                      </a:r>
                    </a:p>
                    <a:p>
                      <a:pPr marL="285750" lvl="0" indent="-285750" algn="l">
                        <a:lnSpc>
                          <a:spcPct val="107000"/>
                        </a:lnSpc>
                        <a:spcAft>
                          <a:spcPts val="0"/>
                        </a:spcAft>
                        <a:buFont typeface="Arial" panose="020B0604020202020204" pitchFamily="34" charset="0"/>
                        <a:buChar char="•"/>
                      </a:pPr>
                      <a:r>
                        <a:rPr lang="en-GB" sz="1100" dirty="0">
                          <a:latin typeface="Goudy Old Style" panose="02020502050305020303" pitchFamily="18" charset="0"/>
                        </a:rPr>
                        <a:t> Apply KS2 writing skills including varied sentence structures, ambitious vocabulary and accurate grammar and punctuation.</a:t>
                      </a:r>
                      <a:endParaRPr lang="en-GB" sz="1100" u="sng" dirty="0">
                        <a:effectLst/>
                        <a:latin typeface="Goudy Old Style" panose="02020502050305020303" pitchFamily="18" charset="0"/>
                        <a:ea typeface="Calibri" panose="020F0502020204030204" pitchFamily="34" charset="0"/>
                        <a:cs typeface="Times New Roman" panose="02020603050405020304" pitchFamily="18" charset="0"/>
                      </a:endParaRPr>
                    </a:p>
                    <a:p>
                      <a:endParaRPr lang="en-GB" sz="1100" dirty="0">
                        <a:latin typeface="Goudy Old Style" panose="02020502050305020303" pitchFamily="18" charset="0"/>
                      </a:endParaRPr>
                    </a:p>
                  </a:txBody>
                  <a:tcPr/>
                </a:tc>
                <a:tc>
                  <a:txBody>
                    <a:bodyPr/>
                    <a:lstStyle/>
                    <a:p>
                      <a:pPr marL="0" lvl="0" indent="0" algn="l">
                        <a:lnSpc>
                          <a:spcPct val="107000"/>
                        </a:lnSpc>
                        <a:spcAft>
                          <a:spcPts val="800"/>
                        </a:spcAft>
                        <a:buFont typeface="Symbol" panose="05050102010706020507" pitchFamily="18" charset="2"/>
                        <a:buNone/>
                      </a:pPr>
                      <a:r>
                        <a:rPr lang="en-GB" sz="1100" b="1" u="sng" dirty="0">
                          <a:effectLst/>
                          <a:latin typeface="Goudy Old Style" panose="02020502050305020303" pitchFamily="18" charset="0"/>
                          <a:ea typeface="Calibri" panose="020F0502020204030204" pitchFamily="34" charset="0"/>
                          <a:cs typeface="Times New Roman" panose="02020603050405020304" pitchFamily="18" charset="0"/>
                        </a:rPr>
                        <a:t>Literary Heritage- Lewis Carroll Alice in Wonderland extracts </a:t>
                      </a:r>
                    </a:p>
                    <a:p>
                      <a:pPr marL="285750" lvl="0" indent="-285750" algn="l">
                        <a:lnSpc>
                          <a:spcPct val="107000"/>
                        </a:lnSpc>
                        <a:spcAft>
                          <a:spcPts val="800"/>
                        </a:spcAft>
                        <a:buFont typeface="Arial" panose="020B0604020202020204" pitchFamily="34" charset="0"/>
                        <a:buChar char="•"/>
                      </a:pPr>
                      <a:r>
                        <a:rPr lang="en-GB" sz="1100" dirty="0">
                          <a:latin typeface="Goudy Old Style" panose="02020502050305020303" pitchFamily="18" charset="0"/>
                        </a:rPr>
                        <a:t>Explore extracts from </a:t>
                      </a:r>
                      <a:r>
                        <a:rPr lang="en-GB" sz="1100" i="1" dirty="0">
                          <a:latin typeface="Goudy Old Style" panose="02020502050305020303" pitchFamily="18" charset="0"/>
                        </a:rPr>
                        <a:t>Alice’s Adventures in Wonderland</a:t>
                      </a:r>
                      <a:r>
                        <a:rPr lang="en-GB" sz="1100" dirty="0">
                          <a:latin typeface="Goudy Old Style" panose="02020502050305020303" pitchFamily="18" charset="0"/>
                        </a:rPr>
                        <a:t> by Lewis Carroll, focusing on characters, setting and themes.</a:t>
                      </a:r>
                    </a:p>
                    <a:p>
                      <a:pPr marL="285750" lvl="0" indent="-285750" algn="l">
                        <a:lnSpc>
                          <a:spcPct val="107000"/>
                        </a:lnSpc>
                        <a:spcAft>
                          <a:spcPts val="800"/>
                        </a:spcAft>
                        <a:buFont typeface="Arial" panose="020B0604020202020204" pitchFamily="34" charset="0"/>
                        <a:buChar char="•"/>
                      </a:pPr>
                      <a:r>
                        <a:rPr lang="en-GB" sz="1100" dirty="0">
                          <a:latin typeface="Goudy Old Style" panose="02020502050305020303" pitchFamily="18" charset="0"/>
                        </a:rPr>
                        <a:t> Develop comprehension skills by interpreting meaning, making inferences and exploring Victorian language.</a:t>
                      </a:r>
                    </a:p>
                    <a:p>
                      <a:pPr marL="285750" lvl="0" indent="-285750" algn="l">
                        <a:lnSpc>
                          <a:spcPct val="107000"/>
                        </a:lnSpc>
                        <a:spcAft>
                          <a:spcPts val="800"/>
                        </a:spcAft>
                        <a:buFont typeface="Arial" panose="020B0604020202020204" pitchFamily="34" charset="0"/>
                        <a:buChar char="•"/>
                      </a:pPr>
                      <a:r>
                        <a:rPr lang="en-GB" sz="1100" dirty="0">
                          <a:latin typeface="Goudy Old Style" panose="02020502050305020303" pitchFamily="18" charset="0"/>
                        </a:rPr>
                        <a:t> Use oracy to discuss interpretations, justify ideas and rehearse spoken responses to key extracts. </a:t>
                      </a:r>
                    </a:p>
                    <a:p>
                      <a:pPr marL="285750" lvl="0" indent="-285750" algn="l">
                        <a:lnSpc>
                          <a:spcPct val="107000"/>
                        </a:lnSpc>
                        <a:spcAft>
                          <a:spcPts val="800"/>
                        </a:spcAft>
                        <a:buFont typeface="Arial" panose="020B0604020202020204" pitchFamily="34" charset="0"/>
                        <a:buChar char="•"/>
                      </a:pPr>
                      <a:r>
                        <a:rPr lang="en-GB" sz="1100" dirty="0">
                          <a:latin typeface="Goudy Old Style" panose="02020502050305020303" pitchFamily="18" charset="0"/>
                        </a:rPr>
                        <a:t>Analyse how language, imagery and structure create meaning and impact in selected passages.</a:t>
                      </a:r>
                    </a:p>
                    <a:p>
                      <a:pPr marL="285750" lvl="0" indent="-285750" algn="l">
                        <a:lnSpc>
                          <a:spcPct val="107000"/>
                        </a:lnSpc>
                        <a:spcAft>
                          <a:spcPts val="800"/>
                        </a:spcAft>
                        <a:buFont typeface="Arial" panose="020B0604020202020204" pitchFamily="34" charset="0"/>
                        <a:buChar char="•"/>
                      </a:pPr>
                      <a:r>
                        <a:rPr lang="en-GB" sz="1100" dirty="0">
                          <a:latin typeface="Goudy Old Style" panose="02020502050305020303" pitchFamily="18" charset="0"/>
                        </a:rPr>
                        <a:t> Plan and deliver a performative interpretation of extracts using voice, expression and dramatic techniques.</a:t>
                      </a:r>
                      <a:endParaRPr lang="en-GB" sz="1100" u="sng" dirty="0">
                        <a:effectLst/>
                        <a:latin typeface="Goudy Old Style" panose="02020502050305020303" pitchFamily="18"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282640143"/>
                  </a:ext>
                </a:extLst>
              </a:tr>
            </a:tbl>
          </a:graphicData>
        </a:graphic>
      </p:graphicFrame>
      <p:sp>
        <p:nvSpPr>
          <p:cNvPr id="2" name="Title 1"/>
          <p:cNvSpPr>
            <a:spLocks noGrp="1"/>
          </p:cNvSpPr>
          <p:nvPr>
            <p:ph type="ctrTitle"/>
          </p:nvPr>
        </p:nvSpPr>
        <p:spPr>
          <a:xfrm>
            <a:off x="0" y="-1747"/>
            <a:ext cx="9316122" cy="612500"/>
          </a:xfrm>
        </p:spPr>
        <p:txBody>
          <a:bodyPr/>
          <a:lstStyle/>
          <a:p>
            <a:r>
              <a:rPr lang="en-GB" sz="4000" dirty="0">
                <a:solidFill>
                  <a:srgbClr val="00B050"/>
                </a:solidFill>
                <a:latin typeface="Goudy Old Style" panose="02020502050305020303" pitchFamily="18" charset="0"/>
              </a:rPr>
              <a:t>Y5 CURRICULUM PLAN: ENGLISH</a:t>
            </a:r>
          </a:p>
        </p:txBody>
      </p:sp>
      <p:pic>
        <p:nvPicPr>
          <p:cNvPr id="4" name="Picture 3"/>
          <p:cNvPicPr>
            <a:picLocks noChangeAspect="1"/>
          </p:cNvPicPr>
          <p:nvPr/>
        </p:nvPicPr>
        <p:blipFill>
          <a:blip r:embed="rId3"/>
          <a:stretch>
            <a:fillRect/>
          </a:stretch>
        </p:blipFill>
        <p:spPr>
          <a:xfrm>
            <a:off x="10062667" y="104033"/>
            <a:ext cx="2011854" cy="780356"/>
          </a:xfrm>
          <a:prstGeom prst="rect">
            <a:avLst/>
          </a:prstGeom>
        </p:spPr>
      </p:pic>
      <p:sp>
        <p:nvSpPr>
          <p:cNvPr id="6" name="TextBox 5"/>
          <p:cNvSpPr txBox="1"/>
          <p:nvPr/>
        </p:nvSpPr>
        <p:spPr>
          <a:xfrm>
            <a:off x="398033" y="2872738"/>
            <a:ext cx="8969828" cy="2862322"/>
          </a:xfrm>
          <a:prstGeom prst="rect">
            <a:avLst/>
          </a:prstGeom>
          <a:noFill/>
        </p:spPr>
        <p:txBody>
          <a:bodyPr wrap="square" rtlCol="0">
            <a:spAutoFit/>
          </a:bodyPr>
          <a:lstStyle/>
          <a:p>
            <a:endParaRPr lang="en-GB" u="sng" dirty="0"/>
          </a:p>
          <a:p>
            <a:endParaRPr lang="en-GB"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p:txBody>
      </p:sp>
      <p:sp>
        <p:nvSpPr>
          <p:cNvPr id="11" name="AutoShape 8" descr="BBC Bitesize popularity &amp; fame | YouGov"/>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 name="Picture 2" descr="Primary Homework Help | Online Games For Kids - BBC Bitesize">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597" y="6133496"/>
            <a:ext cx="543317" cy="35144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6"/>
          </p:cNvPr>
          <p:cNvPicPr>
            <a:picLocks noChangeAspect="1"/>
          </p:cNvPicPr>
          <p:nvPr/>
        </p:nvPicPr>
        <p:blipFill>
          <a:blip r:embed="rId7"/>
          <a:stretch>
            <a:fillRect/>
          </a:stretch>
        </p:blipFill>
        <p:spPr>
          <a:xfrm>
            <a:off x="157373" y="6437014"/>
            <a:ext cx="442441" cy="348715"/>
          </a:xfrm>
          <a:prstGeom prst="rect">
            <a:avLst/>
          </a:prstGeom>
        </p:spPr>
      </p:pic>
      <p:pic>
        <p:nvPicPr>
          <p:cNvPr id="27" name="Picture 2" descr="Primary Homework Help | Online Games For Kids - BBC Bitesize">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11920" y="6048698"/>
            <a:ext cx="612575" cy="45012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descr="YouTube (channel) - Wikipedia">
            <a:hlinkClick r:id="rId10"/>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921814" y="5828318"/>
            <a:ext cx="639763" cy="516274"/>
          </a:xfrm>
          <a:prstGeom prst="rect">
            <a:avLst/>
          </a:prstGeom>
          <a:noFill/>
          <a:ln>
            <a:noFill/>
          </a:ln>
        </p:spPr>
      </p:pic>
      <p:sp>
        <p:nvSpPr>
          <p:cNvPr id="7" name="AutoShape 2" descr="Image of book page. Click to open preview."/>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Image of book page. Click to open preview."/>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6" name="Picture 25">
            <a:extLst>
              <a:ext uri="{FF2B5EF4-FFF2-40B4-BE49-F238E27FC236}">
                <a16:creationId xmlns:a16="http://schemas.microsoft.com/office/drawing/2014/main" id="{6C5C3D4C-F860-4EAC-8E68-81EBFC903927}"/>
              </a:ext>
            </a:extLst>
          </p:cNvPr>
          <p:cNvPicPr>
            <a:picLocks noChangeAspect="1"/>
          </p:cNvPicPr>
          <p:nvPr/>
        </p:nvPicPr>
        <p:blipFill>
          <a:blip r:embed="rId12"/>
          <a:stretch>
            <a:fillRect/>
          </a:stretch>
        </p:blipFill>
        <p:spPr>
          <a:xfrm>
            <a:off x="0" y="-13133"/>
            <a:ext cx="796066" cy="870864"/>
          </a:xfrm>
          <a:prstGeom prst="rect">
            <a:avLst/>
          </a:prstGeom>
        </p:spPr>
      </p:pic>
      <p:pic>
        <p:nvPicPr>
          <p:cNvPr id="29" name="Picture 28" descr="YouTube (channel) - Wikipedia">
            <a:hlinkClick r:id="rId13"/>
            <a:extLst>
              <a:ext uri="{FF2B5EF4-FFF2-40B4-BE49-F238E27FC236}">
                <a16:creationId xmlns:a16="http://schemas.microsoft.com/office/drawing/2014/main" id="{7A9A8FA5-9EA1-46DE-90B5-116701CB8832}"/>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47366" y="6107820"/>
            <a:ext cx="442879" cy="450123"/>
          </a:xfrm>
          <a:prstGeom prst="rect">
            <a:avLst/>
          </a:prstGeom>
          <a:noFill/>
          <a:ln>
            <a:noFill/>
          </a:ln>
        </p:spPr>
      </p:pic>
      <p:pic>
        <p:nvPicPr>
          <p:cNvPr id="30" name="Picture 2" descr="Primary Homework Help | Online Games For Kids - BBC Bitesize">
            <a:hlinkClick r:id="rId14"/>
            <a:extLst>
              <a:ext uri="{FF2B5EF4-FFF2-40B4-BE49-F238E27FC236}">
                <a16:creationId xmlns:a16="http://schemas.microsoft.com/office/drawing/2014/main" id="{A08E6D60-8910-491D-AEC4-9FE176DB2A60}"/>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33741" y="6128094"/>
            <a:ext cx="448763" cy="37467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Primary Homework Help | Online Games For Kids - BBC Bitesize">
            <a:hlinkClick r:id="rId16"/>
            <a:extLst>
              <a:ext uri="{FF2B5EF4-FFF2-40B4-BE49-F238E27FC236}">
                <a16:creationId xmlns:a16="http://schemas.microsoft.com/office/drawing/2014/main" id="{CBBBD1E9-A60E-4BC5-B435-C07D0E7AC86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177599" y="6048698"/>
            <a:ext cx="502513" cy="4376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5 Great Ancient Greek Gods Facts for Kids">
            <a:hlinkClick r:id="rId18"/>
            <a:extLst>
              <a:ext uri="{FF2B5EF4-FFF2-40B4-BE49-F238E27FC236}">
                <a16:creationId xmlns:a16="http://schemas.microsoft.com/office/drawing/2014/main" id="{466BAD34-1C4D-41FF-8D36-0675124D031A}"/>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1247224" y="6484940"/>
            <a:ext cx="514468" cy="319568"/>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What is BBC Bitesize? - BBC Bitesize">
            <a:hlinkClick r:id="rId20"/>
            <a:extLst>
              <a:ext uri="{FF2B5EF4-FFF2-40B4-BE49-F238E27FC236}">
                <a16:creationId xmlns:a16="http://schemas.microsoft.com/office/drawing/2014/main" id="{718F61FF-0201-48B2-AE07-1BAE5CB3A060}"/>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313296" y="5983496"/>
            <a:ext cx="514468" cy="3643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BC Bitesize - Fallibroome AcademyFallibroome Academy">
            <a:hlinkClick r:id="rId22"/>
            <a:extLst>
              <a:ext uri="{FF2B5EF4-FFF2-40B4-BE49-F238E27FC236}">
                <a16:creationId xmlns:a16="http://schemas.microsoft.com/office/drawing/2014/main" id="{03D102AD-7B5E-4A26-AFAA-06B5EA62F585}"/>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8251" y="5925290"/>
            <a:ext cx="522923" cy="3650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BC Bitesize - Fallibroome AcademyFallibroome Academy">
            <a:hlinkClick r:id="rId24"/>
            <a:extLst>
              <a:ext uri="{FF2B5EF4-FFF2-40B4-BE49-F238E27FC236}">
                <a16:creationId xmlns:a16="http://schemas.microsoft.com/office/drawing/2014/main" id="{EA6A2586-5D55-4066-9F1F-0841C2969C10}"/>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8366861" y="5983496"/>
            <a:ext cx="554243" cy="4789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outube Icon Vector Art, Icons, and Graphics for Free Download">
            <a:hlinkClick r:id="rId25"/>
            <a:extLst>
              <a:ext uri="{FF2B5EF4-FFF2-40B4-BE49-F238E27FC236}">
                <a16:creationId xmlns:a16="http://schemas.microsoft.com/office/drawing/2014/main" id="{5B822308-4380-4E37-8FCD-6321027140F3}"/>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9044096" y="5964996"/>
            <a:ext cx="473532" cy="47353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ogo orange BBC - free Icon PNG, SVG">
            <a:hlinkClick r:id="rId27"/>
            <a:extLst>
              <a:ext uri="{FF2B5EF4-FFF2-40B4-BE49-F238E27FC236}">
                <a16:creationId xmlns:a16="http://schemas.microsoft.com/office/drawing/2014/main" id="{9F7A5405-F2AC-4562-8C83-8272D006971B}"/>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6371414" y="5577317"/>
            <a:ext cx="563922" cy="5639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Youtube Icon Vector Art, Icons, and Graphics for Free Download">
            <a:hlinkClick r:id="rId29"/>
            <a:extLst>
              <a:ext uri="{FF2B5EF4-FFF2-40B4-BE49-F238E27FC236}">
                <a16:creationId xmlns:a16="http://schemas.microsoft.com/office/drawing/2014/main" id="{5E25CB00-4AA3-4369-A81D-B6ACABA60DEE}"/>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7143833" y="5611820"/>
            <a:ext cx="563922" cy="51627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eachwire | LinkedIn">
            <a:hlinkClick r:id="rId31"/>
            <a:extLst>
              <a:ext uri="{FF2B5EF4-FFF2-40B4-BE49-F238E27FC236}">
                <a16:creationId xmlns:a16="http://schemas.microsoft.com/office/drawing/2014/main" id="{A0B272D3-4EF6-4097-9AF2-7B6E07497350}"/>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291063" y="5842009"/>
            <a:ext cx="535982" cy="53598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What is BBC Bitesize? - BBC Bitesize">
            <a:hlinkClick r:id="rId33"/>
            <a:extLst>
              <a:ext uri="{FF2B5EF4-FFF2-40B4-BE49-F238E27FC236}">
                <a16:creationId xmlns:a16="http://schemas.microsoft.com/office/drawing/2014/main" id="{A3D75A82-350C-4DD9-9E3B-835174BE6C11}"/>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11854927" y="6500813"/>
            <a:ext cx="331717" cy="33825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What is BBC Bitesize? - BBC Bitesize">
            <a:hlinkClick r:id="rId35"/>
            <a:extLst>
              <a:ext uri="{FF2B5EF4-FFF2-40B4-BE49-F238E27FC236}">
                <a16:creationId xmlns:a16="http://schemas.microsoft.com/office/drawing/2014/main" id="{687ECB65-0E64-478C-92DD-EB2262E34CC5}"/>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11347950" y="6534353"/>
            <a:ext cx="442880" cy="2915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hlinkClick r:id="rId37"/>
            <a:extLst>
              <a:ext uri="{FF2B5EF4-FFF2-40B4-BE49-F238E27FC236}">
                <a16:creationId xmlns:a16="http://schemas.microsoft.com/office/drawing/2014/main" id="{5A122461-CD28-4135-859C-854BF6355774}"/>
              </a:ext>
            </a:extLst>
          </p:cNvPr>
          <p:cNvPicPr>
            <a:picLocks noChangeAspect="1"/>
          </p:cNvPicPr>
          <p:nvPr/>
        </p:nvPicPr>
        <p:blipFill>
          <a:blip r:embed="rId38"/>
          <a:stretch>
            <a:fillRect/>
          </a:stretch>
        </p:blipFill>
        <p:spPr>
          <a:xfrm>
            <a:off x="10853334" y="6574347"/>
            <a:ext cx="430519" cy="246629"/>
          </a:xfrm>
          <a:prstGeom prst="rect">
            <a:avLst/>
          </a:prstGeom>
        </p:spPr>
      </p:pic>
      <p:pic>
        <p:nvPicPr>
          <p:cNvPr id="2060" name="Picture 12" descr="BBC - About BBC Learning - Bitesize">
            <a:hlinkClick r:id="rId39"/>
            <a:extLst>
              <a:ext uri="{FF2B5EF4-FFF2-40B4-BE49-F238E27FC236}">
                <a16:creationId xmlns:a16="http://schemas.microsoft.com/office/drawing/2014/main" id="{9C04BBE9-F85E-4D7C-8F22-CEDF75BEA2B8}"/>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9627077" y="5972979"/>
            <a:ext cx="449468" cy="451602"/>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What is BBC Bitesize? - BBC Bitesize">
            <a:hlinkClick r:id="rId41"/>
            <a:extLst>
              <a:ext uri="{FF2B5EF4-FFF2-40B4-BE49-F238E27FC236}">
                <a16:creationId xmlns:a16="http://schemas.microsoft.com/office/drawing/2014/main" id="{B5CC7703-04D8-4D79-80D6-30CEDF0CA5CA}"/>
              </a:ext>
            </a:extLst>
          </p:cNvPr>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689674" y="6210687"/>
            <a:ext cx="681372" cy="382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1630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34" y="30771"/>
            <a:ext cx="8457708" cy="707426"/>
          </a:xfrm>
        </p:spPr>
        <p:txBody>
          <a:bodyPr/>
          <a:lstStyle/>
          <a:p>
            <a:r>
              <a:rPr lang="en-GB" sz="4000" dirty="0">
                <a:solidFill>
                  <a:srgbClr val="00B050"/>
                </a:solidFill>
                <a:latin typeface="Goudy Old Style" panose="02020502050305020303" pitchFamily="18" charset="0"/>
              </a:rPr>
              <a:t>Y6 CURRICULUM PLAN: ENGLISH</a:t>
            </a:r>
          </a:p>
        </p:txBody>
      </p:sp>
      <p:pic>
        <p:nvPicPr>
          <p:cNvPr id="4" name="Picture 3"/>
          <p:cNvPicPr>
            <a:picLocks noChangeAspect="1"/>
          </p:cNvPicPr>
          <p:nvPr/>
        </p:nvPicPr>
        <p:blipFill>
          <a:blip r:embed="rId3"/>
          <a:stretch>
            <a:fillRect/>
          </a:stretch>
        </p:blipFill>
        <p:spPr>
          <a:xfrm>
            <a:off x="10062667" y="104033"/>
            <a:ext cx="2011854" cy="780356"/>
          </a:xfrm>
          <a:prstGeom prst="rect">
            <a:avLst/>
          </a:prstGeom>
        </p:spPr>
      </p:pic>
      <p:sp>
        <p:nvSpPr>
          <p:cNvPr id="6" name="TextBox 5"/>
          <p:cNvSpPr txBox="1"/>
          <p:nvPr/>
        </p:nvSpPr>
        <p:spPr>
          <a:xfrm>
            <a:off x="703494" y="3152503"/>
            <a:ext cx="8969828" cy="2862322"/>
          </a:xfrm>
          <a:prstGeom prst="rect">
            <a:avLst/>
          </a:prstGeom>
          <a:noFill/>
        </p:spPr>
        <p:txBody>
          <a:bodyPr wrap="square" rtlCol="0">
            <a:spAutoFit/>
          </a:bodyPr>
          <a:lstStyle/>
          <a:p>
            <a:endParaRPr lang="en-GB" u="sng" dirty="0"/>
          </a:p>
          <a:p>
            <a:endParaRPr lang="en-GB"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a:p>
            <a:endParaRPr lang="en-GB" u="sng" dirty="0"/>
          </a:p>
        </p:txBody>
      </p:sp>
      <p:graphicFrame>
        <p:nvGraphicFramePr>
          <p:cNvPr id="3" name="Table 2"/>
          <p:cNvGraphicFramePr>
            <a:graphicFrameLocks noGrp="1"/>
          </p:cNvGraphicFramePr>
          <p:nvPr>
            <p:extLst>
              <p:ext uri="{D42A27DB-BD31-4B8C-83A1-F6EECF244321}">
                <p14:modId xmlns:p14="http://schemas.microsoft.com/office/powerpoint/2010/main" val="898725"/>
              </p:ext>
            </p:extLst>
          </p:nvPr>
        </p:nvGraphicFramePr>
        <p:xfrm>
          <a:off x="58740" y="901635"/>
          <a:ext cx="12074520" cy="5852160"/>
        </p:xfrm>
        <a:graphic>
          <a:graphicData uri="http://schemas.openxmlformats.org/drawingml/2006/table">
            <a:tbl>
              <a:tblPr firstRow="1" bandRow="1">
                <a:tableStyleId>{793D81CF-94F2-401A-BA57-92F5A7B2D0C5}</a:tableStyleId>
              </a:tblPr>
              <a:tblGrid>
                <a:gridCol w="2065466">
                  <a:extLst>
                    <a:ext uri="{9D8B030D-6E8A-4147-A177-3AD203B41FA5}">
                      <a16:colId xmlns:a16="http://schemas.microsoft.com/office/drawing/2014/main" val="983400243"/>
                    </a:ext>
                  </a:extLst>
                </a:gridCol>
                <a:gridCol w="2184968">
                  <a:extLst>
                    <a:ext uri="{9D8B030D-6E8A-4147-A177-3AD203B41FA5}">
                      <a16:colId xmlns:a16="http://schemas.microsoft.com/office/drawing/2014/main" val="3187119166"/>
                    </a:ext>
                  </a:extLst>
                </a:gridCol>
                <a:gridCol w="1741573">
                  <a:extLst>
                    <a:ext uri="{9D8B030D-6E8A-4147-A177-3AD203B41FA5}">
                      <a16:colId xmlns:a16="http://schemas.microsoft.com/office/drawing/2014/main" val="3849765079"/>
                    </a:ext>
                  </a:extLst>
                </a:gridCol>
                <a:gridCol w="2119257">
                  <a:extLst>
                    <a:ext uri="{9D8B030D-6E8A-4147-A177-3AD203B41FA5}">
                      <a16:colId xmlns:a16="http://schemas.microsoft.com/office/drawing/2014/main" val="759719581"/>
                    </a:ext>
                  </a:extLst>
                </a:gridCol>
                <a:gridCol w="2022438">
                  <a:extLst>
                    <a:ext uri="{9D8B030D-6E8A-4147-A177-3AD203B41FA5}">
                      <a16:colId xmlns:a16="http://schemas.microsoft.com/office/drawing/2014/main" val="2281899247"/>
                    </a:ext>
                  </a:extLst>
                </a:gridCol>
                <a:gridCol w="1940818">
                  <a:extLst>
                    <a:ext uri="{9D8B030D-6E8A-4147-A177-3AD203B41FA5}">
                      <a16:colId xmlns:a16="http://schemas.microsoft.com/office/drawing/2014/main" val="1230390810"/>
                    </a:ext>
                  </a:extLst>
                </a:gridCol>
              </a:tblGrid>
              <a:tr h="339039">
                <a:tc>
                  <a:txBody>
                    <a:bodyPr/>
                    <a:lstStyle/>
                    <a:p>
                      <a:pPr algn="ctr"/>
                      <a:r>
                        <a:rPr lang="en-GB" dirty="0">
                          <a:latin typeface="Goudy Old Style" panose="02020502050305020303" pitchFamily="18" charset="0"/>
                        </a:rPr>
                        <a:t>Autumn 1</a:t>
                      </a:r>
                    </a:p>
                  </a:txBody>
                  <a:tcPr/>
                </a:tc>
                <a:tc>
                  <a:txBody>
                    <a:bodyPr/>
                    <a:lstStyle/>
                    <a:p>
                      <a:pPr algn="ctr"/>
                      <a:r>
                        <a:rPr lang="en-GB" dirty="0">
                          <a:latin typeface="Goudy Old Style" panose="02020502050305020303" pitchFamily="18" charset="0"/>
                        </a:rPr>
                        <a:t>Autumn 2</a:t>
                      </a:r>
                    </a:p>
                  </a:txBody>
                  <a:tcPr/>
                </a:tc>
                <a:tc>
                  <a:txBody>
                    <a:bodyPr/>
                    <a:lstStyle/>
                    <a:p>
                      <a:pPr algn="ctr"/>
                      <a:r>
                        <a:rPr lang="en-GB" sz="1800" dirty="0">
                          <a:latin typeface="Goudy Old Style" panose="02020502050305020303" pitchFamily="18" charset="0"/>
                        </a:rPr>
                        <a:t>Spring 1</a:t>
                      </a:r>
                    </a:p>
                  </a:txBody>
                  <a:tcPr/>
                </a:tc>
                <a:tc>
                  <a:txBody>
                    <a:bodyPr/>
                    <a:lstStyle/>
                    <a:p>
                      <a:pPr algn="ctr"/>
                      <a:r>
                        <a:rPr lang="en-GB" sz="1800" dirty="0">
                          <a:latin typeface="Goudy Old Style" panose="02020502050305020303" pitchFamily="18" charset="0"/>
                        </a:rPr>
                        <a:t>Spring 2</a:t>
                      </a:r>
                    </a:p>
                  </a:txBody>
                  <a:tcPr/>
                </a:tc>
                <a:tc>
                  <a:txBody>
                    <a:bodyPr/>
                    <a:lstStyle/>
                    <a:p>
                      <a:pPr algn="ctr"/>
                      <a:r>
                        <a:rPr lang="en-GB" sz="1800" dirty="0">
                          <a:latin typeface="Goudy Old Style" panose="02020502050305020303" pitchFamily="18" charset="0"/>
                        </a:rPr>
                        <a:t>Summer 1</a:t>
                      </a:r>
                    </a:p>
                  </a:txBody>
                  <a:tcPr/>
                </a:tc>
                <a:tc>
                  <a:txBody>
                    <a:bodyPr/>
                    <a:lstStyle/>
                    <a:p>
                      <a:pPr algn="ctr"/>
                      <a:r>
                        <a:rPr lang="en-GB" sz="1800" dirty="0">
                          <a:latin typeface="Goudy Old Style" panose="02020502050305020303" pitchFamily="18" charset="0"/>
                        </a:rPr>
                        <a:t>Summer 2</a:t>
                      </a:r>
                    </a:p>
                  </a:txBody>
                  <a:tcPr/>
                </a:tc>
                <a:extLst>
                  <a:ext uri="{0D108BD9-81ED-4DB2-BD59-A6C34878D82A}">
                    <a16:rowId xmlns:a16="http://schemas.microsoft.com/office/drawing/2014/main" val="2141480612"/>
                  </a:ext>
                </a:extLst>
              </a:tr>
              <a:tr h="5030967">
                <a:tc>
                  <a:txBody>
                    <a:bodyPr/>
                    <a:lstStyle/>
                    <a:p>
                      <a:pPr algn="l">
                        <a:lnSpc>
                          <a:spcPct val="100000"/>
                        </a:lnSpc>
                        <a:spcAft>
                          <a:spcPts val="800"/>
                        </a:spcAft>
                      </a:pPr>
                      <a:r>
                        <a:rPr lang="en-GB" sz="1000" b="1" u="sng" dirty="0">
                          <a:effectLst/>
                          <a:latin typeface="Goudy Old Style" panose="02020502050305020303" pitchFamily="18" charset="0"/>
                          <a:ea typeface="Calibri" panose="020F0502020204030204" pitchFamily="34" charset="0"/>
                          <a:cs typeface="Times New Roman" panose="02020603050405020304" pitchFamily="18" charset="0"/>
                        </a:rPr>
                        <a:t>Extended Narrative –</a:t>
                      </a:r>
                      <a:r>
                        <a:rPr lang="en-GB" sz="1000" b="1" u="sng" baseline="0" dirty="0">
                          <a:effectLst/>
                          <a:latin typeface="Goudy Old Style" panose="02020502050305020303" pitchFamily="18" charset="0"/>
                          <a:ea typeface="Calibri" panose="020F0502020204030204" pitchFamily="34" charset="0"/>
                          <a:cs typeface="Times New Roman" panose="02020603050405020304" pitchFamily="18" charset="0"/>
                        </a:rPr>
                        <a:t> Michael </a:t>
                      </a:r>
                      <a:r>
                        <a:rPr lang="en-GB" sz="1000" b="1" u="sng" dirty="0">
                          <a:effectLst/>
                          <a:latin typeface="Goudy Old Style" panose="02020502050305020303" pitchFamily="18" charset="0"/>
                          <a:ea typeface="Calibri" panose="020F0502020204030204" pitchFamily="34" charset="0"/>
                          <a:cs typeface="Times New Roman" panose="02020603050405020304" pitchFamily="18" charset="0"/>
                        </a:rPr>
                        <a:t>Morpurgo Kensuke’s Kingdom </a:t>
                      </a:r>
                    </a:p>
                    <a:p>
                      <a:pPr algn="l">
                        <a:lnSpc>
                          <a:spcPct val="100000"/>
                        </a:lnSpc>
                        <a:spcAft>
                          <a:spcPts val="800"/>
                        </a:spcAft>
                      </a:pPr>
                      <a:endParaRPr lang="en-GB" sz="1000" b="0" i="0" kern="1200" dirty="0">
                        <a:solidFill>
                          <a:schemeClr val="dk1"/>
                        </a:solidFill>
                        <a:effectLst/>
                        <a:latin typeface="Goudy Old Style" panose="02020502050305020303" pitchFamily="18" charset="0"/>
                        <a:ea typeface="+mn-ea"/>
                        <a:cs typeface="+mn-cs"/>
                      </a:endParaRPr>
                    </a:p>
                    <a:p>
                      <a:pPr marL="285750" indent="-2857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Explore </a:t>
                      </a:r>
                      <a:r>
                        <a:rPr lang="en-GB" sz="1000" i="1" dirty="0">
                          <a:latin typeface="Goudy Old Style" panose="02020502050305020303" pitchFamily="18" charset="0"/>
                        </a:rPr>
                        <a:t>Kensuke’s Kingdom</a:t>
                      </a:r>
                      <a:r>
                        <a:rPr lang="en-GB" sz="1000" dirty="0">
                          <a:latin typeface="Goudy Old Style" panose="02020502050305020303" pitchFamily="18" charset="0"/>
                        </a:rPr>
                        <a:t> by Michael Morpurgo, focusing on character, setting and plot development.</a:t>
                      </a:r>
                    </a:p>
                    <a:p>
                      <a:pPr marL="285750" indent="-2857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 Develop comprehension skills by making inferences, summarising events and explaining author choices. </a:t>
                      </a:r>
                    </a:p>
                    <a:p>
                      <a:pPr marL="285750" indent="-2857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Use oracy to discuss key moments, justify viewpoints and explore character perspectives.</a:t>
                      </a:r>
                    </a:p>
                    <a:p>
                      <a:pPr marL="285750" indent="-2857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Plan and write a diary entry in role, using first person and appropriate tone and viewpoint. </a:t>
                      </a:r>
                    </a:p>
                    <a:p>
                      <a:pPr marL="285750" indent="-2857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Apply KS2 writing skills including cohesive devices, ambitious vocabulary and accurate grammar and punctuation.</a:t>
                      </a:r>
                      <a:endParaRPr lang="en-GB" sz="1000" b="0" i="0" kern="1200" dirty="0">
                        <a:solidFill>
                          <a:schemeClr val="dk1"/>
                        </a:solidFill>
                        <a:effectLst/>
                        <a:latin typeface="Goudy Old Style" panose="02020502050305020303" pitchFamily="18" charset="0"/>
                        <a:ea typeface="+mn-ea"/>
                        <a:cs typeface="+mn-cs"/>
                      </a:endParaRPr>
                    </a:p>
                  </a:txBody>
                  <a:tcPr marL="114300" marR="114300" marT="0" marB="0"/>
                </a:tc>
                <a:tc>
                  <a:txBody>
                    <a:bodyPr/>
                    <a:lstStyle/>
                    <a:p>
                      <a:pPr marL="0" lvl="0" indent="0" algn="l">
                        <a:lnSpc>
                          <a:spcPct val="100000"/>
                        </a:lnSpc>
                        <a:spcAft>
                          <a:spcPts val="0"/>
                        </a:spcAft>
                        <a:buFont typeface="Symbol" panose="05050102010706020507" pitchFamily="18" charset="2"/>
                        <a:buNone/>
                      </a:pPr>
                      <a:r>
                        <a:rPr lang="en-GB" sz="1000" b="1" u="sng" dirty="0">
                          <a:effectLst/>
                          <a:latin typeface="Goudy Old Style" panose="02020502050305020303" pitchFamily="18" charset="0"/>
                          <a:ea typeface="Calibri" panose="020F0502020204030204" pitchFamily="34" charset="0"/>
                          <a:cs typeface="Times New Roman" panose="02020603050405020304" pitchFamily="18" charset="0"/>
                        </a:rPr>
                        <a:t>Short Suspense Story Writing- Alma </a:t>
                      </a:r>
                    </a:p>
                    <a:p>
                      <a:pPr marL="0" lvl="0" indent="0" algn="l">
                        <a:lnSpc>
                          <a:spcPct val="100000"/>
                        </a:lnSpc>
                        <a:spcAft>
                          <a:spcPts val="0"/>
                        </a:spcAft>
                        <a:buFont typeface="Symbol" panose="05050102010706020507" pitchFamily="18" charset="2"/>
                        <a:buNone/>
                      </a:pPr>
                      <a:endParaRPr lang="en-GB" sz="1000" dirty="0">
                        <a:effectLst/>
                        <a:latin typeface="Goudy Old Style" panose="02020502050305020303" pitchFamily="18" charset="0"/>
                        <a:ea typeface="Calibri" panose="020F0502020204030204" pitchFamily="34" charset="0"/>
                        <a:cs typeface="Times New Roman" panose="02020603050405020304" pitchFamily="18" charset="0"/>
                      </a:endParaRPr>
                    </a:p>
                    <a:p>
                      <a:pPr marL="0" lvl="0" indent="0" algn="l">
                        <a:lnSpc>
                          <a:spcPct val="100000"/>
                        </a:lnSpc>
                        <a:spcAft>
                          <a:spcPts val="0"/>
                        </a:spcAft>
                        <a:buFont typeface="Arial" panose="020B0604020202020204" pitchFamily="34" charset="0"/>
                        <a:buNone/>
                      </a:pPr>
                      <a:endParaRPr lang="en-GB" sz="1000" dirty="0">
                        <a:effectLst/>
                        <a:latin typeface="Goudy Old Style" panose="02020502050305020303" pitchFamily="18" charset="0"/>
                        <a:ea typeface="Calibri" panose="020F0502020204030204" pitchFamily="34" charset="0"/>
                        <a:cs typeface="Times New Roman" panose="02020603050405020304" pitchFamily="18" charset="0"/>
                      </a:endParaRPr>
                    </a:p>
                    <a:p>
                      <a:pPr marL="285750" indent="-285750">
                        <a:lnSpc>
                          <a:spcPct val="100000"/>
                        </a:lnSpc>
                        <a:buFont typeface="Arial" panose="020B0604020202020204" pitchFamily="34" charset="0"/>
                        <a:buChar char="•"/>
                      </a:pPr>
                      <a:endParaRPr lang="en-GB" sz="1000" dirty="0">
                        <a:latin typeface="Goudy Old Style" panose="02020502050305020303" pitchFamily="18" charset="0"/>
                      </a:endParaRPr>
                    </a:p>
                    <a:p>
                      <a:pPr marL="285750" indent="-285750">
                        <a:lnSpc>
                          <a:spcPct val="100000"/>
                        </a:lnSpc>
                        <a:buFont typeface="Arial" panose="020B0604020202020204" pitchFamily="34" charset="0"/>
                        <a:buChar char="•"/>
                      </a:pPr>
                      <a:r>
                        <a:rPr lang="en-GB" sz="1000" dirty="0">
                          <a:latin typeface="Goudy Old Style" panose="02020502050305020303" pitchFamily="18" charset="0"/>
                        </a:rPr>
                        <a:t>Explore the Literacy Shed animated clip </a:t>
                      </a:r>
                      <a:r>
                        <a:rPr lang="en-GB" sz="1000" i="1" dirty="0">
                          <a:latin typeface="Goudy Old Style" panose="02020502050305020303" pitchFamily="18" charset="0"/>
                        </a:rPr>
                        <a:t>Alma</a:t>
                      </a:r>
                      <a:r>
                        <a:rPr lang="en-GB" sz="1000" dirty="0">
                          <a:latin typeface="Goudy Old Style" panose="02020502050305020303" pitchFamily="18" charset="0"/>
                        </a:rPr>
                        <a:t>, focusing on plot, character and atmosphere. </a:t>
                      </a:r>
                    </a:p>
                    <a:p>
                      <a:pPr marL="285750" indent="-285750">
                        <a:lnSpc>
                          <a:spcPct val="100000"/>
                        </a:lnSpc>
                        <a:buFont typeface="Arial" panose="020B0604020202020204" pitchFamily="34" charset="0"/>
                        <a:buChar char="•"/>
                      </a:pPr>
                      <a:endParaRPr lang="en-GB" sz="1000" dirty="0">
                        <a:latin typeface="Goudy Old Style" panose="02020502050305020303" pitchFamily="18" charset="0"/>
                      </a:endParaRPr>
                    </a:p>
                    <a:p>
                      <a:pPr marL="285750" indent="-285750">
                        <a:lnSpc>
                          <a:spcPct val="100000"/>
                        </a:lnSpc>
                        <a:buFont typeface="Arial" panose="020B0604020202020204" pitchFamily="34" charset="0"/>
                        <a:buChar char="•"/>
                      </a:pPr>
                      <a:r>
                        <a:rPr lang="en-GB" sz="1000" dirty="0">
                          <a:latin typeface="Goudy Old Style" panose="02020502050305020303" pitchFamily="18" charset="0"/>
                        </a:rPr>
                        <a:t>Develop reading for meaning by making inferences, predicting events and explaining key moments. </a:t>
                      </a:r>
                    </a:p>
                    <a:p>
                      <a:pPr marL="285750" indent="-285750">
                        <a:lnSpc>
                          <a:spcPct val="100000"/>
                        </a:lnSpc>
                        <a:buFont typeface="Arial" panose="020B0604020202020204" pitchFamily="34" charset="0"/>
                        <a:buChar char="•"/>
                      </a:pPr>
                      <a:endParaRPr lang="en-GB" sz="1000" dirty="0">
                        <a:latin typeface="Goudy Old Style" panose="02020502050305020303" pitchFamily="18" charset="0"/>
                      </a:endParaRPr>
                    </a:p>
                    <a:p>
                      <a:pPr marL="285750" indent="-285750">
                        <a:lnSpc>
                          <a:spcPct val="100000"/>
                        </a:lnSpc>
                        <a:buFont typeface="Arial" panose="020B0604020202020204" pitchFamily="34" charset="0"/>
                        <a:buChar char="•"/>
                      </a:pPr>
                      <a:r>
                        <a:rPr lang="en-GB" sz="1000" dirty="0">
                          <a:latin typeface="Goudy Old Style" panose="02020502050305020303" pitchFamily="18" charset="0"/>
                        </a:rPr>
                        <a:t>Use oracy to discuss interpretations, build ideas collaboratively and orally rehearse sentences for effect, producing a monologue to deliver. </a:t>
                      </a:r>
                    </a:p>
                    <a:p>
                      <a:pPr marL="285750" indent="-285750">
                        <a:lnSpc>
                          <a:spcPct val="100000"/>
                        </a:lnSpc>
                        <a:buFont typeface="Arial" panose="020B0604020202020204" pitchFamily="34" charset="0"/>
                        <a:buChar char="•"/>
                      </a:pPr>
                      <a:endParaRPr lang="en-GB" sz="1000" dirty="0">
                        <a:latin typeface="Goudy Old Style" panose="02020502050305020303" pitchFamily="18" charset="0"/>
                      </a:endParaRPr>
                    </a:p>
                    <a:p>
                      <a:pPr marL="285750" indent="-285750">
                        <a:lnSpc>
                          <a:spcPct val="100000"/>
                        </a:lnSpc>
                        <a:buFont typeface="Arial" panose="020B0604020202020204" pitchFamily="34" charset="0"/>
                        <a:buChar char="•"/>
                      </a:pPr>
                      <a:r>
                        <a:rPr lang="en-GB" sz="1000" dirty="0">
                          <a:latin typeface="Goudy Old Style" panose="02020502050305020303" pitchFamily="18" charset="0"/>
                        </a:rPr>
                        <a:t>Create dramatic suspense through precise vocabulary, sentence structure and controlled pacing. </a:t>
                      </a:r>
                    </a:p>
                    <a:p>
                      <a:pPr marL="285750" indent="-285750">
                        <a:lnSpc>
                          <a:spcPct val="100000"/>
                        </a:lnSpc>
                        <a:buFont typeface="Arial" panose="020B0604020202020204" pitchFamily="34" charset="0"/>
                        <a:buChar char="•"/>
                      </a:pPr>
                      <a:endParaRPr lang="en-GB" sz="1000" dirty="0">
                        <a:latin typeface="Goudy Old Style" panose="02020502050305020303" pitchFamily="18" charset="0"/>
                      </a:endParaRPr>
                    </a:p>
                    <a:p>
                      <a:pPr marL="285750" indent="-285750">
                        <a:lnSpc>
                          <a:spcPct val="100000"/>
                        </a:lnSpc>
                        <a:buFont typeface="Arial" panose="020B0604020202020204" pitchFamily="34" charset="0"/>
                        <a:buChar char="•"/>
                      </a:pPr>
                      <a:r>
                        <a:rPr lang="en-GB" sz="1000" dirty="0">
                          <a:latin typeface="Goudy Old Style" panose="02020502050305020303" pitchFamily="18" charset="0"/>
                        </a:rPr>
                        <a:t>Apply KS2 writing skills to plan, draft and edit a suspenseful narrative inspired by the clip.</a:t>
                      </a:r>
                    </a:p>
                    <a:p>
                      <a:pPr marL="0" lvl="0" indent="0" algn="l">
                        <a:lnSpc>
                          <a:spcPct val="100000"/>
                        </a:lnSpc>
                        <a:spcAft>
                          <a:spcPts val="800"/>
                        </a:spcAft>
                        <a:buFont typeface="Arial" panose="020B0604020202020204" pitchFamily="34" charset="0"/>
                        <a:buNone/>
                      </a:pPr>
                      <a:endParaRPr lang="en-GB" sz="1000" dirty="0">
                        <a:effectLst/>
                        <a:latin typeface="Goudy Old Style" panose="02020502050305020303" pitchFamily="18" charset="0"/>
                        <a:ea typeface="Calibri" panose="020F0502020204030204" pitchFamily="34" charset="0"/>
                        <a:cs typeface="Times New Roman" panose="02020603050405020304" pitchFamily="18" charset="0"/>
                      </a:endParaRPr>
                    </a:p>
                    <a:p>
                      <a:pPr marL="0" lvl="0" indent="0" algn="l">
                        <a:lnSpc>
                          <a:spcPct val="100000"/>
                        </a:lnSpc>
                        <a:spcAft>
                          <a:spcPts val="800"/>
                        </a:spcAft>
                        <a:buFont typeface="Arial" panose="020B0604020202020204" pitchFamily="34" charset="0"/>
                        <a:buNone/>
                      </a:pPr>
                      <a:endParaRPr lang="en-GB" sz="1000" dirty="0">
                        <a:effectLst/>
                        <a:latin typeface="Goudy Old Style" panose="02020502050305020303" pitchFamily="18" charset="0"/>
                        <a:ea typeface="Calibri" panose="020F0502020204030204" pitchFamily="34" charset="0"/>
                        <a:cs typeface="Times New Roman" panose="02020603050405020304" pitchFamily="18" charset="0"/>
                      </a:endParaRPr>
                    </a:p>
                    <a:p>
                      <a:pPr marL="171450" lvl="0" indent="-171450" algn="l">
                        <a:lnSpc>
                          <a:spcPct val="100000"/>
                        </a:lnSpc>
                        <a:spcAft>
                          <a:spcPts val="800"/>
                        </a:spcAft>
                        <a:buFont typeface="Arial" panose="020B0604020202020204" pitchFamily="34" charset="0"/>
                        <a:buChar char="•"/>
                      </a:pPr>
                      <a:endParaRPr lang="en-GB" sz="1000" dirty="0">
                        <a:effectLst/>
                        <a:latin typeface="Goudy Old Style" panose="02020502050305020303" pitchFamily="18" charset="0"/>
                        <a:ea typeface="Calibri" panose="020F0502020204030204" pitchFamily="34" charset="0"/>
                        <a:cs typeface="Times New Roman" panose="02020603050405020304" pitchFamily="18" charset="0"/>
                      </a:endParaRPr>
                    </a:p>
                  </a:txBody>
                  <a:tcPr marL="114300" marR="114300" marT="0" marB="0"/>
                </a:tc>
                <a:tc>
                  <a:txBody>
                    <a:bodyPr/>
                    <a:lstStyle/>
                    <a:p>
                      <a:pPr marL="0" indent="0" algn="l">
                        <a:lnSpc>
                          <a:spcPct val="100000"/>
                        </a:lnSpc>
                        <a:buFont typeface="Arial" panose="020B0604020202020204" pitchFamily="34" charset="0"/>
                        <a:buNone/>
                      </a:pPr>
                      <a:r>
                        <a:rPr lang="en-GB" sz="1000" b="1" i="0" u="sng" dirty="0">
                          <a:solidFill>
                            <a:srgbClr val="000000"/>
                          </a:solidFill>
                          <a:effectLst/>
                          <a:latin typeface="Goudy Old Style" panose="02020502050305020303" pitchFamily="18" charset="0"/>
                        </a:rPr>
                        <a:t>Non fiction Persuasive Speech Writing </a:t>
                      </a:r>
                    </a:p>
                    <a:p>
                      <a:pPr marL="0" indent="0" algn="l">
                        <a:lnSpc>
                          <a:spcPct val="100000"/>
                        </a:lnSpc>
                        <a:buFont typeface="Arial" panose="020B0604020202020204" pitchFamily="34" charset="0"/>
                        <a:buNone/>
                      </a:pPr>
                      <a:endParaRPr lang="en-GB" sz="1000" b="0" i="0" kern="1200" dirty="0">
                        <a:solidFill>
                          <a:schemeClr val="dk1"/>
                        </a:solidFill>
                        <a:effectLst/>
                        <a:latin typeface="Goudy Old Style" panose="02020502050305020303" pitchFamily="18" charset="0"/>
                        <a:ea typeface="+mn-ea"/>
                        <a:cs typeface="+mn-cs"/>
                      </a:endParaRPr>
                    </a:p>
                    <a:p>
                      <a:pPr marL="171450" indent="-171450" algn="l">
                        <a:lnSpc>
                          <a:spcPct val="100000"/>
                        </a:lnSpc>
                        <a:buFont typeface="Arial" panose="020B0604020202020204" pitchFamily="34" charset="0"/>
                        <a:buChar char="•"/>
                      </a:pPr>
                      <a:r>
                        <a:rPr lang="en-GB" sz="1000" dirty="0">
                          <a:latin typeface="Goudy Old Style" panose="02020502050305020303" pitchFamily="18" charset="0"/>
                        </a:rPr>
                        <a:t>Explore the history of Athens and Sparta, comparing key aspects of daily life, society and values.</a:t>
                      </a:r>
                    </a:p>
                    <a:p>
                      <a:pPr marL="171450" indent="-171450" algn="l">
                        <a:lnSpc>
                          <a:spcPct val="100000"/>
                        </a:lnSpc>
                        <a:buFont typeface="Arial" panose="020B0604020202020204" pitchFamily="34" charset="0"/>
                        <a:buChar char="•"/>
                      </a:pPr>
                      <a:endParaRPr lang="en-GB" sz="1000" dirty="0">
                        <a:latin typeface="Goudy Old Style" panose="02020502050305020303" pitchFamily="18" charset="0"/>
                      </a:endParaRPr>
                    </a:p>
                    <a:p>
                      <a:pPr marL="171450" indent="-171450" algn="l">
                        <a:lnSpc>
                          <a:spcPct val="100000"/>
                        </a:lnSpc>
                        <a:buFont typeface="Arial" panose="020B0604020202020204" pitchFamily="34" charset="0"/>
                        <a:buChar char="•"/>
                      </a:pPr>
                      <a:r>
                        <a:rPr lang="en-GB" sz="1000" dirty="0">
                          <a:latin typeface="Goudy Old Style" panose="02020502050305020303" pitchFamily="18" charset="0"/>
                        </a:rPr>
                        <a:t> Develop comprehension skills by retrieving information, comparing sources and explaining historical differences. </a:t>
                      </a:r>
                    </a:p>
                    <a:p>
                      <a:pPr marL="171450" indent="-171450" algn="l">
                        <a:lnSpc>
                          <a:spcPct val="100000"/>
                        </a:lnSpc>
                        <a:buFont typeface="Arial" panose="020B0604020202020204" pitchFamily="34" charset="0"/>
                        <a:buChar char="•"/>
                      </a:pPr>
                      <a:endParaRPr lang="en-GB" sz="1000" dirty="0">
                        <a:latin typeface="Goudy Old Style" panose="02020502050305020303" pitchFamily="18" charset="0"/>
                      </a:endParaRPr>
                    </a:p>
                    <a:p>
                      <a:pPr marL="171450" indent="-171450" algn="l">
                        <a:lnSpc>
                          <a:spcPct val="100000"/>
                        </a:lnSpc>
                        <a:buFont typeface="Arial" panose="020B0604020202020204" pitchFamily="34" charset="0"/>
                        <a:buChar char="•"/>
                      </a:pPr>
                      <a:r>
                        <a:rPr lang="en-GB" sz="1000" dirty="0">
                          <a:latin typeface="Goudy Old Style" panose="02020502050305020303" pitchFamily="18" charset="0"/>
                        </a:rPr>
                        <a:t>Use oracy to discuss viewpoints, justify preferences and rehearse ideas for a persuasive speech. </a:t>
                      </a:r>
                    </a:p>
                    <a:p>
                      <a:pPr marL="171450" indent="-171450" algn="l">
                        <a:lnSpc>
                          <a:spcPct val="100000"/>
                        </a:lnSpc>
                        <a:buFont typeface="Arial" panose="020B0604020202020204" pitchFamily="34" charset="0"/>
                        <a:buChar char="•"/>
                      </a:pPr>
                      <a:endParaRPr lang="en-GB" sz="1000" dirty="0">
                        <a:latin typeface="Goudy Old Style" panose="02020502050305020303" pitchFamily="18" charset="0"/>
                      </a:endParaRPr>
                    </a:p>
                    <a:p>
                      <a:pPr marL="171450" indent="-171450" algn="l">
                        <a:lnSpc>
                          <a:spcPct val="100000"/>
                        </a:lnSpc>
                        <a:buFont typeface="Arial" panose="020B0604020202020204" pitchFamily="34" charset="0"/>
                        <a:buChar char="•"/>
                      </a:pPr>
                      <a:r>
                        <a:rPr lang="en-GB" sz="1000" dirty="0">
                          <a:latin typeface="Goudy Old Style" panose="02020502050305020303" pitchFamily="18" charset="0"/>
                        </a:rPr>
                        <a:t>Plan and write a persuasive speech, selecting and organising arguments to support a clear viewpoint. </a:t>
                      </a:r>
                    </a:p>
                    <a:p>
                      <a:pPr marL="171450" indent="-171450" algn="l">
                        <a:lnSpc>
                          <a:spcPct val="100000"/>
                        </a:lnSpc>
                        <a:buFont typeface="Arial" panose="020B0604020202020204" pitchFamily="34" charset="0"/>
                        <a:buChar char="•"/>
                      </a:pPr>
                      <a:endParaRPr lang="en-GB" sz="1000" dirty="0">
                        <a:latin typeface="Goudy Old Style" panose="02020502050305020303" pitchFamily="18" charset="0"/>
                      </a:endParaRPr>
                    </a:p>
                    <a:p>
                      <a:pPr marL="171450" indent="-171450" algn="l">
                        <a:lnSpc>
                          <a:spcPct val="100000"/>
                        </a:lnSpc>
                        <a:buFont typeface="Arial" panose="020B0604020202020204" pitchFamily="34" charset="0"/>
                        <a:buChar char="•"/>
                      </a:pPr>
                      <a:r>
                        <a:rPr lang="en-GB" sz="1000" dirty="0">
                          <a:latin typeface="Goudy Old Style" panose="02020502050305020303" pitchFamily="18" charset="0"/>
                        </a:rPr>
                        <a:t>Apply KS2 writing techniques including persuasive language, cohesive devices, rhetorical questions and formal tone, before delivering to the class.</a:t>
                      </a:r>
                      <a:endParaRPr lang="en-GB" sz="1000" b="0" i="0" kern="1200" dirty="0">
                        <a:solidFill>
                          <a:schemeClr val="dk1"/>
                        </a:solidFill>
                        <a:effectLst/>
                        <a:latin typeface="Goudy Old Style" panose="02020502050305020303" pitchFamily="18" charset="0"/>
                        <a:ea typeface="+mn-ea"/>
                        <a:cs typeface="+mn-cs"/>
                      </a:endParaRPr>
                    </a:p>
                  </a:txBody>
                  <a:tcPr/>
                </a:tc>
                <a:tc>
                  <a:txBody>
                    <a:bodyPr/>
                    <a:lstStyle/>
                    <a:p>
                      <a:pPr marL="0" indent="0" algn="l">
                        <a:lnSpc>
                          <a:spcPct val="100000"/>
                        </a:lnSpc>
                        <a:spcAft>
                          <a:spcPts val="800"/>
                        </a:spcAft>
                        <a:buFont typeface="Arial" panose="020B0604020202020204" pitchFamily="34" charset="0"/>
                        <a:buNone/>
                      </a:pPr>
                      <a:r>
                        <a:rPr lang="en-GB" sz="1000" b="1" i="0" u="sng" kern="1200" dirty="0">
                          <a:solidFill>
                            <a:schemeClr val="dk1"/>
                          </a:solidFill>
                          <a:effectLst/>
                          <a:latin typeface="Goudy Old Style" panose="02020502050305020303" pitchFamily="18" charset="0"/>
                          <a:ea typeface="+mn-ea"/>
                          <a:cs typeface="+mn-cs"/>
                        </a:rPr>
                        <a:t>Extended story writing- Roger Hargreaves Mr Men</a:t>
                      </a:r>
                    </a:p>
                    <a:p>
                      <a:pPr marL="0" indent="0" algn="l">
                        <a:lnSpc>
                          <a:spcPct val="100000"/>
                        </a:lnSpc>
                        <a:spcAft>
                          <a:spcPts val="800"/>
                        </a:spcAft>
                        <a:buFont typeface="Arial" panose="020B0604020202020204" pitchFamily="34" charset="0"/>
                        <a:buNone/>
                      </a:pPr>
                      <a:endParaRPr lang="en-GB" sz="1000" b="1" i="0" u="sng" kern="1200" dirty="0">
                        <a:solidFill>
                          <a:schemeClr val="dk1"/>
                        </a:solidFill>
                        <a:effectLst/>
                        <a:latin typeface="Goudy Old Style" panose="02020502050305020303" pitchFamily="18" charset="0"/>
                        <a:ea typeface="+mn-ea"/>
                        <a:cs typeface="+mn-cs"/>
                      </a:endParaRPr>
                    </a:p>
                    <a:p>
                      <a:pPr marL="171450" indent="-1714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Explore and comprehend a range of Roger Hargreaves’ </a:t>
                      </a:r>
                      <a:r>
                        <a:rPr lang="en-GB" sz="1000" i="1" dirty="0">
                          <a:latin typeface="Goudy Old Style" panose="02020502050305020303" pitchFamily="18" charset="0"/>
                        </a:rPr>
                        <a:t>Mr Men</a:t>
                      </a:r>
                      <a:r>
                        <a:rPr lang="en-GB" sz="1000" dirty="0">
                          <a:latin typeface="Goudy Old Style" panose="02020502050305020303" pitchFamily="18" charset="0"/>
                        </a:rPr>
                        <a:t> stories, identifying character traits, humour and narrative patterns.</a:t>
                      </a:r>
                    </a:p>
                    <a:p>
                      <a:pPr marL="171450" indent="-1714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 Develop comprehension skills by retrieving key information, sequencing events and explaining characters’ actions and motives.</a:t>
                      </a:r>
                    </a:p>
                    <a:p>
                      <a:pPr marL="171450" indent="-1714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 Use oracy to discuss characters, share interpretations and orally rehearse ideas in the style of Hargreaves’ writing.</a:t>
                      </a:r>
                    </a:p>
                    <a:p>
                      <a:pPr marL="171450" indent="-1714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 Plan and write an original </a:t>
                      </a:r>
                      <a:r>
                        <a:rPr lang="en-GB" sz="1000" i="1" dirty="0">
                          <a:latin typeface="Goudy Old Style" panose="02020502050305020303" pitchFamily="18" charset="0"/>
                        </a:rPr>
                        <a:t>Mr Men</a:t>
                      </a:r>
                      <a:r>
                        <a:rPr lang="en-GB" sz="1000" dirty="0">
                          <a:latin typeface="Goudy Old Style" panose="02020502050305020303" pitchFamily="18" charset="0"/>
                        </a:rPr>
                        <a:t> story, maintaining consistent characterisation, tone and simple narrative structure. </a:t>
                      </a:r>
                    </a:p>
                    <a:p>
                      <a:pPr marL="171450" indent="-171450" algn="l">
                        <a:lnSpc>
                          <a:spcPct val="100000"/>
                        </a:lnSpc>
                        <a:spcAft>
                          <a:spcPts val="800"/>
                        </a:spcAft>
                        <a:buFont typeface="Arial" panose="020B0604020202020204" pitchFamily="34" charset="0"/>
                        <a:buChar char="•"/>
                      </a:pPr>
                      <a:r>
                        <a:rPr lang="en-GB" sz="1000" dirty="0">
                          <a:latin typeface="Goudy Old Style" panose="02020502050305020303" pitchFamily="18" charset="0"/>
                        </a:rPr>
                        <a:t>Apply KS2 writing skills to create engaging fiction using clear sentences, repetition, dialogue and playful languages.</a:t>
                      </a:r>
                      <a:endParaRPr lang="en-GB" sz="1000" b="1" i="0" u="sng" kern="1200" dirty="0">
                        <a:solidFill>
                          <a:schemeClr val="dk1"/>
                        </a:solidFill>
                        <a:effectLst/>
                        <a:latin typeface="Goudy Old Style" panose="02020502050305020303" pitchFamily="18" charset="0"/>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 typeface="Symbol" panose="05050102010706020507" pitchFamily="18" charset="2"/>
                        <a:buNone/>
                        <a:tabLst/>
                        <a:defRPr/>
                      </a:pPr>
                      <a:r>
                        <a:rPr kumimoji="0" lang="en-GB" sz="1000" b="1" i="0" u="sng"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rPr>
                        <a:t>Multicultural Contemporary Poetry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Explore a range of multicultural poetry, focusing on themes, language and cultural perspectives.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Develop comprehension skills by interpreting meaning, identifying imagery and explaining poets’ language choices.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Use oracy to discuss responses to poetry and rehearse lines for performance with expression and clarity.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Write an original poem using figurative language, structure and rhythm to convey meaning and emotion.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Perform a chosen or self-written poem, using voice, pace and gesture to engage an audience.</a:t>
                      </a:r>
                    </a:p>
                    <a:p>
                      <a:pPr marL="0" indent="0" algn="l">
                        <a:lnSpc>
                          <a:spcPct val="100000"/>
                        </a:lnSpc>
                        <a:buFont typeface="Arial" panose="020B0604020202020204" pitchFamily="34" charset="0"/>
                        <a:buNone/>
                      </a:pPr>
                      <a:endParaRPr lang="en-GB" sz="1000" dirty="0">
                        <a:latin typeface="Goudy Old Style" panose="02020502050305020303"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000" b="1" i="0" u="sng"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Modern Narrative- Jason Reynolds Ghost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Explore </a:t>
                      </a:r>
                      <a:r>
                        <a:rPr kumimoji="0" lang="en-GB" sz="1000" b="0" i="1"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Ghost</a:t>
                      </a: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 by Jason Reynolds, focusing on character, themes and key narrative moments.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 Develop comprehension skills by making inferences, summarising events and exploring character motivations.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Use oracy to discuss diverse themes such as identity, resilience and belonging, and to share personal responses.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Plan and write a formal/informal letter in role, responding to events or a character from the text.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Apply KS2 writing skills including varied sentence structures, ambitious vocabulary and accurate grammar and punctuation.</a:t>
                      </a:r>
                    </a:p>
                    <a:p>
                      <a:pPr marL="0" indent="0" algn="l">
                        <a:lnSpc>
                          <a:spcPct val="100000"/>
                        </a:lnSpc>
                        <a:buFont typeface="Arial" panose="020B0604020202020204" pitchFamily="34" charset="0"/>
                        <a:buNone/>
                      </a:pPr>
                      <a:endParaRPr lang="en-GB" sz="1000" dirty="0">
                        <a:latin typeface="Goudy Old Style" panose="02020502050305020303" pitchFamily="18" charset="0"/>
                      </a:endParaRPr>
                    </a:p>
                  </a:txBody>
                  <a:tcPr/>
                </a:tc>
                <a:extLst>
                  <a:ext uri="{0D108BD9-81ED-4DB2-BD59-A6C34878D82A}">
                    <a16:rowId xmlns:a16="http://schemas.microsoft.com/office/drawing/2014/main" val="2437127022"/>
                  </a:ext>
                </a:extLst>
              </a:tr>
              <a:tr h="339039">
                <a:tc gridSpan="3">
                  <a:txBody>
                    <a:bodyPr/>
                    <a:lstStyle/>
                    <a:p>
                      <a:pPr marL="285750" indent="-285750">
                        <a:buFont typeface="Arial" panose="020B0604020202020204" pitchFamily="34" charset="0"/>
                        <a:buChar char="•"/>
                      </a:pPr>
                      <a:endParaRPr lang="en-GB" dirty="0"/>
                    </a:p>
                  </a:txBody>
                  <a:tcPr/>
                </a:tc>
                <a:tc hMerge="1">
                  <a:txBody>
                    <a:bodyPr/>
                    <a:lstStyle/>
                    <a:p>
                      <a:endParaRPr lang="en-GB"/>
                    </a:p>
                  </a:txBody>
                  <a:tcPr/>
                </a:tc>
                <a:tc hMerge="1">
                  <a:txBody>
                    <a:bodyPr/>
                    <a:lstStyle/>
                    <a:p>
                      <a:pPr marL="285750" indent="-285750">
                        <a:buFont typeface="Arial" panose="020B0604020202020204" pitchFamily="34" charset="0"/>
                        <a:buChar char="•"/>
                      </a:pPr>
                      <a:endParaRPr lang="en-GB" dirty="0"/>
                    </a:p>
                  </a:txBody>
                  <a:tcPr/>
                </a:tc>
                <a:tc>
                  <a:txBody>
                    <a:bodyPr/>
                    <a:lstStyle/>
                    <a:p>
                      <a:pPr algn="ctr"/>
                      <a:endParaRPr lang="en-GB" i="1" dirty="0">
                        <a:latin typeface="Goudy Old Style" panose="02020502050305020303" pitchFamily="18" charset="0"/>
                      </a:endParaRPr>
                    </a:p>
                  </a:txBody>
                  <a:tcPr/>
                </a:tc>
                <a:tc>
                  <a:txBody>
                    <a:bodyPr/>
                    <a:lstStyle/>
                    <a:p>
                      <a:pPr algn="ctr"/>
                      <a:endParaRPr lang="en-GB" i="1" dirty="0">
                        <a:latin typeface="Goudy Old Style" panose="02020502050305020303" pitchFamily="18" charset="0"/>
                      </a:endParaRPr>
                    </a:p>
                  </a:txBody>
                  <a:tcPr/>
                </a:tc>
                <a:tc>
                  <a:txBody>
                    <a:bodyPr/>
                    <a:lstStyle/>
                    <a:p>
                      <a:pPr algn="ctr"/>
                      <a:endParaRPr lang="en-GB" i="1" dirty="0">
                        <a:latin typeface="Goudy Old Style" panose="02020502050305020303" pitchFamily="18" charset="0"/>
                      </a:endParaRPr>
                    </a:p>
                  </a:txBody>
                  <a:tcPr/>
                </a:tc>
                <a:extLst>
                  <a:ext uri="{0D108BD9-81ED-4DB2-BD59-A6C34878D82A}">
                    <a16:rowId xmlns:a16="http://schemas.microsoft.com/office/drawing/2014/main" val="1066288069"/>
                  </a:ext>
                </a:extLst>
              </a:tr>
            </a:tbl>
          </a:graphicData>
        </a:graphic>
      </p:graphicFrame>
      <p:pic>
        <p:nvPicPr>
          <p:cNvPr id="1028" name="Picture 4" descr="Primary Homework Help | Online Games For Kids - BBC Bitesize">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246" y="6211733"/>
            <a:ext cx="483411" cy="48338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rimary Homework Help | Online Games For Kids - BBC Bitesize">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60642" y="5606791"/>
            <a:ext cx="490805" cy="42714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Primary Homework Help | Online Games For Kids - BBC Bitesize">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302866" y="6129114"/>
            <a:ext cx="430925" cy="42257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Primary Homework Help | Online Games For Kids - BBC Bitesize">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76247" y="6206902"/>
            <a:ext cx="430925" cy="43897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FBFB8B1D-BC66-4282-854C-5FE9700E968B}"/>
              </a:ext>
            </a:extLst>
          </p:cNvPr>
          <p:cNvPicPr>
            <a:picLocks noChangeAspect="1"/>
          </p:cNvPicPr>
          <p:nvPr/>
        </p:nvPicPr>
        <p:blipFill>
          <a:blip r:embed="rId12"/>
          <a:stretch>
            <a:fillRect/>
          </a:stretch>
        </p:blipFill>
        <p:spPr>
          <a:xfrm>
            <a:off x="0" y="-13133"/>
            <a:ext cx="796066" cy="870864"/>
          </a:xfrm>
          <a:prstGeom prst="rect">
            <a:avLst/>
          </a:prstGeom>
        </p:spPr>
      </p:pic>
      <p:pic>
        <p:nvPicPr>
          <p:cNvPr id="18" name="Picture 8" descr="The Ghostly Shed - THE LITERACY SHED">
            <a:hlinkClick r:id="rId13"/>
            <a:extLst>
              <a:ext uri="{FF2B5EF4-FFF2-40B4-BE49-F238E27FC236}">
                <a16:creationId xmlns:a16="http://schemas.microsoft.com/office/drawing/2014/main" id="{95170AF3-9ECD-4375-B51E-6BF508B6B9F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59317" y="5692659"/>
            <a:ext cx="430924" cy="4063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Primary Homework Help | Online Games For Kids - BBC Bitesize">
            <a:hlinkClick r:id="rId15"/>
            <a:extLst>
              <a:ext uri="{FF2B5EF4-FFF2-40B4-BE49-F238E27FC236}">
                <a16:creationId xmlns:a16="http://schemas.microsoft.com/office/drawing/2014/main" id="{16B06E8C-3509-4311-AFC7-5ECDCFA476A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647907" y="6120198"/>
            <a:ext cx="482935" cy="45204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hlinkClick r:id="rId17"/>
            <a:extLst>
              <a:ext uri="{FF2B5EF4-FFF2-40B4-BE49-F238E27FC236}">
                <a16:creationId xmlns:a16="http://schemas.microsoft.com/office/drawing/2014/main" id="{C9B73348-4934-46C2-8565-60D5161001EC}"/>
              </a:ext>
            </a:extLst>
          </p:cNvPr>
          <p:cNvPicPr>
            <a:picLocks noChangeAspect="1"/>
          </p:cNvPicPr>
          <p:nvPr/>
        </p:nvPicPr>
        <p:blipFill>
          <a:blip r:embed="rId18"/>
          <a:stretch>
            <a:fillRect/>
          </a:stretch>
        </p:blipFill>
        <p:spPr>
          <a:xfrm>
            <a:off x="6641012" y="6039949"/>
            <a:ext cx="518698" cy="436845"/>
          </a:xfrm>
          <a:prstGeom prst="rect">
            <a:avLst/>
          </a:prstGeom>
        </p:spPr>
      </p:pic>
      <p:pic>
        <p:nvPicPr>
          <p:cNvPr id="1026" name="Picture 2" descr="Youtube Icon Vector Art, Icons, and Graphics for Free Download">
            <a:hlinkClick r:id="rId19"/>
            <a:extLst>
              <a:ext uri="{FF2B5EF4-FFF2-40B4-BE49-F238E27FC236}">
                <a16:creationId xmlns:a16="http://schemas.microsoft.com/office/drawing/2014/main" id="{BF60E3D9-3E3C-4CD8-AF5D-0CBE571F2CA2}"/>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500977" y="6359337"/>
            <a:ext cx="483411" cy="4834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Youtube Icon Vector Art, Icons, and Graphics for Free Download">
            <a:hlinkClick r:id="rId21"/>
            <a:extLst>
              <a:ext uri="{FF2B5EF4-FFF2-40B4-BE49-F238E27FC236}">
                <a16:creationId xmlns:a16="http://schemas.microsoft.com/office/drawing/2014/main" id="{9B0534A6-9288-46DB-8E60-6E8026E3A712}"/>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583625" y="6270800"/>
            <a:ext cx="450800" cy="450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he Parthenon - History and Facts | History Hit">
            <a:hlinkClick r:id="rId22"/>
            <a:extLst>
              <a:ext uri="{FF2B5EF4-FFF2-40B4-BE49-F238E27FC236}">
                <a16:creationId xmlns:a16="http://schemas.microsoft.com/office/drawing/2014/main" id="{9AB22400-BC82-47AA-A077-C5743AE0DAA6}"/>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5048063" y="6432771"/>
            <a:ext cx="450801" cy="3944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r. Happy Bookmark - Friends &amp; Fans">
            <a:hlinkClick r:id="rId24"/>
            <a:extLst>
              <a:ext uri="{FF2B5EF4-FFF2-40B4-BE49-F238E27FC236}">
                <a16:creationId xmlns:a16="http://schemas.microsoft.com/office/drawing/2014/main" id="{3829B5E5-F05B-4704-A99E-F5F414BA3001}"/>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429949" y="5499949"/>
            <a:ext cx="430925" cy="37201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BC Logo PNG - High-Quality BBC Logo Graphics">
            <a:hlinkClick r:id="rId26"/>
            <a:extLst>
              <a:ext uri="{FF2B5EF4-FFF2-40B4-BE49-F238E27FC236}">
                <a16:creationId xmlns:a16="http://schemas.microsoft.com/office/drawing/2014/main" id="{FDE44152-6AA1-47D3-8CF9-8B4BAE581577}"/>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7267631" y="6138708"/>
            <a:ext cx="604730" cy="52205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r. Small Bookmark - Bright Gift for Teachers">
            <a:hlinkClick r:id="rId28"/>
            <a:extLst>
              <a:ext uri="{FF2B5EF4-FFF2-40B4-BE49-F238E27FC236}">
                <a16:creationId xmlns:a16="http://schemas.microsoft.com/office/drawing/2014/main" id="{64008A26-77E1-4164-9B94-EBAF9BEFE773}"/>
              </a:ext>
            </a:extLst>
          </p:cNvPr>
          <p:cNvPicPr>
            <a:picLocks noChangeAspect="1" noChangeArrowheads="1"/>
          </p:cNvPicPr>
          <p:nvPr/>
        </p:nvPicPr>
        <p:blipFill rotWithShape="1">
          <a:blip r:embed="rId29" cstate="print">
            <a:extLst>
              <a:ext uri="{28A0092B-C50C-407E-A947-70E740481C1C}">
                <a14:useLocalDpi xmlns:a14="http://schemas.microsoft.com/office/drawing/2010/main" val="0"/>
              </a:ext>
            </a:extLst>
          </a:blip>
          <a:srcRect l="23986" t="34956" r="17757" b="2177"/>
          <a:stretch/>
        </p:blipFill>
        <p:spPr bwMode="auto">
          <a:xfrm>
            <a:off x="7294376" y="5508869"/>
            <a:ext cx="385334" cy="41583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BBC Bitesize logo - Enniskillen Royal Grammar School">
            <a:hlinkClick r:id="rId30"/>
            <a:extLst>
              <a:ext uri="{FF2B5EF4-FFF2-40B4-BE49-F238E27FC236}">
                <a16:creationId xmlns:a16="http://schemas.microsoft.com/office/drawing/2014/main" id="{6CC67C37-47AC-4C20-97EF-22EAC98C15BC}"/>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070790" y="6222885"/>
            <a:ext cx="515487" cy="47868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BC iPlayer - Apps on Google Play">
            <a:hlinkClick r:id="rId32"/>
            <a:extLst>
              <a:ext uri="{FF2B5EF4-FFF2-40B4-BE49-F238E27FC236}">
                <a16:creationId xmlns:a16="http://schemas.microsoft.com/office/drawing/2014/main" id="{4E89A601-7412-42B7-A229-1A18BF491044}"/>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658980" y="5630266"/>
            <a:ext cx="522147" cy="48338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Kensuke's Kingdom (2023) - IMDb">
            <a:hlinkClick r:id="rId34"/>
            <a:extLst>
              <a:ext uri="{FF2B5EF4-FFF2-40B4-BE49-F238E27FC236}">
                <a16:creationId xmlns:a16="http://schemas.microsoft.com/office/drawing/2014/main" id="{DB632A30-556A-4F07-8895-87670A7390FC}"/>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409339" y="5648490"/>
            <a:ext cx="427064" cy="483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hlinkClick r:id="rId36"/>
            <a:extLst>
              <a:ext uri="{FF2B5EF4-FFF2-40B4-BE49-F238E27FC236}">
                <a16:creationId xmlns:a16="http://schemas.microsoft.com/office/drawing/2014/main" id="{029E6481-37B9-4864-B1DB-C84329750DED}"/>
              </a:ext>
            </a:extLst>
          </p:cNvPr>
          <p:cNvPicPr>
            <a:picLocks noChangeAspect="1"/>
          </p:cNvPicPr>
          <p:nvPr/>
        </p:nvPicPr>
        <p:blipFill>
          <a:blip r:embed="rId37"/>
          <a:stretch>
            <a:fillRect/>
          </a:stretch>
        </p:blipFill>
        <p:spPr>
          <a:xfrm>
            <a:off x="10672487" y="5833158"/>
            <a:ext cx="476950" cy="520487"/>
          </a:xfrm>
          <a:prstGeom prst="rect">
            <a:avLst/>
          </a:prstGeom>
        </p:spPr>
      </p:pic>
      <p:pic>
        <p:nvPicPr>
          <p:cNvPr id="10" name="Picture 9">
            <a:hlinkClick r:id="rId38"/>
            <a:extLst>
              <a:ext uri="{FF2B5EF4-FFF2-40B4-BE49-F238E27FC236}">
                <a16:creationId xmlns:a16="http://schemas.microsoft.com/office/drawing/2014/main" id="{C97A99AB-D273-426C-8E9F-20E5DD308EDE}"/>
              </a:ext>
            </a:extLst>
          </p:cNvPr>
          <p:cNvPicPr>
            <a:picLocks noChangeAspect="1"/>
          </p:cNvPicPr>
          <p:nvPr/>
        </p:nvPicPr>
        <p:blipFill>
          <a:blip r:embed="rId39"/>
          <a:stretch>
            <a:fillRect/>
          </a:stretch>
        </p:blipFill>
        <p:spPr>
          <a:xfrm>
            <a:off x="11424747" y="5910122"/>
            <a:ext cx="482934" cy="561707"/>
          </a:xfrm>
          <a:prstGeom prst="rect">
            <a:avLst/>
          </a:prstGeom>
        </p:spPr>
      </p:pic>
      <p:pic>
        <p:nvPicPr>
          <p:cNvPr id="11" name="Picture 10">
            <a:hlinkClick r:id="rId40"/>
            <a:extLst>
              <a:ext uri="{FF2B5EF4-FFF2-40B4-BE49-F238E27FC236}">
                <a16:creationId xmlns:a16="http://schemas.microsoft.com/office/drawing/2014/main" id="{5B94B451-92ED-4089-A12C-F13BAD0ED520}"/>
              </a:ext>
            </a:extLst>
          </p:cNvPr>
          <p:cNvPicPr>
            <a:picLocks noChangeAspect="1"/>
          </p:cNvPicPr>
          <p:nvPr/>
        </p:nvPicPr>
        <p:blipFill>
          <a:blip r:embed="rId41"/>
          <a:stretch>
            <a:fillRect/>
          </a:stretch>
        </p:blipFill>
        <p:spPr>
          <a:xfrm>
            <a:off x="9182917" y="5810075"/>
            <a:ext cx="482935" cy="482935"/>
          </a:xfrm>
          <a:prstGeom prst="rect">
            <a:avLst/>
          </a:prstGeom>
        </p:spPr>
      </p:pic>
      <p:pic>
        <p:nvPicPr>
          <p:cNvPr id="16" name="Picture 15">
            <a:hlinkClick r:id="rId42"/>
            <a:extLst>
              <a:ext uri="{FF2B5EF4-FFF2-40B4-BE49-F238E27FC236}">
                <a16:creationId xmlns:a16="http://schemas.microsoft.com/office/drawing/2014/main" id="{075F7E5F-B5A2-4212-AB1C-5DFB80F4C015}"/>
              </a:ext>
            </a:extLst>
          </p:cNvPr>
          <p:cNvPicPr>
            <a:picLocks noChangeAspect="1"/>
          </p:cNvPicPr>
          <p:nvPr/>
        </p:nvPicPr>
        <p:blipFill>
          <a:blip r:embed="rId43"/>
          <a:stretch>
            <a:fillRect/>
          </a:stretch>
        </p:blipFill>
        <p:spPr>
          <a:xfrm>
            <a:off x="9682680" y="6143379"/>
            <a:ext cx="482935" cy="482935"/>
          </a:xfrm>
          <a:prstGeom prst="rect">
            <a:avLst/>
          </a:prstGeom>
        </p:spPr>
      </p:pic>
    </p:spTree>
    <p:extLst>
      <p:ext uri="{BB962C8B-B14F-4D97-AF65-F5344CB8AC3E}">
        <p14:creationId xmlns:p14="http://schemas.microsoft.com/office/powerpoint/2010/main" val="1821520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7">
            <a:extLst>
              <a:ext uri="{FF2B5EF4-FFF2-40B4-BE49-F238E27FC236}">
                <a16:creationId xmlns:a16="http://schemas.microsoft.com/office/drawing/2014/main" id="{D0B33EF5-5A2B-4813-8422-FA733F15AFE6}"/>
              </a:ext>
            </a:extLst>
          </p:cNvPr>
          <p:cNvGraphicFramePr>
            <a:graphicFrameLocks noGrp="1"/>
          </p:cNvGraphicFramePr>
          <p:nvPr>
            <p:extLst>
              <p:ext uri="{D42A27DB-BD31-4B8C-83A1-F6EECF244321}">
                <p14:modId xmlns:p14="http://schemas.microsoft.com/office/powerpoint/2010/main" val="3860630134"/>
              </p:ext>
            </p:extLst>
          </p:nvPr>
        </p:nvGraphicFramePr>
        <p:xfrm>
          <a:off x="95894" y="826849"/>
          <a:ext cx="12036425" cy="5908626"/>
        </p:xfrm>
        <a:graphic>
          <a:graphicData uri="http://schemas.openxmlformats.org/drawingml/2006/table">
            <a:tbl>
              <a:tblPr firstRow="1" bandRow="1">
                <a:tableStyleId>{5C22544A-7EE6-4342-B048-85BDC9FD1C3A}</a:tableStyleId>
              </a:tblPr>
              <a:tblGrid>
                <a:gridCol w="2614055">
                  <a:extLst>
                    <a:ext uri="{9D8B030D-6E8A-4147-A177-3AD203B41FA5}">
                      <a16:colId xmlns:a16="http://schemas.microsoft.com/office/drawing/2014/main" val="2035300682"/>
                    </a:ext>
                  </a:extLst>
                </a:gridCol>
                <a:gridCol w="2377440">
                  <a:extLst>
                    <a:ext uri="{9D8B030D-6E8A-4147-A177-3AD203B41FA5}">
                      <a16:colId xmlns:a16="http://schemas.microsoft.com/office/drawing/2014/main" val="2543880522"/>
                    </a:ext>
                  </a:extLst>
                </a:gridCol>
                <a:gridCol w="2493818">
                  <a:extLst>
                    <a:ext uri="{9D8B030D-6E8A-4147-A177-3AD203B41FA5}">
                      <a16:colId xmlns:a16="http://schemas.microsoft.com/office/drawing/2014/main" val="126172314"/>
                    </a:ext>
                  </a:extLst>
                </a:gridCol>
                <a:gridCol w="2310938">
                  <a:extLst>
                    <a:ext uri="{9D8B030D-6E8A-4147-A177-3AD203B41FA5}">
                      <a16:colId xmlns:a16="http://schemas.microsoft.com/office/drawing/2014/main" val="1442369891"/>
                    </a:ext>
                  </a:extLst>
                </a:gridCol>
                <a:gridCol w="2240174">
                  <a:extLst>
                    <a:ext uri="{9D8B030D-6E8A-4147-A177-3AD203B41FA5}">
                      <a16:colId xmlns:a16="http://schemas.microsoft.com/office/drawing/2014/main" val="1934754129"/>
                    </a:ext>
                  </a:extLst>
                </a:gridCol>
              </a:tblGrid>
              <a:tr h="507393">
                <a:tc>
                  <a:txBody>
                    <a:bodyPr/>
                    <a:lstStyle/>
                    <a:p>
                      <a:r>
                        <a:rPr lang="en-GB" sz="1400" dirty="0">
                          <a:latin typeface="Goudy Old Style" panose="02020502050305020303" pitchFamily="18" charset="0"/>
                        </a:rPr>
                        <a:t>Autumn 1  and Autumn 2 </a:t>
                      </a:r>
                    </a:p>
                  </a:txBody>
                  <a:tcPr>
                    <a:solidFill>
                      <a:schemeClr val="tx1"/>
                    </a:solidFill>
                  </a:tcPr>
                </a:tc>
                <a:tc>
                  <a:txBody>
                    <a:bodyPr/>
                    <a:lstStyle/>
                    <a:p>
                      <a:r>
                        <a:rPr lang="en-GB" sz="1400" dirty="0">
                          <a:latin typeface="Goudy Old Style" panose="02020502050305020303" pitchFamily="18" charset="0"/>
                        </a:rPr>
                        <a:t>Spring 1</a:t>
                      </a:r>
                    </a:p>
                  </a:txBody>
                  <a:tcPr>
                    <a:solidFill>
                      <a:schemeClr val="tx1"/>
                    </a:solidFill>
                  </a:tcPr>
                </a:tc>
                <a:tc>
                  <a:txBody>
                    <a:bodyPr/>
                    <a:lstStyle/>
                    <a:p>
                      <a:r>
                        <a:rPr lang="en-GB" sz="1400" dirty="0">
                          <a:latin typeface="Goudy Old Style" panose="02020502050305020303" pitchFamily="18" charset="0"/>
                        </a:rPr>
                        <a:t>Spring 2</a:t>
                      </a:r>
                    </a:p>
                  </a:txBody>
                  <a:tcPr>
                    <a:solidFill>
                      <a:schemeClr val="tx1"/>
                    </a:solidFill>
                  </a:tcPr>
                </a:tc>
                <a:tc>
                  <a:txBody>
                    <a:bodyPr/>
                    <a:lstStyle/>
                    <a:p>
                      <a:r>
                        <a:rPr lang="en-GB" sz="1400" dirty="0">
                          <a:latin typeface="Goudy Old Style" panose="02020502050305020303" pitchFamily="18" charset="0"/>
                        </a:rPr>
                        <a:t>Summer 1</a:t>
                      </a:r>
                    </a:p>
                  </a:txBody>
                  <a:tcPr>
                    <a:solidFill>
                      <a:schemeClr val="tx1"/>
                    </a:solidFill>
                  </a:tcPr>
                </a:tc>
                <a:tc>
                  <a:txBody>
                    <a:bodyPr/>
                    <a:lstStyle/>
                    <a:p>
                      <a:r>
                        <a:rPr lang="en-GB" sz="1400" dirty="0">
                          <a:latin typeface="Goudy Old Style" panose="02020502050305020303" pitchFamily="18" charset="0"/>
                        </a:rPr>
                        <a:t>Summer 2</a:t>
                      </a:r>
                    </a:p>
                  </a:txBody>
                  <a:tcPr>
                    <a:solidFill>
                      <a:schemeClr val="tx1"/>
                    </a:solidFill>
                  </a:tcPr>
                </a:tc>
                <a:extLst>
                  <a:ext uri="{0D108BD9-81ED-4DB2-BD59-A6C34878D82A}">
                    <a16:rowId xmlns:a16="http://schemas.microsoft.com/office/drawing/2014/main" val="3258326413"/>
                  </a:ext>
                </a:extLst>
              </a:tr>
              <a:tr h="5401233">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en-GB" sz="1300" b="1" i="0" u="sng"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rPr>
                        <a:t>Classic Narrative- David Almond Skellig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300" dirty="0">
                          <a:latin typeface="Goudy Old Style" panose="02020502050305020303" pitchFamily="18" charset="0"/>
                        </a:rPr>
                        <a:t>Explore </a:t>
                      </a:r>
                      <a:r>
                        <a:rPr lang="en-GB" sz="1300" i="1" dirty="0">
                          <a:latin typeface="Goudy Old Style" panose="02020502050305020303" pitchFamily="18" charset="0"/>
                        </a:rPr>
                        <a:t>Skellig</a:t>
                      </a:r>
                      <a:r>
                        <a:rPr lang="en-GB" sz="1300" dirty="0">
                          <a:latin typeface="Goudy Old Style" panose="02020502050305020303" pitchFamily="18" charset="0"/>
                        </a:rPr>
                        <a:t> by David Almond, focusing on character, themes and narrative development.</a:t>
                      </a:r>
                    </a:p>
                    <a:p>
                      <a:pPr marL="171450" indent="-171450">
                        <a:buFont typeface="Arial" panose="020B0604020202020204" pitchFamily="34" charset="0"/>
                        <a:buChar char="•"/>
                      </a:pPr>
                      <a:r>
                        <a:rPr lang="en-GB" sz="1300" dirty="0">
                          <a:latin typeface="Goudy Old Style" panose="02020502050305020303" pitchFamily="18" charset="0"/>
                        </a:rPr>
                        <a:t>Develop comprehension skills by making inferences, analysing language and explaining key moments in the text. </a:t>
                      </a:r>
                    </a:p>
                    <a:p>
                      <a:pPr marL="171450" indent="-171450">
                        <a:buFont typeface="Arial" panose="020B0604020202020204" pitchFamily="34" charset="0"/>
                        <a:buChar char="•"/>
                      </a:pPr>
                      <a:r>
                        <a:rPr lang="en-GB" sz="1300" dirty="0">
                          <a:latin typeface="Goudy Old Style" panose="02020502050305020303" pitchFamily="18" charset="0"/>
                        </a:rPr>
                        <a:t>Use oracy to discuss interpretations, justify viewpoints and explore themes such as mystery and change. </a:t>
                      </a:r>
                    </a:p>
                    <a:p>
                      <a:pPr marL="171450" indent="-171450">
                        <a:buFont typeface="Arial" panose="020B0604020202020204" pitchFamily="34" charset="0"/>
                        <a:buChar char="•"/>
                      </a:pPr>
                      <a:r>
                        <a:rPr lang="en-GB" sz="1300" dirty="0">
                          <a:latin typeface="Goudy Old Style" panose="02020502050305020303" pitchFamily="18" charset="0"/>
                        </a:rPr>
                        <a:t>Analyse how Almond uses language, symbolism and structure to create atmosphere and meaning.</a:t>
                      </a:r>
                    </a:p>
                    <a:p>
                      <a:pPr marL="171450" indent="-171450">
                        <a:buFont typeface="Arial" panose="020B0604020202020204" pitchFamily="34" charset="0"/>
                        <a:buChar char="•"/>
                      </a:pPr>
                      <a:r>
                        <a:rPr lang="en-GB" sz="1300" dirty="0">
                          <a:latin typeface="Goudy Old Style" panose="02020502050305020303" pitchFamily="18" charset="0"/>
                        </a:rPr>
                        <a:t>Plan and write a diary based on the novel, applying KS3 writing skills including clear structure thoughtful vocabulary.</a:t>
                      </a:r>
                    </a:p>
                  </a:txBody>
                  <a:tcPr>
                    <a:solidFill>
                      <a:schemeClr val="bg1">
                        <a:lumMod val="85000"/>
                      </a:schemeClr>
                    </a:solidFill>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GB" sz="1300" b="1" i="0" u="sng"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Modern Playscript David Grant: Free</a:t>
                      </a:r>
                    </a:p>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endParaRPr kumimoji="0" lang="en-GB" sz="1300" b="1" i="0" u="none"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300" dirty="0">
                          <a:latin typeface="Goudy Old Style" panose="02020502050305020303" pitchFamily="18" charset="0"/>
                        </a:rPr>
                        <a:t>Explore </a:t>
                      </a:r>
                      <a:r>
                        <a:rPr lang="en-GB" sz="1300" i="1" dirty="0">
                          <a:latin typeface="Goudy Old Style" panose="02020502050305020303" pitchFamily="18" charset="0"/>
                        </a:rPr>
                        <a:t>Free</a:t>
                      </a:r>
                      <a:r>
                        <a:rPr lang="en-GB" sz="1300" dirty="0">
                          <a:latin typeface="Goudy Old Style" panose="02020502050305020303" pitchFamily="18" charset="0"/>
                        </a:rPr>
                        <a:t> by David Grant, focusing on themes, characters and key dramatic moments. Develop comprehension skills by interpreting meaning, and analysing character motivation. </a:t>
                      </a:r>
                    </a:p>
                    <a:p>
                      <a:pPr marL="171450" indent="-171450">
                        <a:buFont typeface="Arial" panose="020B0604020202020204" pitchFamily="34" charset="0"/>
                        <a:buChar char="•"/>
                      </a:pPr>
                      <a:r>
                        <a:rPr lang="en-GB" sz="1300" dirty="0">
                          <a:latin typeface="Goudy Old Style" panose="02020502050305020303" pitchFamily="18" charset="0"/>
                        </a:rPr>
                        <a:t>Use oracy and drama skills to rehearse, interpret and perform selected scenes with expression and clarity. </a:t>
                      </a:r>
                    </a:p>
                    <a:p>
                      <a:pPr marL="171450" indent="-171450">
                        <a:buFont typeface="Arial" panose="020B0604020202020204" pitchFamily="34" charset="0"/>
                        <a:buChar char="•"/>
                      </a:pPr>
                      <a:r>
                        <a:rPr lang="en-GB" sz="1300" dirty="0">
                          <a:latin typeface="Goudy Old Style" panose="02020502050305020303" pitchFamily="18" charset="0"/>
                        </a:rPr>
                        <a:t>Plan and write a playscript using correct dramatic conventions, including stage directions, dialogue and layout. </a:t>
                      </a:r>
                    </a:p>
                    <a:p>
                      <a:pPr marL="171450" indent="-171450">
                        <a:buFont typeface="Arial" panose="020B0604020202020204" pitchFamily="34" charset="0"/>
                        <a:buChar char="•"/>
                      </a:pPr>
                      <a:r>
                        <a:rPr lang="en-GB" sz="1300" dirty="0">
                          <a:latin typeface="Goudy Old Style" panose="02020502050305020303" pitchFamily="18" charset="0"/>
                        </a:rPr>
                        <a:t>Perform scenes from the script, applying voice, movement and interaction to bring meaning to the audience.</a:t>
                      </a:r>
                    </a:p>
                  </a:txBody>
                  <a:tcPr>
                    <a:solidFill>
                      <a:schemeClr val="bg1">
                        <a:lumMod val="85000"/>
                      </a:schemeClr>
                    </a:solidFill>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GB" sz="1300" b="1" i="0" u="sng"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rPr>
                        <a:t>Play: William Shakespeare’s A Midsummer Night’s Dream</a:t>
                      </a:r>
                    </a:p>
                    <a:p>
                      <a:pPr marL="342900" marR="0" lvl="0" indent="-342900" algn="l" defTabSz="4572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GB" sz="1300" b="0" i="0" u="none" strike="noStrike" kern="1200" cap="none" spc="0" normalizeH="0" baseline="0" noProof="0" dirty="0">
                        <a:ln>
                          <a:noFill/>
                        </a:ln>
                        <a:solidFill>
                          <a:prstClr val="black"/>
                        </a:solidFill>
                        <a:effectLst/>
                        <a:uLnTx/>
                        <a:uFillTx/>
                        <a:latin typeface="Goudy Old Style" panose="02020502050305020303" pitchFamily="18"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300" dirty="0">
                          <a:latin typeface="Goudy Old Style" panose="02020502050305020303" pitchFamily="18" charset="0"/>
                        </a:rPr>
                        <a:t>Explore </a:t>
                      </a:r>
                      <a:r>
                        <a:rPr lang="en-GB" sz="1300" i="1" dirty="0">
                          <a:latin typeface="Goudy Old Style" panose="02020502050305020303" pitchFamily="18" charset="0"/>
                        </a:rPr>
                        <a:t>A Midsummer Night’s Dream</a:t>
                      </a:r>
                      <a:r>
                        <a:rPr lang="en-GB" sz="1300" dirty="0">
                          <a:latin typeface="Goudy Old Style" panose="02020502050305020303" pitchFamily="18" charset="0"/>
                        </a:rPr>
                        <a:t> by William Shakespeare, focusing on plot, themes and characterisation. </a:t>
                      </a:r>
                    </a:p>
                    <a:p>
                      <a:pPr marL="171450" indent="-171450">
                        <a:buFont typeface="Arial" panose="020B0604020202020204" pitchFamily="34" charset="0"/>
                        <a:buChar char="•"/>
                      </a:pPr>
                      <a:r>
                        <a:rPr lang="en-GB" sz="1300" dirty="0">
                          <a:latin typeface="Goudy Old Style" panose="02020502050305020303" pitchFamily="18" charset="0"/>
                        </a:rPr>
                        <a:t>Develop comprehension skills by interpreting meaning, analysing language and tracking relationships between characters. </a:t>
                      </a:r>
                    </a:p>
                    <a:p>
                      <a:pPr marL="171450" indent="-171450">
                        <a:buFont typeface="Arial" panose="020B0604020202020204" pitchFamily="34" charset="0"/>
                        <a:buChar char="•"/>
                      </a:pPr>
                      <a:r>
                        <a:rPr lang="en-GB" sz="1300" dirty="0">
                          <a:latin typeface="Goudy Old Style" panose="02020502050305020303" pitchFamily="18" charset="0"/>
                        </a:rPr>
                        <a:t>Use oracy and drama to rehearse, perform and refine scenes, focusing on expression, tone and interaction. </a:t>
                      </a:r>
                    </a:p>
                    <a:p>
                      <a:pPr marL="171450" indent="-171450">
                        <a:buFont typeface="Arial" panose="020B0604020202020204" pitchFamily="34" charset="0"/>
                        <a:buChar char="•"/>
                      </a:pPr>
                      <a:r>
                        <a:rPr lang="en-GB" sz="1300" dirty="0">
                          <a:latin typeface="Goudy Old Style" panose="02020502050305020303" pitchFamily="18" charset="0"/>
                        </a:rPr>
                        <a:t>Explore characterisation through discussion and performance, considering how Shakespeare presents different characters and their relationships. </a:t>
                      </a:r>
                    </a:p>
                  </a:txBody>
                  <a:tcPr>
                    <a:solidFill>
                      <a:schemeClr val="bg1">
                        <a:lumMod val="85000"/>
                      </a:schemeClr>
                    </a:solidFill>
                  </a:tcPr>
                </a:tc>
                <a:tc>
                  <a:txBody>
                    <a:bodyPr/>
                    <a:lstStyle/>
                    <a:p>
                      <a:pPr marL="0" marR="0" lvl="0" indent="0" algn="l" defTabSz="4572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GB" sz="1300" b="1" i="0" u="sng" strike="noStrike" kern="1200" cap="none" spc="0" normalizeH="0" baseline="0" noProof="0" dirty="0">
                          <a:ln>
                            <a:noFill/>
                          </a:ln>
                          <a:solidFill>
                            <a:prstClr val="black"/>
                          </a:solidFill>
                          <a:effectLst/>
                          <a:uLnTx/>
                          <a:uFillTx/>
                          <a:latin typeface="Goudy Old Style" panose="02020502050305020303" pitchFamily="18" charset="0"/>
                          <a:ea typeface="+mn-ea"/>
                          <a:cs typeface="+mn-cs"/>
                        </a:rPr>
                        <a:t>Argue, Persuade, Advise Non Fiction texts </a:t>
                      </a:r>
                    </a:p>
                    <a:p>
                      <a:endParaRPr lang="en-GB" sz="1300" dirty="0">
                        <a:latin typeface="Goudy Old Style" panose="02020502050305020303" pitchFamily="18" charset="0"/>
                      </a:endParaRPr>
                    </a:p>
                    <a:p>
                      <a:pPr marL="171450" indent="-171450">
                        <a:buFont typeface="Arial" panose="020B0604020202020204" pitchFamily="34" charset="0"/>
                        <a:buChar char="•"/>
                      </a:pPr>
                      <a:r>
                        <a:rPr lang="en-GB" sz="1300" dirty="0">
                          <a:latin typeface="Goudy Old Style" panose="02020502050305020303" pitchFamily="18" charset="0"/>
                        </a:rPr>
                        <a:t>Explore a range of non-fiction texts, focusing on purpose, audience and persuasive techniques. </a:t>
                      </a:r>
                    </a:p>
                    <a:p>
                      <a:pPr marL="171450" indent="-171450">
                        <a:buFont typeface="Arial" panose="020B0604020202020204" pitchFamily="34" charset="0"/>
                        <a:buChar char="•"/>
                      </a:pPr>
                      <a:r>
                        <a:rPr lang="en-GB" sz="1300" dirty="0">
                          <a:latin typeface="Goudy Old Style" panose="02020502050305020303" pitchFamily="18" charset="0"/>
                        </a:rPr>
                        <a:t>Develop comprehension skills by identifying bias, retrieving information and explaining how writers influence the reader. </a:t>
                      </a:r>
                    </a:p>
                    <a:p>
                      <a:pPr marL="171450" indent="-171450">
                        <a:buFont typeface="Arial" panose="020B0604020202020204" pitchFamily="34" charset="0"/>
                        <a:buChar char="•"/>
                      </a:pPr>
                      <a:r>
                        <a:rPr lang="en-GB" sz="1300" dirty="0">
                          <a:latin typeface="Goudy Old Style" panose="02020502050305020303" pitchFamily="18" charset="0"/>
                        </a:rPr>
                        <a:t>Use oracy to discuss issues, share viewpoints and orally rehearse arguments and ideas. </a:t>
                      </a:r>
                    </a:p>
                    <a:p>
                      <a:pPr marL="171450" indent="-171450">
                        <a:buFont typeface="Arial" panose="020B0604020202020204" pitchFamily="34" charset="0"/>
                        <a:buChar char="•"/>
                      </a:pPr>
                      <a:r>
                        <a:rPr lang="en-GB" sz="1300" dirty="0">
                          <a:latin typeface="Goudy Old Style" panose="02020502050305020303" pitchFamily="18" charset="0"/>
                        </a:rPr>
                        <a:t>Plan and write a persuasive letter using persuasive language features. </a:t>
                      </a:r>
                    </a:p>
                    <a:p>
                      <a:pPr marL="171450" indent="-171450">
                        <a:buFont typeface="Arial" panose="020B0604020202020204" pitchFamily="34" charset="0"/>
                        <a:buChar char="•"/>
                      </a:pPr>
                      <a:r>
                        <a:rPr lang="en-GB" sz="1300" dirty="0">
                          <a:latin typeface="Goudy Old Style" panose="02020502050305020303" pitchFamily="18" charset="0"/>
                        </a:rPr>
                        <a:t>Apply KS3 writing skills including rhetorical questions, emotive language, cohesive devices and formal tone.</a:t>
                      </a:r>
                    </a:p>
                    <a:p>
                      <a:endParaRPr lang="en-GB" sz="1300" dirty="0">
                        <a:latin typeface="Goudy Old Style" panose="02020502050305020303" pitchFamily="18" charset="0"/>
                      </a:endParaRPr>
                    </a:p>
                  </a:txBody>
                  <a:tcPr>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300" b="1" u="sng" dirty="0">
                          <a:effectLst/>
                          <a:latin typeface="Goudy Old Style" panose="02020502050305020303" pitchFamily="18" charset="0"/>
                          <a:ea typeface="Calibri" panose="020F0502020204030204" pitchFamily="34" charset="0"/>
                          <a:cs typeface="Times New Roman" panose="02020603050405020304" pitchFamily="18" charset="0"/>
                        </a:rPr>
                        <a:t>Literary Heritage-Anne Frank  Diary of a Young Girl (extracts) </a:t>
                      </a:r>
                    </a:p>
                    <a:p>
                      <a:pPr marL="171450" indent="-171450">
                        <a:buFont typeface="Arial" panose="020B0604020202020204" pitchFamily="34" charset="0"/>
                        <a:buChar char="•"/>
                      </a:pPr>
                      <a:endParaRPr lang="en-GB" sz="1300" dirty="0">
                        <a:latin typeface="Goudy Old Style" panose="02020502050305020303" pitchFamily="18" charset="0"/>
                      </a:endParaRPr>
                    </a:p>
                    <a:p>
                      <a:pPr marL="171450" indent="-171450">
                        <a:buFont typeface="Arial" panose="020B0604020202020204" pitchFamily="34" charset="0"/>
                        <a:buChar char="•"/>
                      </a:pPr>
                      <a:r>
                        <a:rPr lang="en-GB" sz="1300" dirty="0">
                          <a:latin typeface="Goudy Old Style" panose="02020502050305020303" pitchFamily="18" charset="0"/>
                        </a:rPr>
                        <a:t>Explore extracts from </a:t>
                      </a:r>
                      <a:r>
                        <a:rPr lang="en-GB" sz="1300" i="1" dirty="0">
                          <a:latin typeface="Goudy Old Style" panose="02020502050305020303" pitchFamily="18" charset="0"/>
                        </a:rPr>
                        <a:t>Anne Frank: The Diary of a Young Girl</a:t>
                      </a:r>
                      <a:r>
                        <a:rPr lang="en-GB" sz="1300" dirty="0">
                          <a:latin typeface="Goudy Old Style" panose="02020502050305020303" pitchFamily="18" charset="0"/>
                        </a:rPr>
                        <a:t>, developing reading fluency and comprehension. </a:t>
                      </a:r>
                    </a:p>
                    <a:p>
                      <a:pPr marL="171450" indent="-171450">
                        <a:buFont typeface="Arial" panose="020B0604020202020204" pitchFamily="34" charset="0"/>
                        <a:buChar char="•"/>
                      </a:pPr>
                      <a:r>
                        <a:rPr lang="en-GB" sz="1300" dirty="0">
                          <a:latin typeface="Goudy Old Style" panose="02020502050305020303" pitchFamily="18" charset="0"/>
                        </a:rPr>
                        <a:t>Develop comprehension, inference and vocabulary through close analysis of the text. </a:t>
                      </a:r>
                    </a:p>
                    <a:p>
                      <a:pPr marL="171450" indent="-171450">
                        <a:buFont typeface="Arial" panose="020B0604020202020204" pitchFamily="34" charset="0"/>
                        <a:buChar char="•"/>
                      </a:pPr>
                      <a:r>
                        <a:rPr lang="en-GB" sz="1300" dirty="0">
                          <a:latin typeface="Goudy Old Style" panose="02020502050305020303" pitchFamily="18" charset="0"/>
                        </a:rPr>
                        <a:t>Build oracy skills through discussion, questioning and exploration of character and themes. </a:t>
                      </a:r>
                    </a:p>
                    <a:p>
                      <a:pPr marL="171450" indent="-171450">
                        <a:buFont typeface="Arial" panose="020B0604020202020204" pitchFamily="34" charset="0"/>
                        <a:buChar char="•"/>
                      </a:pPr>
                      <a:r>
                        <a:rPr lang="en-GB" sz="1300" dirty="0">
                          <a:latin typeface="Goudy Old Style" panose="02020502050305020303" pitchFamily="18" charset="0"/>
                        </a:rPr>
                        <a:t>Explore Anne Frank's diary-writing style, considering purpose, audience and historical context. </a:t>
                      </a:r>
                    </a:p>
                    <a:p>
                      <a:pPr marL="171450" indent="-171450">
                        <a:buFont typeface="Arial" panose="020B0604020202020204" pitchFamily="34" charset="0"/>
                        <a:buChar char="•"/>
                      </a:pPr>
                      <a:r>
                        <a:rPr lang="en-GB" sz="1300" dirty="0">
                          <a:latin typeface="Goudy Old Style" panose="02020502050305020303" pitchFamily="18" charset="0"/>
                        </a:rPr>
                        <a:t>Apply reading, comprehension and oracy skills to produce a diary entry. </a:t>
                      </a:r>
                    </a:p>
                    <a:p>
                      <a:endParaRPr lang="en-GB" sz="1300" dirty="0">
                        <a:latin typeface="Goudy Old Style" panose="02020502050305020303" pitchFamily="18" charset="0"/>
                      </a:endParaRPr>
                    </a:p>
                  </a:txBody>
                  <a:tcPr>
                    <a:solidFill>
                      <a:schemeClr val="bg1">
                        <a:lumMod val="85000"/>
                      </a:schemeClr>
                    </a:solidFill>
                  </a:tcPr>
                </a:tc>
                <a:extLst>
                  <a:ext uri="{0D108BD9-81ED-4DB2-BD59-A6C34878D82A}">
                    <a16:rowId xmlns:a16="http://schemas.microsoft.com/office/drawing/2014/main" val="2737785878"/>
                  </a:ext>
                </a:extLst>
              </a:tr>
            </a:tbl>
          </a:graphicData>
        </a:graphic>
      </p:graphicFrame>
      <p:sp>
        <p:nvSpPr>
          <p:cNvPr id="2" name="Title 1"/>
          <p:cNvSpPr>
            <a:spLocks noGrp="1"/>
          </p:cNvSpPr>
          <p:nvPr>
            <p:ph type="ctrTitle"/>
          </p:nvPr>
        </p:nvSpPr>
        <p:spPr>
          <a:xfrm>
            <a:off x="-3162761" y="-358558"/>
            <a:ext cx="12246482" cy="1185408"/>
          </a:xfrm>
        </p:spPr>
        <p:txBody>
          <a:bodyPr/>
          <a:lstStyle/>
          <a:p>
            <a:r>
              <a:rPr lang="en-GB" sz="4000" dirty="0">
                <a:solidFill>
                  <a:srgbClr val="00B050"/>
                </a:solidFill>
                <a:latin typeface="Goudy Old Style" panose="02020502050305020303" pitchFamily="18" charset="0"/>
              </a:rPr>
              <a:t>Y7 CURRICULUM PLAN: ENGLISH</a:t>
            </a:r>
          </a:p>
        </p:txBody>
      </p:sp>
      <p:pic>
        <p:nvPicPr>
          <p:cNvPr id="4" name="Picture 3"/>
          <p:cNvPicPr>
            <a:picLocks noChangeAspect="1"/>
          </p:cNvPicPr>
          <p:nvPr/>
        </p:nvPicPr>
        <p:blipFill>
          <a:blip r:embed="rId3"/>
          <a:stretch>
            <a:fillRect/>
          </a:stretch>
        </p:blipFill>
        <p:spPr>
          <a:xfrm>
            <a:off x="10120465" y="46492"/>
            <a:ext cx="2011854" cy="780356"/>
          </a:xfrm>
          <a:prstGeom prst="rect">
            <a:avLst/>
          </a:prstGeom>
        </p:spPr>
      </p:pic>
      <p:pic>
        <p:nvPicPr>
          <p:cNvPr id="9" name="Picture 8" descr="YouTube (channel) - Wikipedia">
            <a:hlinkClick r:id="rId4"/>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35909" y="5967553"/>
            <a:ext cx="488931" cy="528585"/>
          </a:xfrm>
          <a:prstGeom prst="rect">
            <a:avLst/>
          </a:prstGeom>
          <a:noFill/>
          <a:ln>
            <a:noFill/>
          </a:ln>
        </p:spPr>
      </p:pic>
      <p:pic>
        <p:nvPicPr>
          <p:cNvPr id="1026" name="Picture 2" descr="Skellig: Amazon.co.uk: Almond, David: Books">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4569" y="6231846"/>
            <a:ext cx="508075" cy="5678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kellig 15th Anniversary Edition: Amazon.co.uk: Almond, David: Books">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167181" y="6127116"/>
            <a:ext cx="515933" cy="554908"/>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8" descr="BBC Bitesize popularity &amp; fame | YouGov"/>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https://d3hjzzsa8cr26l.cloudfront.net/d349f4be-bb5a-11e8-9ff1-1dbd7da1ccee.jpg?pw=190">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73708" y="5825393"/>
            <a:ext cx="578181" cy="57818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hlinkClick r:id="rId12"/>
          </p:cNvPr>
          <p:cNvPicPr>
            <a:picLocks noChangeAspect="1"/>
          </p:cNvPicPr>
          <p:nvPr/>
        </p:nvPicPr>
        <p:blipFill>
          <a:blip r:embed="rId13"/>
          <a:stretch>
            <a:fillRect/>
          </a:stretch>
        </p:blipFill>
        <p:spPr>
          <a:xfrm>
            <a:off x="5199768" y="5817409"/>
            <a:ext cx="603440" cy="578181"/>
          </a:xfrm>
          <a:prstGeom prst="rect">
            <a:avLst/>
          </a:prstGeom>
        </p:spPr>
      </p:pic>
      <p:pic>
        <p:nvPicPr>
          <p:cNvPr id="5" name="Picture 4"/>
          <p:cNvPicPr>
            <a:picLocks noChangeAspect="1"/>
          </p:cNvPicPr>
          <p:nvPr/>
        </p:nvPicPr>
        <p:blipFill>
          <a:blip r:embed="rId14"/>
          <a:stretch>
            <a:fillRect/>
          </a:stretch>
        </p:blipFill>
        <p:spPr>
          <a:xfrm>
            <a:off x="0" y="-13133"/>
            <a:ext cx="796066" cy="870864"/>
          </a:xfrm>
          <a:prstGeom prst="rect">
            <a:avLst/>
          </a:prstGeom>
        </p:spPr>
      </p:pic>
      <p:pic>
        <p:nvPicPr>
          <p:cNvPr id="2050" name="Picture 2" descr="What is BBC Bitesize? - BBC Bitesize">
            <a:hlinkClick r:id="rId15"/>
            <a:extLst>
              <a:ext uri="{FF2B5EF4-FFF2-40B4-BE49-F238E27FC236}">
                <a16:creationId xmlns:a16="http://schemas.microsoft.com/office/drawing/2014/main" id="{088655FE-86B5-499C-E6AD-F82BA92DEF3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937779" y="5895166"/>
            <a:ext cx="557200" cy="4639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BC iPlayer">
            <a:hlinkClick r:id="rId17"/>
            <a:extLst>
              <a:ext uri="{FF2B5EF4-FFF2-40B4-BE49-F238E27FC236}">
                <a16:creationId xmlns:a16="http://schemas.microsoft.com/office/drawing/2014/main" id="{43CDAC16-0F5A-C4C8-CD99-6E69D0C4DD56}"/>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5884212" y="5510642"/>
            <a:ext cx="423575" cy="52283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19"/>
            <a:extLst>
              <a:ext uri="{FF2B5EF4-FFF2-40B4-BE49-F238E27FC236}">
                <a16:creationId xmlns:a16="http://schemas.microsoft.com/office/drawing/2014/main" id="{9A8E2E4A-2C9D-4A6D-9C29-26EDBD3D3955}"/>
              </a:ext>
            </a:extLst>
          </p:cNvPr>
          <p:cNvPicPr>
            <a:picLocks noChangeAspect="1"/>
          </p:cNvPicPr>
          <p:nvPr/>
        </p:nvPicPr>
        <p:blipFill>
          <a:blip r:embed="rId20"/>
          <a:stretch>
            <a:fillRect/>
          </a:stretch>
        </p:blipFill>
        <p:spPr>
          <a:xfrm>
            <a:off x="6189815" y="6147215"/>
            <a:ext cx="515932" cy="578181"/>
          </a:xfrm>
          <a:prstGeom prst="rect">
            <a:avLst/>
          </a:prstGeom>
        </p:spPr>
      </p:pic>
      <p:pic>
        <p:nvPicPr>
          <p:cNvPr id="7" name="Picture 6">
            <a:hlinkClick r:id="rId21"/>
            <a:extLst>
              <a:ext uri="{FF2B5EF4-FFF2-40B4-BE49-F238E27FC236}">
                <a16:creationId xmlns:a16="http://schemas.microsoft.com/office/drawing/2014/main" id="{8FF3257E-F588-0444-ABA3-0D013E056F62}"/>
              </a:ext>
            </a:extLst>
          </p:cNvPr>
          <p:cNvPicPr>
            <a:picLocks noChangeAspect="1"/>
          </p:cNvPicPr>
          <p:nvPr/>
        </p:nvPicPr>
        <p:blipFill>
          <a:blip r:embed="rId22"/>
          <a:stretch>
            <a:fillRect/>
          </a:stretch>
        </p:blipFill>
        <p:spPr>
          <a:xfrm>
            <a:off x="6797728" y="5577019"/>
            <a:ext cx="423575" cy="529480"/>
          </a:xfrm>
          <a:prstGeom prst="rect">
            <a:avLst/>
          </a:prstGeom>
        </p:spPr>
      </p:pic>
      <p:pic>
        <p:nvPicPr>
          <p:cNvPr id="12" name="Picture 11">
            <a:hlinkClick r:id="rId23"/>
            <a:extLst>
              <a:ext uri="{FF2B5EF4-FFF2-40B4-BE49-F238E27FC236}">
                <a16:creationId xmlns:a16="http://schemas.microsoft.com/office/drawing/2014/main" id="{A8D85EB5-1352-2347-9F90-59A70F405438}"/>
              </a:ext>
            </a:extLst>
          </p:cNvPr>
          <p:cNvPicPr>
            <a:picLocks noChangeAspect="1"/>
          </p:cNvPicPr>
          <p:nvPr/>
        </p:nvPicPr>
        <p:blipFill>
          <a:blip r:embed="rId24"/>
          <a:stretch>
            <a:fillRect/>
          </a:stretch>
        </p:blipFill>
        <p:spPr>
          <a:xfrm>
            <a:off x="10028265" y="6447942"/>
            <a:ext cx="324870" cy="431836"/>
          </a:xfrm>
          <a:prstGeom prst="rect">
            <a:avLst/>
          </a:prstGeom>
        </p:spPr>
      </p:pic>
      <p:pic>
        <p:nvPicPr>
          <p:cNvPr id="15" name="Picture 14">
            <a:hlinkClick r:id="rId25"/>
            <a:extLst>
              <a:ext uri="{FF2B5EF4-FFF2-40B4-BE49-F238E27FC236}">
                <a16:creationId xmlns:a16="http://schemas.microsoft.com/office/drawing/2014/main" id="{7A36B69F-BB23-FF60-7EFF-223A5D98810C}"/>
              </a:ext>
            </a:extLst>
          </p:cNvPr>
          <p:cNvPicPr>
            <a:picLocks noChangeAspect="1"/>
          </p:cNvPicPr>
          <p:nvPr/>
        </p:nvPicPr>
        <p:blipFill>
          <a:blip r:embed="rId26"/>
          <a:stretch>
            <a:fillRect/>
          </a:stretch>
        </p:blipFill>
        <p:spPr>
          <a:xfrm>
            <a:off x="10423324" y="6205826"/>
            <a:ext cx="393328" cy="447524"/>
          </a:xfrm>
          <a:prstGeom prst="rect">
            <a:avLst/>
          </a:prstGeom>
        </p:spPr>
      </p:pic>
      <p:pic>
        <p:nvPicPr>
          <p:cNvPr id="17" name="Picture 16">
            <a:hlinkClick r:id="rId27"/>
            <a:extLst>
              <a:ext uri="{FF2B5EF4-FFF2-40B4-BE49-F238E27FC236}">
                <a16:creationId xmlns:a16="http://schemas.microsoft.com/office/drawing/2014/main" id="{4570E2B0-CADE-7711-16BC-93B7AF375E0E}"/>
              </a:ext>
            </a:extLst>
          </p:cNvPr>
          <p:cNvPicPr>
            <a:picLocks noChangeAspect="1"/>
          </p:cNvPicPr>
          <p:nvPr/>
        </p:nvPicPr>
        <p:blipFill>
          <a:blip r:embed="rId22"/>
          <a:stretch>
            <a:fillRect/>
          </a:stretch>
        </p:blipFill>
        <p:spPr>
          <a:xfrm>
            <a:off x="10894103" y="6436305"/>
            <a:ext cx="393328" cy="445419"/>
          </a:xfrm>
          <a:prstGeom prst="rect">
            <a:avLst/>
          </a:prstGeom>
        </p:spPr>
      </p:pic>
      <p:pic>
        <p:nvPicPr>
          <p:cNvPr id="18" name="Picture 17">
            <a:hlinkClick r:id="rId28"/>
            <a:extLst>
              <a:ext uri="{FF2B5EF4-FFF2-40B4-BE49-F238E27FC236}">
                <a16:creationId xmlns:a16="http://schemas.microsoft.com/office/drawing/2014/main" id="{A63FF882-182B-1AA6-2060-828BD808A033}"/>
              </a:ext>
            </a:extLst>
          </p:cNvPr>
          <p:cNvPicPr>
            <a:picLocks noChangeAspect="1"/>
          </p:cNvPicPr>
          <p:nvPr/>
        </p:nvPicPr>
        <p:blipFill>
          <a:blip r:embed="rId29"/>
          <a:stretch>
            <a:fillRect/>
          </a:stretch>
        </p:blipFill>
        <p:spPr>
          <a:xfrm>
            <a:off x="11383325" y="6084297"/>
            <a:ext cx="433560" cy="411890"/>
          </a:xfrm>
          <a:prstGeom prst="rect">
            <a:avLst/>
          </a:prstGeom>
        </p:spPr>
      </p:pic>
      <p:pic>
        <p:nvPicPr>
          <p:cNvPr id="2062" name="Picture 14" descr="Year listing | Oak National Academy">
            <a:hlinkClick r:id="rId30"/>
            <a:extLst>
              <a:ext uri="{FF2B5EF4-FFF2-40B4-BE49-F238E27FC236}">
                <a16:creationId xmlns:a16="http://schemas.microsoft.com/office/drawing/2014/main" id="{BA1EF57B-741A-06EB-8CE3-7D3B28F9686B}"/>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3606161" y="6142003"/>
            <a:ext cx="450317" cy="45031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32"/>
            <a:extLst>
              <a:ext uri="{FF2B5EF4-FFF2-40B4-BE49-F238E27FC236}">
                <a16:creationId xmlns:a16="http://schemas.microsoft.com/office/drawing/2014/main" id="{AAAF379D-59FF-518F-900E-DEA80059BFAF}"/>
              </a:ext>
            </a:extLst>
          </p:cNvPr>
          <p:cNvPicPr>
            <a:picLocks noChangeAspect="1"/>
          </p:cNvPicPr>
          <p:nvPr/>
        </p:nvPicPr>
        <p:blipFill>
          <a:blip r:embed="rId33"/>
          <a:stretch>
            <a:fillRect/>
          </a:stretch>
        </p:blipFill>
        <p:spPr>
          <a:xfrm>
            <a:off x="205104" y="5772059"/>
            <a:ext cx="621134" cy="518183"/>
          </a:xfrm>
          <a:prstGeom prst="rect">
            <a:avLst/>
          </a:prstGeom>
        </p:spPr>
      </p:pic>
      <p:pic>
        <p:nvPicPr>
          <p:cNvPr id="2064" name="Picture 16" descr="What is BBC Bitesize? - BBC Bitesize">
            <a:hlinkClick r:id="rId34"/>
            <a:extLst>
              <a:ext uri="{FF2B5EF4-FFF2-40B4-BE49-F238E27FC236}">
                <a16:creationId xmlns:a16="http://schemas.microsoft.com/office/drawing/2014/main" id="{7385C0C6-8AD5-28C1-B8B2-CABF4CFF8F39}"/>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4166842" y="5867505"/>
            <a:ext cx="515933" cy="488931"/>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BBC Bitesize - Exam Revision - Apps on Google Play">
            <a:hlinkClick r:id="rId36"/>
            <a:extLst>
              <a:ext uri="{FF2B5EF4-FFF2-40B4-BE49-F238E27FC236}">
                <a16:creationId xmlns:a16="http://schemas.microsoft.com/office/drawing/2014/main" id="{304E8894-B6C4-D1A3-A412-A9CBF3E63628}"/>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8658922" y="6115923"/>
            <a:ext cx="488931" cy="48893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hlinkClick r:id="rId38"/>
            <a:extLst>
              <a:ext uri="{FF2B5EF4-FFF2-40B4-BE49-F238E27FC236}">
                <a16:creationId xmlns:a16="http://schemas.microsoft.com/office/drawing/2014/main" id="{70B7EEC7-E155-CE35-9F72-36CFEDB0FEFA}"/>
              </a:ext>
            </a:extLst>
          </p:cNvPr>
          <p:cNvPicPr>
            <a:picLocks noChangeAspect="1"/>
          </p:cNvPicPr>
          <p:nvPr/>
        </p:nvPicPr>
        <p:blipFill>
          <a:blip r:embed="rId39"/>
          <a:stretch>
            <a:fillRect/>
          </a:stretch>
        </p:blipFill>
        <p:spPr>
          <a:xfrm>
            <a:off x="9283297" y="5862376"/>
            <a:ext cx="464657" cy="529480"/>
          </a:xfrm>
          <a:prstGeom prst="rect">
            <a:avLst/>
          </a:prstGeom>
        </p:spPr>
      </p:pic>
    </p:spTree>
    <p:extLst>
      <p:ext uri="{BB962C8B-B14F-4D97-AF65-F5344CB8AC3E}">
        <p14:creationId xmlns:p14="http://schemas.microsoft.com/office/powerpoint/2010/main" val="4096239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0306" y="0"/>
            <a:ext cx="8864301" cy="780356"/>
          </a:xfrm>
        </p:spPr>
        <p:txBody>
          <a:bodyPr/>
          <a:lstStyle/>
          <a:p>
            <a:r>
              <a:rPr lang="en-GB" sz="4000" dirty="0">
                <a:solidFill>
                  <a:srgbClr val="00B050"/>
                </a:solidFill>
                <a:latin typeface="Goudy Old Style" panose="02020502050305020303" pitchFamily="18" charset="0"/>
              </a:rPr>
              <a:t>Y8 CURRICULUM PLAN: ENGLISH</a:t>
            </a:r>
          </a:p>
        </p:txBody>
      </p:sp>
      <p:pic>
        <p:nvPicPr>
          <p:cNvPr id="4" name="Picture 3"/>
          <p:cNvPicPr>
            <a:picLocks noChangeAspect="1"/>
          </p:cNvPicPr>
          <p:nvPr/>
        </p:nvPicPr>
        <p:blipFill>
          <a:blip r:embed="rId3"/>
          <a:stretch>
            <a:fillRect/>
          </a:stretch>
        </p:blipFill>
        <p:spPr>
          <a:xfrm>
            <a:off x="10062667" y="104033"/>
            <a:ext cx="2011854" cy="780356"/>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159090001"/>
              </p:ext>
            </p:extLst>
          </p:nvPr>
        </p:nvGraphicFramePr>
        <p:xfrm>
          <a:off x="0" y="1244091"/>
          <a:ext cx="11943523" cy="5583679"/>
        </p:xfrm>
        <a:graphic>
          <a:graphicData uri="http://schemas.openxmlformats.org/drawingml/2006/table">
            <a:tbl>
              <a:tblPr firstRow="1" bandRow="1">
                <a:tableStyleId>{793D81CF-94F2-401A-BA57-92F5A7B2D0C5}</a:tableStyleId>
              </a:tblPr>
              <a:tblGrid>
                <a:gridCol w="208280">
                  <a:extLst>
                    <a:ext uri="{9D8B030D-6E8A-4147-A177-3AD203B41FA5}">
                      <a16:colId xmlns:a16="http://schemas.microsoft.com/office/drawing/2014/main" val="1333282659"/>
                    </a:ext>
                  </a:extLst>
                </a:gridCol>
                <a:gridCol w="2489637">
                  <a:extLst>
                    <a:ext uri="{9D8B030D-6E8A-4147-A177-3AD203B41FA5}">
                      <a16:colId xmlns:a16="http://schemas.microsoft.com/office/drawing/2014/main" val="1927191212"/>
                    </a:ext>
                  </a:extLst>
                </a:gridCol>
                <a:gridCol w="2640755">
                  <a:extLst>
                    <a:ext uri="{9D8B030D-6E8A-4147-A177-3AD203B41FA5}">
                      <a16:colId xmlns:a16="http://schemas.microsoft.com/office/drawing/2014/main" val="590533865"/>
                    </a:ext>
                  </a:extLst>
                </a:gridCol>
                <a:gridCol w="2577692">
                  <a:extLst>
                    <a:ext uri="{9D8B030D-6E8A-4147-A177-3AD203B41FA5}">
                      <a16:colId xmlns:a16="http://schemas.microsoft.com/office/drawing/2014/main" val="1669392736"/>
                    </a:ext>
                  </a:extLst>
                </a:gridCol>
                <a:gridCol w="2075511">
                  <a:extLst>
                    <a:ext uri="{9D8B030D-6E8A-4147-A177-3AD203B41FA5}">
                      <a16:colId xmlns:a16="http://schemas.microsoft.com/office/drawing/2014/main" val="1048373560"/>
                    </a:ext>
                  </a:extLst>
                </a:gridCol>
                <a:gridCol w="1951648">
                  <a:extLst>
                    <a:ext uri="{9D8B030D-6E8A-4147-A177-3AD203B41FA5}">
                      <a16:colId xmlns:a16="http://schemas.microsoft.com/office/drawing/2014/main" val="660148797"/>
                    </a:ext>
                  </a:extLst>
                </a:gridCol>
              </a:tblGrid>
              <a:tr h="459915">
                <a:tc rowSpan="2">
                  <a:txBody>
                    <a:bodyPr/>
                    <a:lstStyle/>
                    <a:p>
                      <a:endParaRPr lang="en-GB" b="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latin typeface="Goudy Old Style" panose="02020502050305020303" pitchFamily="18" charset="0"/>
                        </a:rPr>
                        <a:t>Autumn 1 and Autumn 2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latin typeface="Goudy Old Style" panose="02020502050305020303" pitchFamily="18" charset="0"/>
                        </a:rPr>
                        <a:t>Spring 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latin typeface="Goudy Old Style" panose="02020502050305020303" pitchFamily="18" charset="0"/>
                        </a:rPr>
                        <a:t>Spring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latin typeface="Goudy Old Style" panose="02020502050305020303" pitchFamily="18" charset="0"/>
                        </a:rPr>
                        <a:t>Summer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a:latin typeface="Goudy Old Style" panose="02020502050305020303" pitchFamily="18" charset="0"/>
                        </a:rPr>
                        <a:t>Summer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7118670"/>
                  </a:ext>
                </a:extLst>
              </a:tr>
              <a:tr h="4577839">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a:latin typeface="Goudy Old Style" panose="02020502050305020303" pitchFamily="18" charset="0"/>
                        </a:rPr>
                        <a:t>Year 8</a:t>
                      </a:r>
                    </a:p>
                    <a:p>
                      <a:endParaRPr lang="en-GB" b="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300" b="1" u="sng" baseline="0" dirty="0">
                          <a:latin typeface="Goudy Old Style" panose="02020502050305020303" pitchFamily="18" charset="0"/>
                        </a:rPr>
                        <a:t>Classic Narrative Louis Sachar: Holes </a:t>
                      </a:r>
                    </a:p>
                    <a:p>
                      <a:pPr marL="171450" indent="-171450">
                        <a:buFont typeface="Arial" panose="020B0604020202020204" pitchFamily="34" charset="0"/>
                        <a:buChar char="•"/>
                      </a:pPr>
                      <a:endParaRPr lang="en-GB" sz="1200" b="1" baseline="0" dirty="0">
                        <a:latin typeface="Goudy Old Style" panose="02020502050305020303" pitchFamily="18" charset="0"/>
                      </a:endParaRPr>
                    </a:p>
                    <a:p>
                      <a:pPr marL="171450" indent="-171450">
                        <a:buFont typeface="Arial" panose="020B0604020202020204" pitchFamily="34" charset="0"/>
                        <a:buChar char="•"/>
                      </a:pPr>
                      <a:r>
                        <a:rPr lang="en-GB" sz="1200" dirty="0">
                          <a:latin typeface="Goudy Old Style" panose="02020502050305020303" pitchFamily="18" charset="0"/>
                        </a:rPr>
                        <a:t>Explore </a:t>
                      </a:r>
                      <a:r>
                        <a:rPr lang="en-GB" sz="1200" i="1" dirty="0">
                          <a:latin typeface="Goudy Old Style" panose="02020502050305020303" pitchFamily="18" charset="0"/>
                        </a:rPr>
                        <a:t>Holes</a:t>
                      </a:r>
                      <a:r>
                        <a:rPr lang="en-GB" sz="1200" dirty="0">
                          <a:latin typeface="Goudy Old Style" panose="02020502050305020303" pitchFamily="18" charset="0"/>
                        </a:rPr>
                        <a:t> by Louis Sachar, developing reading fluency through the study of plot, characters and themes. </a:t>
                      </a:r>
                    </a:p>
                    <a:p>
                      <a:pPr marL="171450" indent="-171450">
                        <a:buFont typeface="Arial" panose="020B0604020202020204" pitchFamily="34" charset="0"/>
                        <a:buChar char="•"/>
                      </a:pPr>
                      <a:r>
                        <a:rPr lang="en-GB" sz="1200" dirty="0">
                          <a:latin typeface="Goudy Old Style" panose="02020502050305020303" pitchFamily="18" charset="0"/>
                        </a:rPr>
                        <a:t>Develop comprehension, inference and vocabulary by analysing language and selecting evidence from the text. </a:t>
                      </a:r>
                    </a:p>
                    <a:p>
                      <a:pPr marL="171450" indent="-171450">
                        <a:buFont typeface="Arial" panose="020B0604020202020204" pitchFamily="34" charset="0"/>
                        <a:buChar char="•"/>
                      </a:pPr>
                      <a:r>
                        <a:rPr lang="en-GB" sz="1200" dirty="0">
                          <a:latin typeface="Goudy Old Style" panose="02020502050305020303" pitchFamily="18" charset="0"/>
                        </a:rPr>
                        <a:t>Use oracy to discuss character development, key events and different interpretations. </a:t>
                      </a:r>
                    </a:p>
                    <a:p>
                      <a:pPr marL="171450" indent="-171450">
                        <a:buFont typeface="Arial" panose="020B0604020202020204" pitchFamily="34" charset="0"/>
                        <a:buChar char="•"/>
                      </a:pPr>
                      <a:r>
                        <a:rPr lang="en-GB" sz="1200" dirty="0">
                          <a:latin typeface="Goudy Old Style" panose="02020502050305020303" pitchFamily="18" charset="0"/>
                        </a:rPr>
                        <a:t>Explore the historical context and multiple timelines of Camp Green Lake, considering how they shape the narrative. </a:t>
                      </a:r>
                    </a:p>
                    <a:p>
                      <a:pPr marL="171450" indent="-171450">
                        <a:buFont typeface="Arial" panose="020B0604020202020204" pitchFamily="34" charset="0"/>
                        <a:buChar char="•"/>
                      </a:pPr>
                      <a:r>
                        <a:rPr lang="en-GB" sz="1200" dirty="0">
                          <a:latin typeface="Goudy Old Style" panose="02020502050305020303" pitchFamily="18" charset="0"/>
                        </a:rPr>
                        <a:t>Apply KS3 reading, writing and oracy skills to write a diary entry from the perspective of a character in </a:t>
                      </a:r>
                      <a:r>
                        <a:rPr lang="en-GB" sz="1200" i="1" dirty="0">
                          <a:latin typeface="Goudy Old Style" panose="02020502050305020303" pitchFamily="18" charset="0"/>
                        </a:rPr>
                        <a:t>Holes</a:t>
                      </a:r>
                      <a:r>
                        <a:rPr lang="en-GB" sz="1200" dirty="0">
                          <a:latin typeface="Goudy Old Style" panose="02020502050305020303" pitchFamily="18" charset="0"/>
                        </a:rPr>
                        <a:t>.</a:t>
                      </a:r>
                      <a:endParaRPr lang="en-GB" sz="1200" b="1"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GB" sz="1200" b="1" u="sng" dirty="0">
                          <a:latin typeface="Goudy Old Style" panose="02020502050305020303" pitchFamily="18" charset="0"/>
                        </a:rPr>
                        <a:t>Gothic Horror</a:t>
                      </a:r>
                      <a:endParaRPr lang="en-GB" sz="1400" b="1" dirty="0">
                        <a:latin typeface="Goudy Old Style" panose="02020502050305020303" pitchFamily="18" charset="0"/>
                      </a:endParaRPr>
                    </a:p>
                    <a:p>
                      <a:endParaRPr lang="en-GB" sz="1200" dirty="0">
                        <a:latin typeface="Goudy Old Style" panose="02020502050305020303" pitchFamily="18" charset="0"/>
                      </a:endParaRPr>
                    </a:p>
                    <a:p>
                      <a:endParaRPr lang="en-GB" sz="1200" dirty="0">
                        <a:latin typeface="Goudy Old Style" panose="02020502050305020303" pitchFamily="18" charset="0"/>
                      </a:endParaRPr>
                    </a:p>
                    <a:p>
                      <a:pPr marL="171450" indent="-171450">
                        <a:buFont typeface="Arial" panose="020B0604020202020204" pitchFamily="34" charset="0"/>
                        <a:buChar char="•"/>
                      </a:pPr>
                      <a:r>
                        <a:rPr lang="en-GB" sz="1200" dirty="0">
                          <a:latin typeface="Goudy Old Style" panose="02020502050305020303" pitchFamily="18" charset="0"/>
                        </a:rPr>
                        <a:t>Explore Gothic horror through </a:t>
                      </a:r>
                      <a:r>
                        <a:rPr lang="en-GB" sz="1200" i="1" dirty="0">
                          <a:latin typeface="Goudy Old Style" panose="02020502050305020303" pitchFamily="18" charset="0"/>
                        </a:rPr>
                        <a:t>Frankenstein</a:t>
                      </a:r>
                      <a:r>
                        <a:rPr lang="en-GB" sz="1200" dirty="0">
                          <a:latin typeface="Goudy Old Style" panose="02020502050305020303" pitchFamily="18" charset="0"/>
                        </a:rPr>
                        <a:t> extracts and Gothic short stories, developing reading fluency and comprehension. </a:t>
                      </a:r>
                    </a:p>
                    <a:p>
                      <a:pPr marL="171450" indent="-171450">
                        <a:buFont typeface="Arial" panose="020B0604020202020204" pitchFamily="34" charset="0"/>
                        <a:buChar char="•"/>
                      </a:pPr>
                      <a:r>
                        <a:rPr lang="en-GB" sz="1200" dirty="0">
                          <a:latin typeface="Goudy Old Style" panose="02020502050305020303" pitchFamily="18" charset="0"/>
                        </a:rPr>
                        <a:t>Develop comprehension, inference and vocabulary through close analysis of Gothic language and conventions. </a:t>
                      </a:r>
                    </a:p>
                    <a:p>
                      <a:pPr marL="171450" indent="-171450">
                        <a:buFont typeface="Arial" panose="020B0604020202020204" pitchFamily="34" charset="0"/>
                        <a:buChar char="•"/>
                      </a:pPr>
                      <a:r>
                        <a:rPr lang="en-GB" sz="1200" dirty="0">
                          <a:latin typeface="Goudy Old Style" panose="02020502050305020303" pitchFamily="18" charset="0"/>
                        </a:rPr>
                        <a:t>Build oracy through discussion, questioning and a dramatic monologue from </a:t>
                      </a:r>
                      <a:r>
                        <a:rPr lang="en-GB" sz="1200" i="1" dirty="0">
                          <a:latin typeface="Goudy Old Style" panose="02020502050305020303" pitchFamily="18" charset="0"/>
                        </a:rPr>
                        <a:t>Frankenstein</a:t>
                      </a:r>
                      <a:r>
                        <a:rPr lang="en-GB" sz="1200" dirty="0">
                          <a:latin typeface="Goudy Old Style" panose="02020502050305020303" pitchFamily="18" charset="0"/>
                        </a:rPr>
                        <a:t>. </a:t>
                      </a:r>
                    </a:p>
                    <a:p>
                      <a:pPr marL="171450" indent="-171450">
                        <a:buFont typeface="Arial" panose="020B0604020202020204" pitchFamily="34" charset="0"/>
                        <a:buChar char="•"/>
                      </a:pPr>
                      <a:r>
                        <a:rPr lang="en-GB" sz="1200" dirty="0">
                          <a:latin typeface="Goudy Old Style" panose="02020502050305020303" pitchFamily="18" charset="0"/>
                        </a:rPr>
                        <a:t>Explore plot, characterisation and atmosphere through reading and comprehension activities. </a:t>
                      </a:r>
                    </a:p>
                    <a:p>
                      <a:pPr marL="171450" indent="-171450">
                        <a:buFont typeface="Arial" panose="020B0604020202020204" pitchFamily="34" charset="0"/>
                        <a:buChar char="•"/>
                      </a:pPr>
                      <a:r>
                        <a:rPr lang="en-GB" sz="1200" dirty="0">
                          <a:latin typeface="Goudy Old Style" panose="02020502050305020303" pitchFamily="18" charset="0"/>
                        </a:rPr>
                        <a:t>Apply reading, comprehension and oracy skills to write an original Gothic horror story.</a:t>
                      </a:r>
                    </a:p>
                    <a:p>
                      <a:pPr marL="0" indent="0">
                        <a:buFontTx/>
                        <a:buNone/>
                      </a:pPr>
                      <a:endParaRPr lang="en-GB" sz="1200" b="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buFont typeface="Arial" panose="020B0604020202020204" pitchFamily="34" charset="0"/>
                        <a:buNone/>
                      </a:pPr>
                      <a:r>
                        <a:rPr lang="en-GB" sz="1200" b="1" u="sng" baseline="0" dirty="0">
                          <a:latin typeface="Goudy Old Style" panose="02020502050305020303" pitchFamily="18" charset="0"/>
                        </a:rPr>
                        <a:t>Playscript Willy Russell: Blood Brothers </a:t>
                      </a:r>
                    </a:p>
                    <a:p>
                      <a:pPr marL="0" indent="0" algn="l">
                        <a:buFont typeface="Arial" panose="020B0604020202020204" pitchFamily="34" charset="0"/>
                        <a:buNone/>
                      </a:pPr>
                      <a:endParaRPr lang="en-GB" sz="1200" b="1" u="sng" baseline="0" dirty="0">
                        <a:latin typeface="Goudy Old Style" panose="02020502050305020303" pitchFamily="18" charset="0"/>
                      </a:endParaRPr>
                    </a:p>
                    <a:p>
                      <a:pPr marL="171450" indent="-171450" algn="l">
                        <a:buFont typeface="Arial" panose="020B0604020202020204" pitchFamily="34" charset="0"/>
                        <a:buChar char="•"/>
                      </a:pPr>
                      <a:r>
                        <a:rPr lang="en-GB" sz="1200" dirty="0">
                          <a:latin typeface="Goudy Old Style" panose="02020502050305020303" pitchFamily="18" charset="0"/>
                        </a:rPr>
                        <a:t>Explore </a:t>
                      </a:r>
                      <a:r>
                        <a:rPr lang="en-GB" sz="1200" i="1" dirty="0">
                          <a:latin typeface="Goudy Old Style" panose="02020502050305020303" pitchFamily="18" charset="0"/>
                        </a:rPr>
                        <a:t>Blood Brothers</a:t>
                      </a:r>
                      <a:r>
                        <a:rPr lang="en-GB" sz="1200" dirty="0">
                          <a:latin typeface="Goudy Old Style" panose="02020502050305020303" pitchFamily="18" charset="0"/>
                        </a:rPr>
                        <a:t> by Willy Russell, focusing on character, themes and dramatic development. </a:t>
                      </a:r>
                    </a:p>
                    <a:p>
                      <a:pPr marL="171450" indent="-171450" algn="l">
                        <a:buFont typeface="Arial" panose="020B0604020202020204" pitchFamily="34" charset="0"/>
                        <a:buChar char="•"/>
                      </a:pPr>
                      <a:r>
                        <a:rPr lang="en-GB" sz="1200" dirty="0">
                          <a:latin typeface="Goudy Old Style" panose="02020502050305020303" pitchFamily="18" charset="0"/>
                        </a:rPr>
                        <a:t>Develop comprehension skills by analysing dialogue. </a:t>
                      </a:r>
                    </a:p>
                    <a:p>
                      <a:pPr marL="171450" indent="-171450" algn="l">
                        <a:buFont typeface="Arial" panose="020B0604020202020204" pitchFamily="34" charset="0"/>
                        <a:buChar char="•"/>
                      </a:pPr>
                      <a:r>
                        <a:rPr lang="en-GB" sz="1200" dirty="0">
                          <a:latin typeface="Goudy Old Style" panose="02020502050305020303" pitchFamily="18" charset="0"/>
                        </a:rPr>
                        <a:t>Use oracy to discuss interpretations, justify viewpoints and explore themes such as class, fate and family. </a:t>
                      </a:r>
                    </a:p>
                    <a:p>
                      <a:pPr marL="171450" indent="-171450" algn="l">
                        <a:buFont typeface="Arial" panose="020B0604020202020204" pitchFamily="34" charset="0"/>
                        <a:buChar char="•"/>
                      </a:pPr>
                      <a:r>
                        <a:rPr lang="en-GB" sz="1200" dirty="0">
                          <a:latin typeface="Goudy Old Style" panose="02020502050305020303" pitchFamily="18" charset="0"/>
                        </a:rPr>
                        <a:t>Analyse how Russell uses language, dramatic techniques and structure to create tension.</a:t>
                      </a:r>
                    </a:p>
                    <a:p>
                      <a:pPr marL="171450" indent="-171450" algn="l">
                        <a:buFont typeface="Arial" panose="020B0604020202020204" pitchFamily="34" charset="0"/>
                        <a:buChar char="•"/>
                      </a:pPr>
                      <a:r>
                        <a:rPr lang="en-GB" sz="1200" dirty="0">
                          <a:latin typeface="Goudy Old Style" panose="02020502050305020303" pitchFamily="18" charset="0"/>
                        </a:rPr>
                        <a:t>Plan and write a newspaper article based on events from the play, applying KS3 writing skills including clear structure, accurate expression and effective journalistic language.</a:t>
                      </a:r>
                    </a:p>
                    <a:p>
                      <a:pPr marL="171450" indent="-171450" algn="l">
                        <a:buFont typeface="Arial" panose="020B0604020202020204" pitchFamily="34" charset="0"/>
                        <a:buChar char="•"/>
                      </a:pPr>
                      <a:r>
                        <a:rPr lang="en-GB" sz="1200" dirty="0">
                          <a:latin typeface="Goudy Old Style" panose="02020502050305020303" pitchFamily="18" charset="0"/>
                        </a:rPr>
                        <a:t> Perform a key scene using appropriate vocal and physical acting skills.</a:t>
                      </a:r>
                      <a:endParaRPr lang="en-GB" sz="1200" b="1" u="sng" baseline="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panose="020B0604020202020204" pitchFamily="34" charset="0"/>
                        <a:buNone/>
                      </a:pPr>
                      <a:r>
                        <a:rPr lang="en-GB" sz="1200" b="1" u="sng" baseline="0" dirty="0">
                          <a:latin typeface="Goudy Old Style" panose="02020502050305020303" pitchFamily="18" charset="0"/>
                        </a:rPr>
                        <a:t>Play William Shakespeare: Macbeth</a:t>
                      </a:r>
                    </a:p>
                    <a:p>
                      <a:pPr marL="0" indent="0">
                        <a:buFont typeface="Arial" panose="020B0604020202020204" pitchFamily="34" charset="0"/>
                        <a:buNone/>
                      </a:pPr>
                      <a:endParaRPr lang="en-GB" sz="1200" b="1" u="sng" baseline="0" dirty="0">
                        <a:latin typeface="Goudy Old Style" panose="02020502050305020303" pitchFamily="18" charset="0"/>
                      </a:endParaRPr>
                    </a:p>
                    <a:p>
                      <a:pPr marL="285750" indent="-285750">
                        <a:buFont typeface="Arial" panose="020B0604020202020204" pitchFamily="34" charset="0"/>
                        <a:buChar char="•"/>
                      </a:pPr>
                      <a:r>
                        <a:rPr lang="en-GB" sz="1200" b="0" dirty="0">
                          <a:latin typeface="Goudy Old Style" panose="02020502050305020303" pitchFamily="18" charset="0"/>
                        </a:rPr>
                        <a:t>Explore Macbeth by William Shakespeare, focusing on character, themes and plot.</a:t>
                      </a:r>
                    </a:p>
                    <a:p>
                      <a:pPr marL="285750" indent="-285750">
                        <a:buFont typeface="Arial" panose="020B0604020202020204" pitchFamily="34" charset="0"/>
                        <a:buChar char="•"/>
                      </a:pPr>
                      <a:r>
                        <a:rPr lang="en-GB" sz="1200" b="0" dirty="0">
                          <a:latin typeface="Goudy Old Style" panose="02020502050305020303" pitchFamily="18" charset="0"/>
                        </a:rPr>
                        <a:t>Develop comprehension through inference, language analysis and key events.</a:t>
                      </a:r>
                    </a:p>
                    <a:p>
                      <a:pPr marL="285750" indent="-285750">
                        <a:buFont typeface="Arial" panose="020B0604020202020204" pitchFamily="34" charset="0"/>
                        <a:buChar char="•"/>
                      </a:pPr>
                      <a:r>
                        <a:rPr lang="en-GB" sz="1200" b="0" dirty="0">
                          <a:latin typeface="Goudy Old Style" panose="02020502050305020303" pitchFamily="18" charset="0"/>
                        </a:rPr>
                        <a:t>Use oracy to discuss ideas and explore themes such as ambition, power and guilt.</a:t>
                      </a:r>
                    </a:p>
                    <a:p>
                      <a:pPr marL="285750" indent="-285750">
                        <a:buFont typeface="Arial" panose="020B0604020202020204" pitchFamily="34" charset="0"/>
                        <a:buChar char="•"/>
                      </a:pPr>
                      <a:r>
                        <a:rPr lang="en-GB" sz="1200" b="0" dirty="0">
                          <a:latin typeface="Goudy Old Style" panose="02020502050305020303" pitchFamily="18" charset="0"/>
                        </a:rPr>
                        <a:t>Analyse Shakespeare’s use of language and dramatic techniques.</a:t>
                      </a:r>
                    </a:p>
                    <a:p>
                      <a:pPr marL="285750" indent="-285750">
                        <a:buFont typeface="Arial" panose="020B0604020202020204" pitchFamily="34" charset="0"/>
                        <a:buChar char="•"/>
                      </a:pPr>
                      <a:r>
                        <a:rPr lang="en-GB" sz="1200" b="0" dirty="0">
                          <a:latin typeface="Goudy Old Style" panose="02020502050305020303" pitchFamily="18" charset="0"/>
                        </a:rPr>
                        <a:t>Write a letter to Lady Macbeth using KS3 writing skills and perform key scenes from the play.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Tx/>
                        <a:buNone/>
                      </a:pPr>
                      <a:r>
                        <a:rPr lang="en-GB" sz="1200" b="1" u="sng" baseline="0" dirty="0">
                          <a:latin typeface="Goudy Old Style" panose="02020502050305020303" pitchFamily="18" charset="0"/>
                        </a:rPr>
                        <a:t>Poetry: Nature and Place </a:t>
                      </a:r>
                    </a:p>
                    <a:p>
                      <a:pPr marL="0" indent="0">
                        <a:buFontTx/>
                        <a:buNone/>
                      </a:pPr>
                      <a:endParaRPr lang="en-GB" sz="1200" b="1" u="sng" baseline="0" dirty="0">
                        <a:latin typeface="Goudy Old Style" panose="02020502050305020303" pitchFamily="18" charset="0"/>
                      </a:endParaRPr>
                    </a:p>
                    <a:p>
                      <a:endParaRPr lang="en-GB" sz="1200" dirty="0"/>
                    </a:p>
                    <a:p>
                      <a:pPr marL="171450" indent="-171450">
                        <a:buFont typeface="Arial" panose="020B0604020202020204" pitchFamily="34" charset="0"/>
                        <a:buChar char="•"/>
                      </a:pPr>
                      <a:r>
                        <a:rPr lang="en-GB" sz="1200" dirty="0">
                          <a:latin typeface="Goudy Old Style" panose="02020502050305020303" pitchFamily="18" charset="0"/>
                        </a:rPr>
                        <a:t>Explore a range of poems on nature and place, focusing on themes, language and meaning. </a:t>
                      </a:r>
                    </a:p>
                    <a:p>
                      <a:pPr marL="171450" indent="-171450">
                        <a:buFont typeface="Arial" panose="020B0604020202020204" pitchFamily="34" charset="0"/>
                        <a:buChar char="•"/>
                      </a:pPr>
                      <a:r>
                        <a:rPr lang="en-GB" sz="1200" dirty="0">
                          <a:latin typeface="Goudy Old Style" panose="02020502050305020303" pitchFamily="18" charset="0"/>
                        </a:rPr>
                        <a:t>Develop comprehension through inference, comparison and analysis of poetic techniques. </a:t>
                      </a:r>
                    </a:p>
                    <a:p>
                      <a:pPr marL="171450" indent="-171450">
                        <a:buFont typeface="Arial" panose="020B0604020202020204" pitchFamily="34" charset="0"/>
                        <a:buChar char="•"/>
                      </a:pPr>
                      <a:r>
                        <a:rPr lang="en-GB" sz="1200" dirty="0">
                          <a:latin typeface="Goudy Old Style" panose="02020502050305020303" pitchFamily="18" charset="0"/>
                        </a:rPr>
                        <a:t>Use oracy to discuss interpretations and respond thoughtfully to poetry. </a:t>
                      </a:r>
                    </a:p>
                    <a:p>
                      <a:pPr marL="171450" indent="-171450">
                        <a:buFont typeface="Arial" panose="020B0604020202020204" pitchFamily="34" charset="0"/>
                        <a:buChar char="•"/>
                      </a:pPr>
                      <a:r>
                        <a:rPr lang="en-GB" sz="1200" dirty="0">
                          <a:latin typeface="Goudy Old Style" panose="02020502050305020303" pitchFamily="18" charset="0"/>
                        </a:rPr>
                        <a:t>Analyse how poets use language, imagery and structure to create effects. </a:t>
                      </a:r>
                    </a:p>
                    <a:p>
                      <a:pPr marL="171450" indent="-171450">
                        <a:buFont typeface="Arial" panose="020B0604020202020204" pitchFamily="34" charset="0"/>
                        <a:buChar char="•"/>
                      </a:pPr>
                      <a:r>
                        <a:rPr lang="en-GB" sz="1200" dirty="0">
                          <a:latin typeface="Goudy Old Style" panose="02020502050305020303" pitchFamily="18" charset="0"/>
                        </a:rPr>
                        <a:t>Write and perform an original poem on nature and place, applying KS3 writing techniques.</a:t>
                      </a:r>
                    </a:p>
                    <a:p>
                      <a:pPr marL="0" indent="0">
                        <a:buFontTx/>
                        <a:buNone/>
                      </a:pPr>
                      <a:endParaRPr lang="en-GB" sz="1200" b="1" u="sng" baseline="0" dirty="0">
                        <a:latin typeface="Goudy Old Style" panose="02020502050305020303" pitchFamily="18" charset="0"/>
                      </a:endParaRPr>
                    </a:p>
                    <a:p>
                      <a:pPr marL="0" indent="0">
                        <a:buFontTx/>
                        <a:buNone/>
                      </a:pPr>
                      <a:endParaRPr lang="en-GB" sz="1200" b="1" u="sng" baseline="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1001356"/>
                  </a:ext>
                </a:extLst>
              </a:tr>
              <a:tr h="355623">
                <a:tc gridSpan="6">
                  <a:txBody>
                    <a:bodyPr/>
                    <a:lstStyle/>
                    <a:p>
                      <a:pPr algn="ctr"/>
                      <a:endParaRPr lang="en-GB" baseline="0" dirty="0">
                        <a:latin typeface="Goudy Old Style" panose="020205020503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285750" indent="-285750">
                        <a:buFont typeface="Arial" panose="020B0604020202020204" pitchFamily="34" charset="0"/>
                        <a:buChar char="•"/>
                      </a:pPr>
                      <a:endParaRPr lang="en-GB" dirty="0"/>
                    </a:p>
                  </a:txBody>
                  <a:tcPr/>
                </a:tc>
                <a:tc hMerge="1">
                  <a:txBody>
                    <a:bodyPr/>
                    <a:lstStyle/>
                    <a:p>
                      <a:endParaRPr lang="en-GB"/>
                    </a:p>
                  </a:txBody>
                  <a:tcPr/>
                </a:tc>
                <a:tc hMerge="1">
                  <a:txBody>
                    <a:bodyPr/>
                    <a:lstStyle/>
                    <a:p>
                      <a:endParaRPr lang="en-GB"/>
                    </a:p>
                  </a:txBody>
                  <a:tcPr/>
                </a:tc>
                <a:tc hMerge="1">
                  <a:txBody>
                    <a:bodyPr/>
                    <a:lstStyle/>
                    <a:p>
                      <a:pPr marL="285750" indent="-285750">
                        <a:buFont typeface="Arial" panose="020B0604020202020204" pitchFamily="34" charset="0"/>
                        <a:buChar char="•"/>
                      </a:pPr>
                      <a:endParaRPr lang="en-GB" dirty="0"/>
                    </a:p>
                  </a:txBody>
                  <a:tcPr/>
                </a:tc>
                <a:tc hMerge="1">
                  <a:txBody>
                    <a:bodyPr/>
                    <a:lstStyle/>
                    <a:p>
                      <a:endParaRPr lang="en-GB"/>
                    </a:p>
                  </a:txBody>
                  <a:tcPr/>
                </a:tc>
                <a:extLst>
                  <a:ext uri="{0D108BD9-81ED-4DB2-BD59-A6C34878D82A}">
                    <a16:rowId xmlns:a16="http://schemas.microsoft.com/office/drawing/2014/main" val="2713637692"/>
                  </a:ext>
                </a:extLst>
              </a:tr>
            </a:tbl>
          </a:graphicData>
        </a:graphic>
      </p:graphicFrame>
      <p:pic>
        <p:nvPicPr>
          <p:cNvPr id="7" name="Picture 6">
            <a:hlinkClick r:id="rId4"/>
          </p:cNvPr>
          <p:cNvPicPr>
            <a:picLocks noChangeAspect="1"/>
          </p:cNvPicPr>
          <p:nvPr/>
        </p:nvPicPr>
        <p:blipFill>
          <a:blip r:embed="rId5"/>
          <a:stretch>
            <a:fillRect/>
          </a:stretch>
        </p:blipFill>
        <p:spPr>
          <a:xfrm>
            <a:off x="1300090" y="6355929"/>
            <a:ext cx="365718" cy="418001"/>
          </a:xfrm>
          <a:prstGeom prst="rect">
            <a:avLst/>
          </a:prstGeom>
        </p:spPr>
      </p:pic>
      <p:pic>
        <p:nvPicPr>
          <p:cNvPr id="12" name="Picture 11" descr="Oak National Academy">
            <a:hlinkClick r:id="rId6"/>
            <a:extLst>
              <a:ext uri="{FF2B5EF4-FFF2-40B4-BE49-F238E27FC236}">
                <a16:creationId xmlns:a16="http://schemas.microsoft.com/office/drawing/2014/main" id="{E5DB1E6E-D34F-4BE2-A237-A271659FFD59}"/>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36884" y="5613909"/>
            <a:ext cx="641342" cy="574424"/>
          </a:xfrm>
          <a:prstGeom prst="rect">
            <a:avLst/>
          </a:prstGeom>
          <a:noFill/>
          <a:ln>
            <a:noFill/>
          </a:ln>
        </p:spPr>
      </p:pic>
      <p:pic>
        <p:nvPicPr>
          <p:cNvPr id="14" name="Picture 13">
            <a:hlinkClick r:id="rId8"/>
            <a:extLst>
              <a:ext uri="{FF2B5EF4-FFF2-40B4-BE49-F238E27FC236}">
                <a16:creationId xmlns:a16="http://schemas.microsoft.com/office/drawing/2014/main" id="{AEE0AA65-6D19-4497-AF06-D661127060B2}"/>
              </a:ext>
            </a:extLst>
          </p:cNvPr>
          <p:cNvPicPr>
            <a:picLocks noChangeAspect="1"/>
          </p:cNvPicPr>
          <p:nvPr/>
        </p:nvPicPr>
        <p:blipFill>
          <a:blip r:embed="rId9"/>
          <a:stretch>
            <a:fillRect/>
          </a:stretch>
        </p:blipFill>
        <p:spPr>
          <a:xfrm>
            <a:off x="3737347" y="5845831"/>
            <a:ext cx="534959" cy="563627"/>
          </a:xfrm>
          <a:prstGeom prst="rect">
            <a:avLst/>
          </a:prstGeom>
        </p:spPr>
      </p:pic>
      <p:pic>
        <p:nvPicPr>
          <p:cNvPr id="20" name="Picture 19" descr="YouTube (channel) - Wikipedia">
            <a:hlinkClick r:id="rId10"/>
            <a:extLst>
              <a:ext uri="{FF2B5EF4-FFF2-40B4-BE49-F238E27FC236}">
                <a16:creationId xmlns:a16="http://schemas.microsoft.com/office/drawing/2014/main" id="{81769454-9C61-45BF-BA6E-FC34DE553784}"/>
              </a:ext>
            </a:extLst>
          </p:cNvPr>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9604" y="5800413"/>
            <a:ext cx="446966" cy="482047"/>
          </a:xfrm>
          <a:prstGeom prst="rect">
            <a:avLst/>
          </a:prstGeom>
          <a:noFill/>
          <a:ln>
            <a:noFill/>
          </a:ln>
        </p:spPr>
      </p:pic>
      <p:pic>
        <p:nvPicPr>
          <p:cNvPr id="22" name="Picture 21">
            <a:hlinkClick r:id="rId12"/>
            <a:extLst>
              <a:ext uri="{FF2B5EF4-FFF2-40B4-BE49-F238E27FC236}">
                <a16:creationId xmlns:a16="http://schemas.microsoft.com/office/drawing/2014/main" id="{AEE0AA65-6D19-4497-AF06-D661127060B2}"/>
              </a:ext>
            </a:extLst>
          </p:cNvPr>
          <p:cNvPicPr>
            <a:picLocks noChangeAspect="1"/>
          </p:cNvPicPr>
          <p:nvPr/>
        </p:nvPicPr>
        <p:blipFill>
          <a:blip r:embed="rId9"/>
          <a:stretch>
            <a:fillRect/>
          </a:stretch>
        </p:blipFill>
        <p:spPr>
          <a:xfrm>
            <a:off x="6542279" y="6310087"/>
            <a:ext cx="543587" cy="489517"/>
          </a:xfrm>
          <a:prstGeom prst="rect">
            <a:avLst/>
          </a:prstGeom>
        </p:spPr>
      </p:pic>
      <p:pic>
        <p:nvPicPr>
          <p:cNvPr id="26" name="Picture 25">
            <a:hlinkClick r:id="rId13"/>
            <a:extLst>
              <a:ext uri="{FF2B5EF4-FFF2-40B4-BE49-F238E27FC236}">
                <a16:creationId xmlns:a16="http://schemas.microsoft.com/office/drawing/2014/main" id="{AEE0AA65-6D19-4497-AF06-D661127060B2}"/>
              </a:ext>
            </a:extLst>
          </p:cNvPr>
          <p:cNvPicPr>
            <a:picLocks noChangeAspect="1"/>
          </p:cNvPicPr>
          <p:nvPr/>
        </p:nvPicPr>
        <p:blipFill>
          <a:blip r:embed="rId9"/>
          <a:stretch>
            <a:fillRect/>
          </a:stretch>
        </p:blipFill>
        <p:spPr>
          <a:xfrm>
            <a:off x="8055807" y="6142808"/>
            <a:ext cx="485320" cy="454213"/>
          </a:xfrm>
          <a:prstGeom prst="rect">
            <a:avLst/>
          </a:prstGeom>
        </p:spPr>
      </p:pic>
      <p:pic>
        <p:nvPicPr>
          <p:cNvPr id="16" name="Picture 15">
            <a:extLst>
              <a:ext uri="{FF2B5EF4-FFF2-40B4-BE49-F238E27FC236}">
                <a16:creationId xmlns:a16="http://schemas.microsoft.com/office/drawing/2014/main" id="{4FA50F6A-8CC5-48B1-ABAB-C35E57CE55A3}"/>
              </a:ext>
            </a:extLst>
          </p:cNvPr>
          <p:cNvPicPr>
            <a:picLocks noChangeAspect="1"/>
          </p:cNvPicPr>
          <p:nvPr/>
        </p:nvPicPr>
        <p:blipFill>
          <a:blip r:embed="rId14"/>
          <a:stretch>
            <a:fillRect/>
          </a:stretch>
        </p:blipFill>
        <p:spPr>
          <a:xfrm>
            <a:off x="0" y="-13133"/>
            <a:ext cx="796066" cy="870864"/>
          </a:xfrm>
          <a:prstGeom prst="rect">
            <a:avLst/>
          </a:prstGeom>
        </p:spPr>
      </p:pic>
      <p:pic>
        <p:nvPicPr>
          <p:cNvPr id="1026" name="Picture 2" descr="What is BBC Bitesize? - BBC Bitesize">
            <a:hlinkClick r:id="rId15"/>
            <a:extLst>
              <a:ext uri="{FF2B5EF4-FFF2-40B4-BE49-F238E27FC236}">
                <a16:creationId xmlns:a16="http://schemas.microsoft.com/office/drawing/2014/main" id="{DCB0AEE0-DA5C-46B3-B34B-19EE8044489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94556" y="6018501"/>
            <a:ext cx="493104" cy="4180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udible Assets | About Audible">
            <a:hlinkClick r:id="rId17"/>
            <a:extLst>
              <a:ext uri="{FF2B5EF4-FFF2-40B4-BE49-F238E27FC236}">
                <a16:creationId xmlns:a16="http://schemas.microsoft.com/office/drawing/2014/main" id="{2927C70A-3D5A-445B-9390-EEAAD26D8F3F}"/>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84410" y="5855684"/>
            <a:ext cx="493104" cy="4031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YouTube Creators - YouTube">
            <a:hlinkClick r:id="rId19"/>
            <a:extLst>
              <a:ext uri="{FF2B5EF4-FFF2-40B4-BE49-F238E27FC236}">
                <a16:creationId xmlns:a16="http://schemas.microsoft.com/office/drawing/2014/main" id="{5A85807A-02F4-4748-939E-4F542BCECE6E}"/>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855230" y="5939393"/>
            <a:ext cx="474488" cy="4568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Oak National Academy Launch New Curriculum Resources - MEI">
            <a:hlinkClick r:id="rId21"/>
            <a:extLst>
              <a:ext uri="{FF2B5EF4-FFF2-40B4-BE49-F238E27FC236}">
                <a16:creationId xmlns:a16="http://schemas.microsoft.com/office/drawing/2014/main" id="{E965D787-F3D8-70E3-78DC-1ED3917FC3BD}"/>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424269" y="8781676"/>
            <a:ext cx="113671" cy="768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What is BBC Bitesize? - BBC Bitesize">
            <a:hlinkClick r:id="rId23"/>
            <a:extLst>
              <a:ext uri="{FF2B5EF4-FFF2-40B4-BE49-F238E27FC236}">
                <a16:creationId xmlns:a16="http://schemas.microsoft.com/office/drawing/2014/main" id="{4F032FA7-2477-8CBA-F6DE-C934385BA077}"/>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8574238" y="6225206"/>
            <a:ext cx="401132" cy="4180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Explore Shakespeare">
            <a:hlinkClick r:id="rId25"/>
            <a:extLst>
              <a:ext uri="{FF2B5EF4-FFF2-40B4-BE49-F238E27FC236}">
                <a16:creationId xmlns:a16="http://schemas.microsoft.com/office/drawing/2014/main" id="{C1276DFA-D016-19E5-5C88-B01EA570F8A1}"/>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9434969" y="6114663"/>
            <a:ext cx="523468" cy="45026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BC Bitesize - Fallibroome AcademyFallibroome Academy">
            <a:hlinkClick r:id="rId27"/>
            <a:extLst>
              <a:ext uri="{FF2B5EF4-FFF2-40B4-BE49-F238E27FC236}">
                <a16:creationId xmlns:a16="http://schemas.microsoft.com/office/drawing/2014/main" id="{A29D1F2A-25B4-BFA6-91BE-D5BC1575ED0F}"/>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015488" y="6065248"/>
            <a:ext cx="387706" cy="38509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at is BBC Bitesize? - BBC Bitesize">
            <a:hlinkClick r:id="rId29"/>
            <a:extLst>
              <a:ext uri="{FF2B5EF4-FFF2-40B4-BE49-F238E27FC236}">
                <a16:creationId xmlns:a16="http://schemas.microsoft.com/office/drawing/2014/main" id="{A88DCAB0-B2C9-7C8F-7FDF-569177943ACD}"/>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952799" y="5240232"/>
            <a:ext cx="549100" cy="54515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Oak National Academy Launch New Curriculum Resources - MEI">
            <a:hlinkClick r:id="rId30"/>
            <a:extLst>
              <a:ext uri="{FF2B5EF4-FFF2-40B4-BE49-F238E27FC236}">
                <a16:creationId xmlns:a16="http://schemas.microsoft.com/office/drawing/2014/main" id="{8602FA0D-BA4A-FE6C-409A-E3428790CF9C}"/>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458181" y="5886051"/>
            <a:ext cx="586447" cy="48951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What is BBC Bitesize? - BBC Bitesize">
            <a:hlinkClick r:id="rId32"/>
            <a:extLst>
              <a:ext uri="{FF2B5EF4-FFF2-40B4-BE49-F238E27FC236}">
                <a16:creationId xmlns:a16="http://schemas.microsoft.com/office/drawing/2014/main" id="{878434C8-A1DC-BADF-016F-A8E2655609FE}"/>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6574800" y="5800185"/>
            <a:ext cx="435886" cy="43663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Youtube logo - free Icon PNG, SVG">
            <a:hlinkClick r:id="rId34"/>
            <a:extLst>
              <a:ext uri="{FF2B5EF4-FFF2-40B4-BE49-F238E27FC236}">
                <a16:creationId xmlns:a16="http://schemas.microsoft.com/office/drawing/2014/main" id="{E2DC8DA9-B807-BC7F-9556-0B90FF768E49}"/>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931510" y="5995024"/>
            <a:ext cx="574872" cy="574872"/>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Poetry Archive">
            <a:hlinkClick r:id="rId36"/>
            <a:extLst>
              <a:ext uri="{FF2B5EF4-FFF2-40B4-BE49-F238E27FC236}">
                <a16:creationId xmlns:a16="http://schemas.microsoft.com/office/drawing/2014/main" id="{1469293C-C747-8D9A-E552-B876602A8E32}"/>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10152032" y="6064111"/>
            <a:ext cx="415487" cy="38622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What is BBC Bitesize? - BBC Bitesize">
            <a:hlinkClick r:id="rId38"/>
            <a:extLst>
              <a:ext uri="{FF2B5EF4-FFF2-40B4-BE49-F238E27FC236}">
                <a16:creationId xmlns:a16="http://schemas.microsoft.com/office/drawing/2014/main" id="{639007B7-9B27-3DF5-038D-E4B266A75EF5}"/>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10652330" y="6411597"/>
            <a:ext cx="387706" cy="39937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Youtube Icon Vector Art, Icons, and Graphics for Free Download">
            <a:hlinkClick r:id="rId39"/>
            <a:extLst>
              <a:ext uri="{FF2B5EF4-FFF2-40B4-BE49-F238E27FC236}">
                <a16:creationId xmlns:a16="http://schemas.microsoft.com/office/drawing/2014/main" id="{6946CC81-028D-2C7E-0BB7-F661EFC95F7B}"/>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11108497" y="6018501"/>
            <a:ext cx="583172" cy="583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9219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1976</TotalTime>
  <Words>2518</Words>
  <Application>Microsoft Office PowerPoint</Application>
  <PresentationFormat>Widescreen</PresentationFormat>
  <Paragraphs>237</Paragraphs>
  <Slides>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Goudy Old Style</vt:lpstr>
      <vt:lpstr>Symbol</vt:lpstr>
      <vt:lpstr>Trebuchet MS</vt:lpstr>
      <vt:lpstr>Wingdings 3</vt:lpstr>
      <vt:lpstr>Facet</vt:lpstr>
      <vt:lpstr>CURRICULUM PLAN: ENGLISH</vt:lpstr>
      <vt:lpstr>ENRICHMENT IN ENGLISH</vt:lpstr>
      <vt:lpstr>Y5 CURRICULUM PLAN: ENGLISH</vt:lpstr>
      <vt:lpstr>Y6 CURRICULUM PLAN: ENGLISH</vt:lpstr>
      <vt:lpstr>Y7 CURRICULUM PLAN: ENGLISH</vt:lpstr>
      <vt:lpstr>Y8 CURRICULUM PLAN: ENGLISH</vt:lpstr>
    </vt:vector>
  </TitlesOfParts>
  <Company>Woodhouse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CURRICULUM PLAN: ENGLISH</dc:title>
  <dc:creator>Staff 43</dc:creator>
  <cp:lastModifiedBy>Stefania Parks</cp:lastModifiedBy>
  <cp:revision>250</cp:revision>
  <dcterms:created xsi:type="dcterms:W3CDTF">2020-11-10T14:07:48Z</dcterms:created>
  <dcterms:modified xsi:type="dcterms:W3CDTF">2026-07-06T11:20:39Z</dcterms:modified>
</cp:coreProperties>
</file>