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18F49D2-0414-40D3-A9F9-20883EB973A1}"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952B86-150F-4B2A-8C25-93F371B6E2B7}" type="slidenum">
              <a:rPr lang="en-GB" smtClean="0"/>
              <a:t>‹#›</a:t>
            </a:fld>
            <a:endParaRPr lang="en-GB"/>
          </a:p>
        </p:txBody>
      </p:sp>
    </p:spTree>
    <p:extLst>
      <p:ext uri="{BB962C8B-B14F-4D97-AF65-F5344CB8AC3E}">
        <p14:creationId xmlns:p14="http://schemas.microsoft.com/office/powerpoint/2010/main" val="570185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18F49D2-0414-40D3-A9F9-20883EB973A1}"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952B86-150F-4B2A-8C25-93F371B6E2B7}" type="slidenum">
              <a:rPr lang="en-GB" smtClean="0"/>
              <a:t>‹#›</a:t>
            </a:fld>
            <a:endParaRPr lang="en-GB"/>
          </a:p>
        </p:txBody>
      </p:sp>
    </p:spTree>
    <p:extLst>
      <p:ext uri="{BB962C8B-B14F-4D97-AF65-F5344CB8AC3E}">
        <p14:creationId xmlns:p14="http://schemas.microsoft.com/office/powerpoint/2010/main" val="169289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18F49D2-0414-40D3-A9F9-20883EB973A1}"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952B86-150F-4B2A-8C25-93F371B6E2B7}" type="slidenum">
              <a:rPr lang="en-GB" smtClean="0"/>
              <a:t>‹#›</a:t>
            </a:fld>
            <a:endParaRPr lang="en-GB"/>
          </a:p>
        </p:txBody>
      </p:sp>
    </p:spTree>
    <p:extLst>
      <p:ext uri="{BB962C8B-B14F-4D97-AF65-F5344CB8AC3E}">
        <p14:creationId xmlns:p14="http://schemas.microsoft.com/office/powerpoint/2010/main" val="3598611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18F49D2-0414-40D3-A9F9-20883EB973A1}" type="datetimeFigureOut">
              <a:rPr lang="en-GB" smtClean="0"/>
              <a:t>05/06/2026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952B86-150F-4B2A-8C25-93F371B6E2B7}" type="slidenum">
              <a:rPr lang="en-GB" smtClean="0"/>
              <a:t>‹#›</a:t>
            </a:fld>
            <a:endParaRPr lang="en-GB"/>
          </a:p>
        </p:txBody>
      </p:sp>
    </p:spTree>
    <p:extLst>
      <p:ext uri="{BB962C8B-B14F-4D97-AF65-F5344CB8AC3E}">
        <p14:creationId xmlns:p14="http://schemas.microsoft.com/office/powerpoint/2010/main" val="149779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18F49D2-0414-40D3-A9F9-20883EB973A1}" type="datetimeFigureOut">
              <a:rPr lang="en-GB" smtClean="0"/>
              <a:t>05/06/2026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952B86-150F-4B2A-8C25-93F371B6E2B7}" type="slidenum">
              <a:rPr lang="en-GB" smtClean="0"/>
              <a:t>‹#›</a:t>
            </a:fld>
            <a:endParaRPr lang="en-GB"/>
          </a:p>
        </p:txBody>
      </p:sp>
    </p:spTree>
    <p:extLst>
      <p:ext uri="{BB962C8B-B14F-4D97-AF65-F5344CB8AC3E}">
        <p14:creationId xmlns:p14="http://schemas.microsoft.com/office/powerpoint/2010/main" val="947021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18F49D2-0414-40D3-A9F9-20883EB973A1}" type="datetimeFigureOut">
              <a:rPr lang="en-GB" smtClean="0"/>
              <a:t>05/06/2026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952B86-150F-4B2A-8C25-93F371B6E2B7}" type="slidenum">
              <a:rPr lang="en-GB" smtClean="0"/>
              <a:t>‹#›</a:t>
            </a:fld>
            <a:endParaRPr lang="en-GB"/>
          </a:p>
        </p:txBody>
      </p:sp>
    </p:spTree>
    <p:extLst>
      <p:ext uri="{BB962C8B-B14F-4D97-AF65-F5344CB8AC3E}">
        <p14:creationId xmlns:p14="http://schemas.microsoft.com/office/powerpoint/2010/main" val="18847349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8F49D2-0414-40D3-A9F9-20883EB973A1}" type="datetimeFigureOut">
              <a:rPr lang="en-GB" smtClean="0"/>
              <a:t>05/06/2026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952B86-150F-4B2A-8C25-93F371B6E2B7}" type="slidenum">
              <a:rPr lang="en-GB" smtClean="0"/>
              <a:t>‹#›</a:t>
            </a:fld>
            <a:endParaRPr lang="en-GB"/>
          </a:p>
        </p:txBody>
      </p:sp>
    </p:spTree>
    <p:extLst>
      <p:ext uri="{BB962C8B-B14F-4D97-AF65-F5344CB8AC3E}">
        <p14:creationId xmlns:p14="http://schemas.microsoft.com/office/powerpoint/2010/main" val="1485140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18F49D2-0414-40D3-A9F9-20883EB973A1}" type="datetimeFigureOut">
              <a:rPr lang="en-GB" smtClean="0"/>
              <a:t>05/06/2026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952B86-150F-4B2A-8C25-93F371B6E2B7}" type="slidenum">
              <a:rPr lang="en-GB" smtClean="0"/>
              <a:t>‹#›</a:t>
            </a:fld>
            <a:endParaRPr lang="en-GB"/>
          </a:p>
        </p:txBody>
      </p:sp>
    </p:spTree>
    <p:extLst>
      <p:ext uri="{BB962C8B-B14F-4D97-AF65-F5344CB8AC3E}">
        <p14:creationId xmlns:p14="http://schemas.microsoft.com/office/powerpoint/2010/main" val="3186530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18F49D2-0414-40D3-A9F9-20883EB973A1}" type="datetimeFigureOut">
              <a:rPr lang="en-GB" smtClean="0"/>
              <a:t>05/06/2026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952B86-150F-4B2A-8C25-93F371B6E2B7}" type="slidenum">
              <a:rPr lang="en-GB" smtClean="0"/>
              <a:t>‹#›</a:t>
            </a:fld>
            <a:endParaRPr lang="en-GB"/>
          </a:p>
        </p:txBody>
      </p:sp>
    </p:spTree>
    <p:extLst>
      <p:ext uri="{BB962C8B-B14F-4D97-AF65-F5344CB8AC3E}">
        <p14:creationId xmlns:p14="http://schemas.microsoft.com/office/powerpoint/2010/main" val="1265360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18F49D2-0414-40D3-A9F9-20883EB973A1}"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952B86-150F-4B2A-8C25-93F371B6E2B7}" type="slidenum">
              <a:rPr lang="en-GB" smtClean="0"/>
              <a:t>‹#›</a:t>
            </a:fld>
            <a:endParaRPr lang="en-GB"/>
          </a:p>
        </p:txBody>
      </p:sp>
    </p:spTree>
    <p:extLst>
      <p:ext uri="{BB962C8B-B14F-4D97-AF65-F5344CB8AC3E}">
        <p14:creationId xmlns:p14="http://schemas.microsoft.com/office/powerpoint/2010/main" val="1587240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18F49D2-0414-40D3-A9F9-20883EB973A1}" type="datetimeFigureOut">
              <a:rPr lang="en-GB" smtClean="0"/>
              <a:t>05/06/2026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952B86-150F-4B2A-8C25-93F371B6E2B7}" type="slidenum">
              <a:rPr lang="en-GB" smtClean="0"/>
              <a:t>‹#›</a:t>
            </a:fld>
            <a:endParaRPr lang="en-GB"/>
          </a:p>
        </p:txBody>
      </p:sp>
    </p:spTree>
    <p:extLst>
      <p:ext uri="{BB962C8B-B14F-4D97-AF65-F5344CB8AC3E}">
        <p14:creationId xmlns:p14="http://schemas.microsoft.com/office/powerpoint/2010/main" val="3293217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8F49D2-0414-40D3-A9F9-20883EB973A1}" type="datetimeFigureOut">
              <a:rPr lang="en-GB" smtClean="0"/>
              <a:t>05/06/2026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952B86-150F-4B2A-8C25-93F371B6E2B7}" type="slidenum">
              <a:rPr lang="en-GB" smtClean="0"/>
              <a:t>‹#›</a:t>
            </a:fld>
            <a:endParaRPr lang="en-GB"/>
          </a:p>
        </p:txBody>
      </p:sp>
    </p:spTree>
    <p:extLst>
      <p:ext uri="{BB962C8B-B14F-4D97-AF65-F5344CB8AC3E}">
        <p14:creationId xmlns:p14="http://schemas.microsoft.com/office/powerpoint/2010/main" val="28930634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18" Type="http://schemas.openxmlformats.org/officeDocument/2006/relationships/image" Target="../media/image17.jpe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jpeg"/><Relationship Id="rId17" Type="http://schemas.openxmlformats.org/officeDocument/2006/relationships/image" Target="../media/image16.jpeg"/><Relationship Id="rId2" Type="http://schemas.openxmlformats.org/officeDocument/2006/relationships/image" Target="../media/image1.jpeg"/><Relationship Id="rId16" Type="http://schemas.openxmlformats.org/officeDocument/2006/relationships/image" Target="../media/image15.jpeg"/><Relationship Id="rId20"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24" Type="http://schemas.openxmlformats.org/officeDocument/2006/relationships/image" Target="../media/image23.png"/><Relationship Id="rId5" Type="http://schemas.openxmlformats.org/officeDocument/2006/relationships/image" Target="../media/image4.jpeg"/><Relationship Id="rId15" Type="http://schemas.openxmlformats.org/officeDocument/2006/relationships/image" Target="../media/image14.jpeg"/><Relationship Id="rId23" Type="http://schemas.openxmlformats.org/officeDocument/2006/relationships/image" Target="../media/image22.jpeg"/><Relationship Id="rId10" Type="http://schemas.openxmlformats.org/officeDocument/2006/relationships/image" Target="../media/image9.jpe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jpeg"/><Relationship Id="rId14" Type="http://schemas.openxmlformats.org/officeDocument/2006/relationships/image" Target="../media/image13.jpeg"/><Relationship Id="rId22"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315757" y="-6258"/>
            <a:ext cx="4697267"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7030A0"/>
                </a:solidFill>
                <a:effectLst/>
                <a:uLnTx/>
                <a:uFillTx/>
                <a:latin typeface="Kristen ITC" panose="03050502040202030202" pitchFamily="66" charset="0"/>
                <a:ea typeface="+mn-ea"/>
                <a:cs typeface="+mn-cs"/>
              </a:rPr>
              <a:t>English- Learning Journey </a:t>
            </a:r>
          </a:p>
        </p:txBody>
      </p:sp>
      <p:grpSp>
        <p:nvGrpSpPr>
          <p:cNvPr id="6" name="Google Shape;510;p16"/>
          <p:cNvGrpSpPr/>
          <p:nvPr/>
        </p:nvGrpSpPr>
        <p:grpSpPr>
          <a:xfrm>
            <a:off x="868309" y="1880343"/>
            <a:ext cx="10250320" cy="3338928"/>
            <a:chOff x="2249359" y="2305589"/>
            <a:chExt cx="7728385" cy="2834645"/>
          </a:xfrm>
        </p:grpSpPr>
        <p:grpSp>
          <p:nvGrpSpPr>
            <p:cNvPr id="7" name="Google Shape;511;p16"/>
            <p:cNvGrpSpPr/>
            <p:nvPr/>
          </p:nvGrpSpPr>
          <p:grpSpPr>
            <a:xfrm>
              <a:off x="2249359" y="2305589"/>
              <a:ext cx="7728385" cy="2834645"/>
              <a:chOff x="1475820" y="2305589"/>
              <a:chExt cx="7728385" cy="2834645"/>
            </a:xfrm>
          </p:grpSpPr>
          <p:sp>
            <p:nvSpPr>
              <p:cNvPr id="14" name="Google Shape;512;p16"/>
              <p:cNvSpPr/>
              <p:nvPr/>
            </p:nvSpPr>
            <p:spPr>
              <a:xfrm>
                <a:off x="6186325" y="2305594"/>
                <a:ext cx="1417200" cy="1417200"/>
              </a:xfrm>
              <a:prstGeom prst="arc">
                <a:avLst>
                  <a:gd name="adj1" fmla="val 16211550"/>
                  <a:gd name="adj2" fmla="val 5391112"/>
                </a:avLst>
              </a:prstGeom>
              <a:noFill/>
              <a:ln w="635000" cap="flat" cmpd="sng">
                <a:solidFill>
                  <a:srgbClr val="34343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15" name="Google Shape;513;p16"/>
              <p:cNvSpPr/>
              <p:nvPr/>
            </p:nvSpPr>
            <p:spPr>
              <a:xfrm rot="10800000">
                <a:off x="3011993" y="3723034"/>
                <a:ext cx="1417200" cy="1417200"/>
              </a:xfrm>
              <a:prstGeom prst="arc">
                <a:avLst>
                  <a:gd name="adj1" fmla="val 16211550"/>
                  <a:gd name="adj2" fmla="val 5391112"/>
                </a:avLst>
              </a:prstGeom>
              <a:noFill/>
              <a:ln w="635000" cap="flat" cmpd="sng">
                <a:solidFill>
                  <a:srgbClr val="34343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cxnSp>
            <p:nvCxnSpPr>
              <p:cNvPr id="16" name="Google Shape;514;p16"/>
              <p:cNvCxnSpPr/>
              <p:nvPr/>
            </p:nvCxnSpPr>
            <p:spPr>
              <a:xfrm>
                <a:off x="3685084" y="3722916"/>
                <a:ext cx="3245400" cy="0"/>
              </a:xfrm>
              <a:prstGeom prst="straightConnector1">
                <a:avLst/>
              </a:prstGeom>
              <a:noFill/>
              <a:ln w="635000" cap="flat" cmpd="sng">
                <a:solidFill>
                  <a:srgbClr val="343434"/>
                </a:solidFill>
                <a:prstDash val="solid"/>
                <a:miter lim="800000"/>
                <a:headEnd type="none" w="sm" len="sm"/>
                <a:tailEnd type="none" w="sm" len="sm"/>
              </a:ln>
            </p:spPr>
          </p:cxnSp>
          <p:cxnSp>
            <p:nvCxnSpPr>
              <p:cNvPr id="17" name="Google Shape;515;p16"/>
              <p:cNvCxnSpPr>
                <a:stCxn id="15" idx="0"/>
              </p:cNvCxnSpPr>
              <p:nvPr/>
            </p:nvCxnSpPr>
            <p:spPr>
              <a:xfrm>
                <a:off x="3717505" y="5140227"/>
                <a:ext cx="5486700" cy="0"/>
              </a:xfrm>
              <a:prstGeom prst="straightConnector1">
                <a:avLst/>
              </a:prstGeom>
              <a:noFill/>
              <a:ln w="635000" cap="rnd" cmpd="sng">
                <a:solidFill>
                  <a:srgbClr val="343434"/>
                </a:solidFill>
                <a:prstDash val="solid"/>
                <a:miter lim="800000"/>
                <a:headEnd type="none" w="sm" len="sm"/>
                <a:tailEnd type="none" w="sm" len="sm"/>
              </a:ln>
            </p:spPr>
          </p:cxnSp>
          <p:cxnSp>
            <p:nvCxnSpPr>
              <p:cNvPr id="18" name="Google Shape;516;p16"/>
              <p:cNvCxnSpPr/>
              <p:nvPr/>
            </p:nvCxnSpPr>
            <p:spPr>
              <a:xfrm>
                <a:off x="1475820" y="2305589"/>
                <a:ext cx="5486400" cy="0"/>
              </a:xfrm>
              <a:prstGeom prst="straightConnector1">
                <a:avLst/>
              </a:prstGeom>
              <a:noFill/>
              <a:ln w="635000" cap="rnd" cmpd="sng">
                <a:solidFill>
                  <a:srgbClr val="343434"/>
                </a:solidFill>
                <a:prstDash val="solid"/>
                <a:miter lim="800000"/>
                <a:headEnd type="none" w="sm" len="sm"/>
                <a:tailEnd type="none" w="sm" len="sm"/>
              </a:ln>
            </p:spPr>
          </p:cxnSp>
        </p:grpSp>
        <p:grpSp>
          <p:nvGrpSpPr>
            <p:cNvPr id="8" name="Google Shape;517;p16"/>
            <p:cNvGrpSpPr/>
            <p:nvPr/>
          </p:nvGrpSpPr>
          <p:grpSpPr>
            <a:xfrm>
              <a:off x="2249359" y="2305589"/>
              <a:ext cx="7646185" cy="2834645"/>
              <a:chOff x="1475820" y="2305589"/>
              <a:chExt cx="7646185" cy="2834645"/>
            </a:xfrm>
          </p:grpSpPr>
          <p:sp>
            <p:nvSpPr>
              <p:cNvPr id="9" name="Google Shape;518;p16"/>
              <p:cNvSpPr/>
              <p:nvPr/>
            </p:nvSpPr>
            <p:spPr>
              <a:xfrm>
                <a:off x="6186325" y="2305594"/>
                <a:ext cx="1417200" cy="1417200"/>
              </a:xfrm>
              <a:prstGeom prst="arc">
                <a:avLst>
                  <a:gd name="adj1" fmla="val 16211550"/>
                  <a:gd name="adj2" fmla="val 5391112"/>
                </a:avLst>
              </a:prstGeom>
              <a:noFill/>
              <a:ln w="47625" cap="flat" cmpd="sng">
                <a:solidFill>
                  <a:srgbClr val="FFFFF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10" name="Google Shape;519;p16"/>
              <p:cNvSpPr/>
              <p:nvPr/>
            </p:nvSpPr>
            <p:spPr>
              <a:xfrm rot="10800000">
                <a:off x="2930218" y="3723034"/>
                <a:ext cx="1417200" cy="1417200"/>
              </a:xfrm>
              <a:prstGeom prst="arc">
                <a:avLst>
                  <a:gd name="adj1" fmla="val 16211550"/>
                  <a:gd name="adj2" fmla="val 5391112"/>
                </a:avLst>
              </a:prstGeom>
              <a:noFill/>
              <a:ln w="47625" cap="flat" cmpd="sng">
                <a:solidFill>
                  <a:srgbClr val="FFFFFF"/>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cxnSp>
            <p:nvCxnSpPr>
              <p:cNvPr id="11" name="Google Shape;520;p16"/>
              <p:cNvCxnSpPr>
                <a:endCxn id="9" idx="2"/>
              </p:cNvCxnSpPr>
              <p:nvPr/>
            </p:nvCxnSpPr>
            <p:spPr>
              <a:xfrm>
                <a:off x="3685502" y="3722790"/>
                <a:ext cx="3211800" cy="0"/>
              </a:xfrm>
              <a:prstGeom prst="straightConnector1">
                <a:avLst/>
              </a:prstGeom>
              <a:noFill/>
              <a:ln w="47625" cap="flat" cmpd="sng">
                <a:solidFill>
                  <a:srgbClr val="FFFFFF"/>
                </a:solidFill>
                <a:prstDash val="dash"/>
                <a:miter lim="800000"/>
                <a:headEnd type="none" w="sm" len="sm"/>
                <a:tailEnd type="none" w="sm" len="sm"/>
              </a:ln>
            </p:spPr>
          </p:cxnSp>
          <p:cxnSp>
            <p:nvCxnSpPr>
              <p:cNvPr id="12" name="Google Shape;521;p16"/>
              <p:cNvCxnSpPr>
                <a:stCxn id="15" idx="0"/>
              </p:cNvCxnSpPr>
              <p:nvPr/>
            </p:nvCxnSpPr>
            <p:spPr>
              <a:xfrm>
                <a:off x="3717505" y="5140227"/>
                <a:ext cx="5404500" cy="0"/>
              </a:xfrm>
              <a:prstGeom prst="straightConnector1">
                <a:avLst/>
              </a:prstGeom>
              <a:noFill/>
              <a:ln w="47625" cap="flat" cmpd="sng">
                <a:solidFill>
                  <a:srgbClr val="FFFFFF"/>
                </a:solidFill>
                <a:prstDash val="dash"/>
                <a:miter lim="800000"/>
                <a:headEnd type="none" w="sm" len="sm"/>
                <a:tailEnd type="none" w="sm" len="sm"/>
              </a:ln>
            </p:spPr>
          </p:cxnSp>
          <p:cxnSp>
            <p:nvCxnSpPr>
              <p:cNvPr id="13" name="Google Shape;522;p16"/>
              <p:cNvCxnSpPr/>
              <p:nvPr/>
            </p:nvCxnSpPr>
            <p:spPr>
              <a:xfrm>
                <a:off x="1475820" y="2305589"/>
                <a:ext cx="5307000" cy="0"/>
              </a:xfrm>
              <a:prstGeom prst="straightConnector1">
                <a:avLst/>
              </a:prstGeom>
              <a:noFill/>
              <a:ln w="47625" cap="flat" cmpd="sng">
                <a:solidFill>
                  <a:srgbClr val="FFFFFF"/>
                </a:solidFill>
                <a:prstDash val="dash"/>
                <a:miter lim="800000"/>
                <a:headEnd type="none" w="sm" len="sm"/>
                <a:tailEnd type="none" w="sm" len="sm"/>
              </a:ln>
            </p:spPr>
          </p:cxnSp>
        </p:grpSp>
      </p:grpSp>
      <p:sp>
        <p:nvSpPr>
          <p:cNvPr id="23" name="Google Shape;523;p16"/>
          <p:cNvSpPr/>
          <p:nvPr/>
        </p:nvSpPr>
        <p:spPr>
          <a:xfrm>
            <a:off x="8145770" y="1393715"/>
            <a:ext cx="1080823" cy="1139735"/>
          </a:xfrm>
          <a:prstGeom prst="ellipse">
            <a:avLst/>
          </a:prstGeom>
          <a:gradFill>
            <a:gsLst>
              <a:gs pos="0">
                <a:srgbClr val="FFFFFF"/>
              </a:gs>
              <a:gs pos="50000">
                <a:srgbClr val="F2F2F2"/>
              </a:gs>
              <a:gs pos="100000">
                <a:srgbClr val="D8D8D8"/>
              </a:gs>
            </a:gsLst>
            <a:lin ang="5400012" scaled="0"/>
          </a:gradFill>
          <a:ln w="9525" cap="flat" cmpd="sng">
            <a:solidFill>
              <a:srgbClr val="1C4587"/>
            </a:solidFill>
            <a:prstDash val="solid"/>
            <a:round/>
            <a:headEnd type="none" w="sm" len="sm"/>
            <a:tailEnd type="none" w="sm" len="sm"/>
          </a:ln>
          <a:effectLst>
            <a:outerShdw blurRad="101600" dist="19050" dir="5400000" algn="ctr" rotWithShape="0">
              <a:srgbClr val="000000">
                <a:alpha val="6275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B5394"/>
                </a:solidFill>
                <a:effectLst/>
                <a:uLnTx/>
                <a:uFillTx/>
                <a:latin typeface="Century Gothic" panose="020B0502020202020204" pitchFamily="34" charset="0"/>
                <a:ea typeface="Verdana"/>
                <a:cs typeface="Verdana"/>
                <a:sym typeface="Verdana"/>
              </a:rPr>
              <a:t>Year</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B5394"/>
                </a:solidFill>
                <a:effectLst/>
                <a:uLnTx/>
                <a:uFillTx/>
                <a:latin typeface="Century Gothic" panose="020B0502020202020204" pitchFamily="34" charset="0"/>
                <a:ea typeface="Verdana"/>
                <a:cs typeface="+mn-cs"/>
                <a:sym typeface="Verdana"/>
              </a:rPr>
              <a:t>6</a:t>
            </a:r>
            <a:endParaRPr kumimoji="0" lang="en-GB" sz="3200" b="0" i="0" u="none" strike="noStrike" kern="1200" cap="none" spc="0" normalizeH="0" baseline="0" noProof="0" dirty="0">
              <a:ln>
                <a:noFill/>
              </a:ln>
              <a:solidFill>
                <a:srgbClr val="0B5394"/>
              </a:solidFill>
              <a:effectLst/>
              <a:uLnTx/>
              <a:uFillTx/>
              <a:latin typeface="Calibri" panose="020F0502020204030204"/>
              <a:ea typeface="+mn-ea"/>
              <a:cs typeface="+mn-cs"/>
            </a:endParaRPr>
          </a:p>
        </p:txBody>
      </p:sp>
      <p:sp>
        <p:nvSpPr>
          <p:cNvPr id="24" name="Google Shape;523;p16"/>
          <p:cNvSpPr/>
          <p:nvPr/>
        </p:nvSpPr>
        <p:spPr>
          <a:xfrm>
            <a:off x="4902295" y="2881779"/>
            <a:ext cx="1080823" cy="1139735"/>
          </a:xfrm>
          <a:prstGeom prst="ellipse">
            <a:avLst/>
          </a:prstGeom>
          <a:gradFill>
            <a:gsLst>
              <a:gs pos="0">
                <a:srgbClr val="FFFFFF"/>
              </a:gs>
              <a:gs pos="50000">
                <a:srgbClr val="F2F2F2"/>
              </a:gs>
              <a:gs pos="100000">
                <a:srgbClr val="D8D8D8"/>
              </a:gs>
            </a:gsLst>
            <a:lin ang="5400012" scaled="0"/>
          </a:gradFill>
          <a:ln w="9525" cap="flat" cmpd="sng">
            <a:solidFill>
              <a:srgbClr val="1C4587"/>
            </a:solidFill>
            <a:prstDash val="solid"/>
            <a:round/>
            <a:headEnd type="none" w="sm" len="sm"/>
            <a:tailEnd type="none" w="sm" len="sm"/>
          </a:ln>
          <a:effectLst>
            <a:outerShdw blurRad="101600" dist="19050" dir="5400000" algn="ctr" rotWithShape="0">
              <a:srgbClr val="000000">
                <a:alpha val="6275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B5394"/>
                </a:solidFill>
                <a:effectLst/>
                <a:uLnTx/>
                <a:uFillTx/>
                <a:latin typeface="Century Gothic" panose="020B0502020202020204" pitchFamily="34" charset="0"/>
                <a:ea typeface="Verdana"/>
                <a:cs typeface="Verdana"/>
                <a:sym typeface="Verdana"/>
              </a:rPr>
              <a:t>Year</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B5394"/>
                </a:solidFill>
                <a:effectLst/>
                <a:uLnTx/>
                <a:uFillTx/>
                <a:latin typeface="Century Gothic" panose="020B0502020202020204" pitchFamily="34" charset="0"/>
                <a:ea typeface="Verdana"/>
                <a:cs typeface="+mn-cs"/>
                <a:sym typeface="Verdana"/>
              </a:rPr>
              <a:t>7</a:t>
            </a:r>
            <a:endParaRPr kumimoji="0" lang="en-GB" sz="3200" b="0" i="0" u="none" strike="noStrike" kern="1200" cap="none" spc="0" normalizeH="0" baseline="0" noProof="0" dirty="0">
              <a:ln>
                <a:noFill/>
              </a:ln>
              <a:solidFill>
                <a:srgbClr val="0B5394"/>
              </a:solidFill>
              <a:effectLst/>
              <a:uLnTx/>
              <a:uFillTx/>
              <a:latin typeface="Calibri" panose="020F0502020204030204"/>
              <a:ea typeface="+mn-ea"/>
              <a:cs typeface="+mn-cs"/>
            </a:endParaRPr>
          </a:p>
        </p:txBody>
      </p:sp>
      <p:sp>
        <p:nvSpPr>
          <p:cNvPr id="25" name="Google Shape;523;p16"/>
          <p:cNvSpPr/>
          <p:nvPr/>
        </p:nvSpPr>
        <p:spPr>
          <a:xfrm>
            <a:off x="3757044" y="4732497"/>
            <a:ext cx="1080823" cy="1139735"/>
          </a:xfrm>
          <a:prstGeom prst="ellipse">
            <a:avLst/>
          </a:prstGeom>
          <a:gradFill>
            <a:gsLst>
              <a:gs pos="0">
                <a:srgbClr val="FFFFFF"/>
              </a:gs>
              <a:gs pos="50000">
                <a:srgbClr val="F2F2F2"/>
              </a:gs>
              <a:gs pos="100000">
                <a:srgbClr val="D8D8D8"/>
              </a:gs>
            </a:gsLst>
            <a:lin ang="5400012" scaled="0"/>
          </a:gradFill>
          <a:ln w="9525" cap="flat" cmpd="sng">
            <a:solidFill>
              <a:srgbClr val="1C4587"/>
            </a:solidFill>
            <a:prstDash val="solid"/>
            <a:round/>
            <a:headEnd type="none" w="sm" len="sm"/>
            <a:tailEnd type="none" w="sm" len="sm"/>
          </a:ln>
          <a:effectLst>
            <a:outerShdw blurRad="101600" dist="19050" dir="5400000" algn="ctr" rotWithShape="0">
              <a:srgbClr val="000000">
                <a:alpha val="6275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B5394"/>
                </a:solidFill>
                <a:effectLst/>
                <a:uLnTx/>
                <a:uFillTx/>
                <a:latin typeface="Century Gothic" panose="020B0502020202020204" pitchFamily="34" charset="0"/>
                <a:ea typeface="Verdana"/>
                <a:cs typeface="Verdana"/>
                <a:sym typeface="Verdana"/>
              </a:rPr>
              <a:t>Year</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B5394"/>
                </a:solidFill>
                <a:effectLst/>
                <a:uLnTx/>
                <a:uFillTx/>
                <a:latin typeface="Century Gothic" panose="020B0502020202020204" pitchFamily="34" charset="0"/>
                <a:ea typeface="Verdana"/>
                <a:cs typeface="+mn-cs"/>
                <a:sym typeface="Verdana"/>
              </a:rPr>
              <a:t>8</a:t>
            </a:r>
            <a:endParaRPr kumimoji="0" lang="en-GB" sz="3200" b="0" i="0" u="none" strike="noStrike" kern="1200" cap="none" spc="0" normalizeH="0" baseline="0" noProof="0" dirty="0">
              <a:ln>
                <a:noFill/>
              </a:ln>
              <a:solidFill>
                <a:srgbClr val="0B5394"/>
              </a:solidFill>
              <a:effectLst/>
              <a:uLnTx/>
              <a:uFillTx/>
              <a:latin typeface="Calibri" panose="020F0502020204030204"/>
              <a:ea typeface="+mn-ea"/>
              <a:cs typeface="+mn-cs"/>
            </a:endParaRPr>
          </a:p>
        </p:txBody>
      </p:sp>
      <p:sp>
        <p:nvSpPr>
          <p:cNvPr id="22" name="Google Shape;523;p16"/>
          <p:cNvSpPr/>
          <p:nvPr/>
        </p:nvSpPr>
        <p:spPr>
          <a:xfrm>
            <a:off x="1484920" y="1150896"/>
            <a:ext cx="1080823" cy="1139735"/>
          </a:xfrm>
          <a:prstGeom prst="ellipse">
            <a:avLst/>
          </a:prstGeom>
          <a:gradFill>
            <a:gsLst>
              <a:gs pos="0">
                <a:srgbClr val="FFFFFF"/>
              </a:gs>
              <a:gs pos="50000">
                <a:srgbClr val="F2F2F2"/>
              </a:gs>
              <a:gs pos="100000">
                <a:srgbClr val="D8D8D8"/>
              </a:gs>
            </a:gsLst>
            <a:lin ang="5400012" scaled="0"/>
          </a:gradFill>
          <a:ln w="9525" cap="flat" cmpd="sng">
            <a:solidFill>
              <a:srgbClr val="1C4587"/>
            </a:solidFill>
            <a:prstDash val="solid"/>
            <a:round/>
            <a:headEnd type="none" w="sm" len="sm"/>
            <a:tailEnd type="none" w="sm" len="sm"/>
          </a:ln>
          <a:effectLst>
            <a:outerShdw blurRad="101600" dist="19050" dir="5400000" algn="ctr" rotWithShape="0">
              <a:srgbClr val="000000">
                <a:alpha val="6275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B5394"/>
                </a:solidFill>
                <a:effectLst/>
                <a:uLnTx/>
                <a:uFillTx/>
                <a:latin typeface="Century Gothic" panose="020B0502020202020204" pitchFamily="34" charset="0"/>
                <a:ea typeface="Verdana"/>
                <a:cs typeface="Verdana"/>
                <a:sym typeface="Verdana"/>
              </a:rPr>
              <a:t>Year</a:t>
            </a:r>
          </a:p>
          <a:p>
            <a:pPr marL="0" marR="0" lvl="0" indent="0" algn="ctr" defTabSz="914400" rtl="0" eaLnBrk="1" fontAlgn="auto" latinLnBrk="0" hangingPunct="1">
              <a:lnSpc>
                <a:spcPct val="115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B5394"/>
                </a:solidFill>
                <a:effectLst/>
                <a:uLnTx/>
                <a:uFillTx/>
                <a:latin typeface="Century Gothic" panose="020B0502020202020204" pitchFamily="34" charset="0"/>
                <a:ea typeface="Verdana"/>
                <a:cs typeface="+mn-cs"/>
                <a:sym typeface="Verdana"/>
              </a:rPr>
              <a:t>5</a:t>
            </a:r>
            <a:endParaRPr kumimoji="0" lang="en-GB" sz="3200" b="0" i="0" u="none" strike="noStrike" kern="1200" cap="none" spc="0" normalizeH="0" baseline="0" noProof="0" dirty="0">
              <a:ln>
                <a:noFill/>
              </a:ln>
              <a:solidFill>
                <a:srgbClr val="0B5394"/>
              </a:solidFill>
              <a:effectLst/>
              <a:uLnTx/>
              <a:uFillTx/>
              <a:latin typeface="Calibri" panose="020F0502020204030204"/>
              <a:ea typeface="+mn-ea"/>
              <a:cs typeface="+mn-cs"/>
            </a:endParaRPr>
          </a:p>
        </p:txBody>
      </p:sp>
      <p:sp>
        <p:nvSpPr>
          <p:cNvPr id="26" name="Google Shape;523;p16"/>
          <p:cNvSpPr/>
          <p:nvPr/>
        </p:nvSpPr>
        <p:spPr>
          <a:xfrm>
            <a:off x="10817358" y="4513285"/>
            <a:ext cx="1080823" cy="1139735"/>
          </a:xfrm>
          <a:prstGeom prst="ellipse">
            <a:avLst/>
          </a:prstGeom>
          <a:gradFill>
            <a:gsLst>
              <a:gs pos="0">
                <a:srgbClr val="FFFFFF"/>
              </a:gs>
              <a:gs pos="50000">
                <a:srgbClr val="F2F2F2"/>
              </a:gs>
              <a:gs pos="100000">
                <a:srgbClr val="D8D8D8"/>
              </a:gs>
            </a:gsLst>
            <a:lin ang="5400012" scaled="0"/>
          </a:gradFill>
          <a:ln w="9525" cap="flat" cmpd="sng">
            <a:solidFill>
              <a:srgbClr val="1C4587"/>
            </a:solidFill>
            <a:prstDash val="solid"/>
            <a:round/>
            <a:headEnd type="none" w="sm" len="sm"/>
            <a:tailEnd type="none" w="sm" len="sm"/>
          </a:ln>
          <a:effectLst>
            <a:outerShdw blurRad="101600" dist="19050" dir="5400000" algn="ctr" rotWithShape="0">
              <a:srgbClr val="000000">
                <a:alpha val="62750"/>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15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0B5394"/>
              </a:solidFill>
              <a:effectLst/>
              <a:uLnTx/>
              <a:uFillTx/>
              <a:latin typeface="Calibri" panose="020F0502020204030204"/>
              <a:ea typeface="+mn-ea"/>
              <a:cs typeface="+mn-cs"/>
            </a:endParaRPr>
          </a:p>
        </p:txBody>
      </p:sp>
      <p:pic>
        <p:nvPicPr>
          <p:cNvPr id="1026" name="Picture 2" descr="Funny Goodbye Signs | Etsy"/>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676" b="41501"/>
          <a:stretch/>
        </p:blipFill>
        <p:spPr bwMode="auto">
          <a:xfrm>
            <a:off x="10393341" y="5733077"/>
            <a:ext cx="1181161" cy="330065"/>
          </a:xfrm>
          <a:prstGeom prst="rect">
            <a:avLst/>
          </a:prstGeom>
          <a:noFill/>
          <a:extLst>
            <a:ext uri="{909E8E84-426E-40DD-AFC4-6F175D3DCCD1}">
              <a14:hiddenFill xmlns:a14="http://schemas.microsoft.com/office/drawing/2010/main">
                <a:solidFill>
                  <a:srgbClr val="FFFFFF"/>
                </a:solidFill>
              </a14:hiddenFill>
            </a:ext>
          </a:extLst>
        </p:spPr>
      </p:pic>
      <p:sp>
        <p:nvSpPr>
          <p:cNvPr id="33" name="AutoShape 6" descr="Woodhouse Academy: Welcome To Woodhouse Academ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4" name="Picture 33"/>
          <p:cNvPicPr>
            <a:picLocks noChangeAspect="1"/>
          </p:cNvPicPr>
          <p:nvPr/>
        </p:nvPicPr>
        <p:blipFill>
          <a:blip r:embed="rId3"/>
          <a:stretch>
            <a:fillRect/>
          </a:stretch>
        </p:blipFill>
        <p:spPr>
          <a:xfrm>
            <a:off x="11116092" y="91036"/>
            <a:ext cx="1120265" cy="1120265"/>
          </a:xfrm>
          <a:prstGeom prst="rect">
            <a:avLst/>
          </a:prstGeom>
        </p:spPr>
      </p:pic>
      <p:sp>
        <p:nvSpPr>
          <p:cNvPr id="38" name="Google Shape;562;p16"/>
          <p:cNvSpPr txBox="1"/>
          <p:nvPr/>
        </p:nvSpPr>
        <p:spPr>
          <a:xfrm>
            <a:off x="10562037" y="6051716"/>
            <a:ext cx="1736498" cy="747829"/>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srgbClr val="00B050"/>
                </a:solidFill>
                <a:effectLst/>
                <a:uLnTx/>
                <a:uFillTx/>
                <a:latin typeface="Calibri"/>
                <a:ea typeface="Calibri"/>
                <a:cs typeface="Calibri"/>
                <a:sym typeface="Calibri"/>
              </a:rPr>
              <a:t>When you reach year 9, you will build on the English skills and content knowledge that you acquired in middle school.</a:t>
            </a:r>
            <a:endParaRPr kumimoji="0" sz="800" b="1" i="0" u="none" strike="noStrike" kern="1200" cap="none" spc="0" normalizeH="0" baseline="0" noProof="0" dirty="0">
              <a:ln>
                <a:noFill/>
              </a:ln>
              <a:solidFill>
                <a:srgbClr val="00B050"/>
              </a:solidFill>
              <a:effectLst/>
              <a:uLnTx/>
              <a:uFillTx/>
              <a:latin typeface="Calibri"/>
              <a:ea typeface="Calibri"/>
              <a:cs typeface="Calibri"/>
              <a:sym typeface="Calibri"/>
            </a:endParaRPr>
          </a:p>
        </p:txBody>
      </p:sp>
      <p:sp>
        <p:nvSpPr>
          <p:cNvPr id="40" name="Google Shape;572;p16"/>
          <p:cNvSpPr txBox="1"/>
          <p:nvPr/>
        </p:nvSpPr>
        <p:spPr>
          <a:xfrm>
            <a:off x="2040603" y="146257"/>
            <a:ext cx="1209890" cy="1318141"/>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rPr>
              <a:t> Y5 Children’s Classic Literature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rPr>
              <a:t>Matilda –Roald Dahl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panose="020F0502020204030204"/>
                <a:ea typeface="+mn-ea"/>
                <a:cs typeface="+mn-cs"/>
              </a:rPr>
              <a:t>You will be able to  study the plot, write diary entries and take part in some dramatic performances based on Matilda.  </a:t>
            </a:r>
            <a:endParaRPr kumimoji="0" lang="en-GB" sz="7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cxnSp>
        <p:nvCxnSpPr>
          <p:cNvPr id="43" name="Google Shape;565;p16"/>
          <p:cNvCxnSpPr>
            <a:cxnSpLocks/>
          </p:cNvCxnSpPr>
          <p:nvPr/>
        </p:nvCxnSpPr>
        <p:spPr>
          <a:xfrm>
            <a:off x="3578199" y="1324090"/>
            <a:ext cx="79794" cy="486735"/>
          </a:xfrm>
          <a:prstGeom prst="straightConnector1">
            <a:avLst/>
          </a:prstGeom>
          <a:noFill/>
          <a:ln w="28575" cap="flat" cmpd="sng">
            <a:solidFill>
              <a:srgbClr val="0B5394"/>
            </a:solidFill>
            <a:prstDash val="solid"/>
            <a:round/>
            <a:headEnd type="none" w="med" len="med"/>
            <a:tailEnd type="oval" w="med" len="med"/>
          </a:ln>
        </p:spPr>
      </p:cxnSp>
      <p:sp>
        <p:nvSpPr>
          <p:cNvPr id="44" name="Google Shape;572;p16"/>
          <p:cNvSpPr txBox="1"/>
          <p:nvPr/>
        </p:nvSpPr>
        <p:spPr>
          <a:xfrm>
            <a:off x="3163229" y="521861"/>
            <a:ext cx="915438" cy="869633"/>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rPr>
              <a:t> Y5 Myths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panose="020F0502020204030204"/>
                <a:ea typeface="+mn-ea"/>
                <a:cs typeface="+mn-cs"/>
              </a:rPr>
              <a:t>Delve into some classic Greek myths as well as learning how to write in the style of a myth. </a:t>
            </a:r>
          </a:p>
        </p:txBody>
      </p:sp>
      <p:pic>
        <p:nvPicPr>
          <p:cNvPr id="19" name="Google Shape;559;p16"/>
          <p:cNvPicPr preferRelativeResize="0"/>
          <p:nvPr/>
        </p:nvPicPr>
        <p:blipFill>
          <a:blip r:embed="rId4">
            <a:alphaModFix/>
          </a:blip>
          <a:stretch>
            <a:fillRect/>
          </a:stretch>
        </p:blipFill>
        <p:spPr>
          <a:xfrm>
            <a:off x="1176663" y="13847"/>
            <a:ext cx="1041436" cy="357328"/>
          </a:xfrm>
          <a:prstGeom prst="rect">
            <a:avLst/>
          </a:prstGeom>
          <a:noFill/>
          <a:ln>
            <a:noFill/>
          </a:ln>
        </p:spPr>
      </p:pic>
      <p:cxnSp>
        <p:nvCxnSpPr>
          <p:cNvPr id="45" name="Google Shape;565;p16"/>
          <p:cNvCxnSpPr>
            <a:cxnSpLocks/>
          </p:cNvCxnSpPr>
          <p:nvPr/>
        </p:nvCxnSpPr>
        <p:spPr>
          <a:xfrm>
            <a:off x="2686386" y="1222161"/>
            <a:ext cx="132667" cy="505139"/>
          </a:xfrm>
          <a:prstGeom prst="straightConnector1">
            <a:avLst/>
          </a:prstGeom>
          <a:noFill/>
          <a:ln w="28575" cap="flat" cmpd="sng">
            <a:solidFill>
              <a:srgbClr val="0B5394"/>
            </a:solidFill>
            <a:prstDash val="solid"/>
            <a:round/>
            <a:headEnd type="none" w="med" len="med"/>
            <a:tailEnd type="oval" w="med" len="med"/>
          </a:ln>
        </p:spPr>
      </p:cxnSp>
      <p:sp>
        <p:nvSpPr>
          <p:cNvPr id="46" name="Google Shape;572;p16"/>
          <p:cNvSpPr txBox="1"/>
          <p:nvPr/>
        </p:nvSpPr>
        <p:spPr>
          <a:xfrm>
            <a:off x="-43525" y="272811"/>
            <a:ext cx="1357092" cy="650383"/>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srgbClr val="00B050"/>
                </a:solidFill>
                <a:effectLst/>
                <a:uLnTx/>
                <a:uFillTx/>
                <a:latin typeface="Calibri"/>
                <a:ea typeface="Calibri"/>
                <a:cs typeface="Calibri"/>
                <a:sym typeface="Calibri"/>
              </a:rPr>
              <a:t>We will continue to build on literacy skills you learned from the first schools. In KS2, as well as working on reading, writing and oracy  skills, every class follows a spelling programme. </a:t>
            </a:r>
          </a:p>
        </p:txBody>
      </p:sp>
      <p:cxnSp>
        <p:nvCxnSpPr>
          <p:cNvPr id="47" name="Google Shape;565;p16"/>
          <p:cNvCxnSpPr>
            <a:cxnSpLocks/>
          </p:cNvCxnSpPr>
          <p:nvPr/>
        </p:nvCxnSpPr>
        <p:spPr>
          <a:xfrm>
            <a:off x="4395673" y="1476760"/>
            <a:ext cx="0" cy="410203"/>
          </a:xfrm>
          <a:prstGeom prst="straightConnector1">
            <a:avLst/>
          </a:prstGeom>
          <a:noFill/>
          <a:ln w="28575" cap="flat" cmpd="sng">
            <a:solidFill>
              <a:srgbClr val="0B5394"/>
            </a:solidFill>
            <a:prstDash val="solid"/>
            <a:round/>
            <a:headEnd type="none" w="med" len="med"/>
            <a:tailEnd type="oval" w="med" len="med"/>
          </a:ln>
        </p:spPr>
      </p:cxnSp>
      <p:sp>
        <p:nvSpPr>
          <p:cNvPr id="48" name="Google Shape;572;p16"/>
          <p:cNvSpPr txBox="1"/>
          <p:nvPr/>
        </p:nvSpPr>
        <p:spPr>
          <a:xfrm>
            <a:off x="3980622" y="333858"/>
            <a:ext cx="905329" cy="1236872"/>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Y5 Recounts, Reports and Journalism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Calibri"/>
                <a:cs typeface="Calibri"/>
                <a:sym typeface="Calibri"/>
              </a:rPr>
              <a:t>Learn how to write your very own newspaper by being a journalist!</a:t>
            </a:r>
          </a:p>
        </p:txBody>
      </p:sp>
      <p:cxnSp>
        <p:nvCxnSpPr>
          <p:cNvPr id="49" name="Google Shape;565;p16"/>
          <p:cNvCxnSpPr>
            <a:cxnSpLocks/>
          </p:cNvCxnSpPr>
          <p:nvPr/>
        </p:nvCxnSpPr>
        <p:spPr>
          <a:xfrm>
            <a:off x="5438365" y="1503539"/>
            <a:ext cx="0" cy="331048"/>
          </a:xfrm>
          <a:prstGeom prst="straightConnector1">
            <a:avLst/>
          </a:prstGeom>
          <a:noFill/>
          <a:ln w="28575" cap="flat" cmpd="sng">
            <a:solidFill>
              <a:srgbClr val="0B5394"/>
            </a:solidFill>
            <a:prstDash val="solid"/>
            <a:round/>
            <a:headEnd type="none" w="med" len="med"/>
            <a:tailEnd type="oval" w="med" len="med"/>
          </a:ln>
        </p:spPr>
      </p:cxnSp>
      <p:sp>
        <p:nvSpPr>
          <p:cNvPr id="50" name="Google Shape;572;p16"/>
          <p:cNvSpPr txBox="1"/>
          <p:nvPr/>
        </p:nvSpPr>
        <p:spPr>
          <a:xfrm>
            <a:off x="4797914" y="442704"/>
            <a:ext cx="1541460" cy="1135723"/>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Y5 Narrative Poetry- Alfred Noyes</a:t>
            </a:r>
            <a:endParaRPr kumimoji="0" lang="en-GB" sz="700" b="0" i="0" u="none" strike="noStrike" kern="1200" cap="none" spc="0" normalizeH="0" baseline="0" noProof="0" dirty="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Calibri"/>
                <a:cs typeface="Calibri"/>
                <a:sym typeface="Calibri"/>
              </a:rPr>
              <a:t>Exploring Alfred Noyes’s  The Highwayman, you will be able to define the poem through story writing, analyse language and structure as well as exploring the relationship between the central characters using drama.</a:t>
            </a:r>
          </a:p>
        </p:txBody>
      </p:sp>
      <p:cxnSp>
        <p:nvCxnSpPr>
          <p:cNvPr id="51" name="Google Shape;565;p16"/>
          <p:cNvCxnSpPr>
            <a:cxnSpLocks/>
          </p:cNvCxnSpPr>
          <p:nvPr/>
        </p:nvCxnSpPr>
        <p:spPr>
          <a:xfrm flipH="1">
            <a:off x="6371805" y="1401253"/>
            <a:ext cx="300693" cy="409340"/>
          </a:xfrm>
          <a:prstGeom prst="straightConnector1">
            <a:avLst/>
          </a:prstGeom>
          <a:noFill/>
          <a:ln w="28575" cap="flat" cmpd="sng">
            <a:solidFill>
              <a:srgbClr val="0B5394"/>
            </a:solidFill>
            <a:prstDash val="solid"/>
            <a:round/>
            <a:headEnd type="none" w="med" len="med"/>
            <a:tailEnd type="oval" w="med" len="med"/>
          </a:ln>
        </p:spPr>
      </p:cxnSp>
      <p:sp>
        <p:nvSpPr>
          <p:cNvPr id="52" name="Google Shape;572;p16"/>
          <p:cNvSpPr txBox="1"/>
          <p:nvPr/>
        </p:nvSpPr>
        <p:spPr>
          <a:xfrm>
            <a:off x="6108855" y="523808"/>
            <a:ext cx="2239409" cy="1247138"/>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rPr>
              <a:t>Y5 Classic fiction- literacy heritage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rPr>
              <a:t>Alice in Wonderland extracts (Lewis Carroll)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panose="020F0502020204030204"/>
                <a:ea typeface="+mn-ea"/>
                <a:cs typeface="+mn-cs"/>
              </a:rPr>
              <a:t>Explore themes of curiosity, identity, and growing up through a strange, imaginative world. You will also experience Carroll’s playful poetry, which uses rhyme and nonsense language to develop creativity. </a:t>
            </a:r>
            <a:endPar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Google Shape;572;p16"/>
          <p:cNvSpPr txBox="1"/>
          <p:nvPr/>
        </p:nvSpPr>
        <p:spPr>
          <a:xfrm>
            <a:off x="8431688" y="163780"/>
            <a:ext cx="969067" cy="1094482"/>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Y5 Playscripts and Performances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Calibri"/>
                <a:cs typeface="Calibri"/>
                <a:sym typeface="Calibri"/>
              </a:rPr>
              <a:t>You will understand what playscripts are, how they are written and performed, and even be able to create and act out  your own!</a:t>
            </a:r>
          </a:p>
        </p:txBody>
      </p:sp>
      <p:sp>
        <p:nvSpPr>
          <p:cNvPr id="62" name="Google Shape;572;p16"/>
          <p:cNvSpPr txBox="1"/>
          <p:nvPr/>
        </p:nvSpPr>
        <p:spPr>
          <a:xfrm>
            <a:off x="768955" y="4034927"/>
            <a:ext cx="1696674" cy="1109606"/>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srgbClr val="00B050"/>
                </a:solidFill>
                <a:effectLst/>
                <a:uLnTx/>
                <a:uFillTx/>
                <a:latin typeface="Calibri" panose="020F0502020204030204"/>
                <a:ea typeface="Calibri"/>
                <a:cs typeface="Calibri"/>
                <a:sym typeface="Calibri"/>
              </a:rPr>
              <a:t>During your time at Woodhouse, there are numerous opportunities to join one of our many clubs. We offer KS2 and KS3  Film Club, Mindfulness Club and there’s even a Drama Club in school too! </a:t>
            </a:r>
          </a:p>
        </p:txBody>
      </p:sp>
      <p:cxnSp>
        <p:nvCxnSpPr>
          <p:cNvPr id="91" name="Google Shape;565;p16"/>
          <p:cNvCxnSpPr>
            <a:cxnSpLocks/>
          </p:cNvCxnSpPr>
          <p:nvPr/>
        </p:nvCxnSpPr>
        <p:spPr>
          <a:xfrm>
            <a:off x="6672497" y="2816312"/>
            <a:ext cx="443454" cy="584485"/>
          </a:xfrm>
          <a:prstGeom prst="straightConnector1">
            <a:avLst/>
          </a:prstGeom>
          <a:noFill/>
          <a:ln w="28575" cap="flat" cmpd="sng">
            <a:solidFill>
              <a:srgbClr val="0B5394"/>
            </a:solidFill>
            <a:prstDash val="solid"/>
            <a:round/>
            <a:headEnd type="none" w="med" len="med"/>
            <a:tailEnd type="oval" w="med" len="med"/>
          </a:ln>
        </p:spPr>
      </p:cxnSp>
      <p:sp>
        <p:nvSpPr>
          <p:cNvPr id="92" name="Google Shape;572;p16"/>
          <p:cNvSpPr txBox="1"/>
          <p:nvPr/>
        </p:nvSpPr>
        <p:spPr>
          <a:xfrm>
            <a:off x="3277897" y="3995222"/>
            <a:ext cx="2579633" cy="945055"/>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srgbClr val="00B050"/>
                </a:solidFill>
                <a:effectLst/>
                <a:uLnTx/>
                <a:uFillTx/>
                <a:latin typeface="Calibri"/>
                <a:ea typeface="Calibri"/>
                <a:cs typeface="Calibri"/>
                <a:sym typeface="Calibri"/>
              </a:rPr>
              <a:t>We celebrate World Book Day on an annual basis. Pupils are treated to several fun resources and a free book to enjoy. We also celebrate with a fashion runway during assembly time. Pupils who have dressed up as characters from a book get to show us who they are!</a:t>
            </a:r>
          </a:p>
        </p:txBody>
      </p:sp>
      <p:cxnSp>
        <p:nvCxnSpPr>
          <p:cNvPr id="71" name="Google Shape;636;p16"/>
          <p:cNvCxnSpPr>
            <a:cxnSpLocks/>
          </p:cNvCxnSpPr>
          <p:nvPr/>
        </p:nvCxnSpPr>
        <p:spPr>
          <a:xfrm flipH="1">
            <a:off x="6726581" y="4778086"/>
            <a:ext cx="285421" cy="582986"/>
          </a:xfrm>
          <a:prstGeom prst="straightConnector1">
            <a:avLst/>
          </a:prstGeom>
          <a:noFill/>
          <a:ln w="28575" cap="flat" cmpd="sng">
            <a:solidFill>
              <a:srgbClr val="0B5394"/>
            </a:solidFill>
            <a:prstDash val="solid"/>
            <a:round/>
            <a:headEnd type="none" w="med" len="med"/>
            <a:tailEnd type="oval" w="med" len="med"/>
          </a:ln>
        </p:spPr>
      </p:cxnSp>
      <p:sp>
        <p:nvSpPr>
          <p:cNvPr id="73" name="Google Shape;569;p16"/>
          <p:cNvSpPr txBox="1"/>
          <p:nvPr/>
        </p:nvSpPr>
        <p:spPr>
          <a:xfrm>
            <a:off x="11277584" y="3237772"/>
            <a:ext cx="905227" cy="1217023"/>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srgbClr val="00B050"/>
                </a:solidFill>
                <a:effectLst/>
                <a:uLnTx/>
                <a:uFillTx/>
                <a:latin typeface="Calibri"/>
                <a:ea typeface="Calibri"/>
                <a:cs typeface="Calibri"/>
                <a:sym typeface="Calibri"/>
              </a:rPr>
              <a:t>The department has a wide range of resources to help you with your studies, including dictionaries and literacy key rings. Make sure you take advantage of these in your lessons!</a:t>
            </a:r>
            <a:endParaRPr kumimoji="0" sz="700" b="1" i="0" u="none" strike="noStrike" kern="1200" cap="none" spc="0" normalizeH="0" baseline="0" noProof="0" dirty="0">
              <a:ln>
                <a:noFill/>
              </a:ln>
              <a:solidFill>
                <a:srgbClr val="00B050"/>
              </a:solidFill>
              <a:effectLst/>
              <a:uLnTx/>
              <a:uFillTx/>
              <a:latin typeface="Calibri"/>
              <a:ea typeface="Calibri"/>
              <a:cs typeface="Calibri"/>
              <a:sym typeface="Calibri"/>
            </a:endParaRPr>
          </a:p>
        </p:txBody>
      </p:sp>
      <p:sp>
        <p:nvSpPr>
          <p:cNvPr id="80" name="Google Shape;572;p16"/>
          <p:cNvSpPr txBox="1"/>
          <p:nvPr/>
        </p:nvSpPr>
        <p:spPr>
          <a:xfrm>
            <a:off x="9716199" y="641211"/>
            <a:ext cx="1200382" cy="982707"/>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Y6 Extended Narrative-Michael Morpurgo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Calibri"/>
                <a:cs typeface="Calibri"/>
                <a:sym typeface="Calibri"/>
              </a:rPr>
              <a:t>We will continue to build on our KS2 reading, writing and oracy  skills. We will also work on understanding characterisation and plot.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 </a:t>
            </a:r>
          </a:p>
        </p:txBody>
      </p:sp>
      <p:cxnSp>
        <p:nvCxnSpPr>
          <p:cNvPr id="81" name="Google Shape;565;p16"/>
          <p:cNvCxnSpPr>
            <a:cxnSpLocks/>
          </p:cNvCxnSpPr>
          <p:nvPr/>
        </p:nvCxnSpPr>
        <p:spPr>
          <a:xfrm flipH="1">
            <a:off x="9193402" y="1868376"/>
            <a:ext cx="488984" cy="483044"/>
          </a:xfrm>
          <a:prstGeom prst="straightConnector1">
            <a:avLst/>
          </a:prstGeom>
          <a:noFill/>
          <a:ln w="28575" cap="flat" cmpd="sng">
            <a:solidFill>
              <a:srgbClr val="0B5394"/>
            </a:solidFill>
            <a:prstDash val="solid"/>
            <a:round/>
            <a:headEnd type="none" w="med" len="med"/>
            <a:tailEnd type="oval" w="med" len="med"/>
          </a:ln>
        </p:spPr>
      </p:cxnSp>
      <p:sp>
        <p:nvSpPr>
          <p:cNvPr id="74" name="Google Shape;572;p16"/>
          <p:cNvSpPr txBox="1"/>
          <p:nvPr/>
        </p:nvSpPr>
        <p:spPr>
          <a:xfrm>
            <a:off x="10684003" y="1253275"/>
            <a:ext cx="1590874" cy="680216"/>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Y6 Short Suspense Story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Calibri"/>
                <a:cs typeface="Calibri"/>
                <a:sym typeface="Calibri"/>
              </a:rPr>
              <a:t>Explore tone and atmosphere. Understand how to build suspense skills in your writing to intrigue your reader.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 </a:t>
            </a:r>
          </a:p>
        </p:txBody>
      </p:sp>
      <p:cxnSp>
        <p:nvCxnSpPr>
          <p:cNvPr id="75" name="Google Shape;565;p16"/>
          <p:cNvCxnSpPr>
            <a:cxnSpLocks/>
          </p:cNvCxnSpPr>
          <p:nvPr/>
        </p:nvCxnSpPr>
        <p:spPr>
          <a:xfrm flipH="1">
            <a:off x="9202735" y="1759485"/>
            <a:ext cx="1504345" cy="857163"/>
          </a:xfrm>
          <a:prstGeom prst="straightConnector1">
            <a:avLst/>
          </a:prstGeom>
          <a:noFill/>
          <a:ln w="28575" cap="flat" cmpd="sng">
            <a:solidFill>
              <a:srgbClr val="0B5394"/>
            </a:solidFill>
            <a:prstDash val="solid"/>
            <a:round/>
            <a:headEnd type="none" w="med" len="med"/>
            <a:tailEnd type="oval" w="med" len="med"/>
          </a:ln>
        </p:spPr>
      </p:cxnSp>
      <p:sp>
        <p:nvSpPr>
          <p:cNvPr id="82" name="Google Shape;572;p16"/>
          <p:cNvSpPr txBox="1"/>
          <p:nvPr/>
        </p:nvSpPr>
        <p:spPr>
          <a:xfrm>
            <a:off x="10307187" y="1871453"/>
            <a:ext cx="1435760" cy="1247028"/>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t>Y6 Persuasive Writing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t>Decide if you want to be an Athenian or Spartan with our cross-curricular persuasive piece!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endParaRPr>
          </a:p>
        </p:txBody>
      </p:sp>
      <p:cxnSp>
        <p:nvCxnSpPr>
          <p:cNvPr id="89" name="Google Shape;565;p16"/>
          <p:cNvCxnSpPr>
            <a:cxnSpLocks/>
          </p:cNvCxnSpPr>
          <p:nvPr/>
        </p:nvCxnSpPr>
        <p:spPr>
          <a:xfrm>
            <a:off x="8331946" y="2825808"/>
            <a:ext cx="522385" cy="23626"/>
          </a:xfrm>
          <a:prstGeom prst="straightConnector1">
            <a:avLst/>
          </a:prstGeom>
          <a:noFill/>
          <a:ln w="28575" cap="flat" cmpd="sng">
            <a:solidFill>
              <a:srgbClr val="0B5394"/>
            </a:solidFill>
            <a:prstDash val="solid"/>
            <a:round/>
            <a:headEnd type="none" w="med" len="med"/>
            <a:tailEnd type="oval" w="med" len="med"/>
          </a:ln>
        </p:spPr>
      </p:cxnSp>
      <p:cxnSp>
        <p:nvCxnSpPr>
          <p:cNvPr id="90" name="Google Shape;565;p16"/>
          <p:cNvCxnSpPr>
            <a:cxnSpLocks/>
          </p:cNvCxnSpPr>
          <p:nvPr/>
        </p:nvCxnSpPr>
        <p:spPr>
          <a:xfrm flipH="1">
            <a:off x="9136688" y="2487876"/>
            <a:ext cx="1091396" cy="373983"/>
          </a:xfrm>
          <a:prstGeom prst="straightConnector1">
            <a:avLst/>
          </a:prstGeom>
          <a:noFill/>
          <a:ln w="28575" cap="flat" cmpd="sng">
            <a:solidFill>
              <a:srgbClr val="0B5394"/>
            </a:solidFill>
            <a:prstDash val="solid"/>
            <a:round/>
            <a:headEnd type="none" w="med" len="med"/>
            <a:tailEnd type="oval" w="med" len="med"/>
          </a:ln>
        </p:spPr>
      </p:cxnSp>
      <p:sp>
        <p:nvSpPr>
          <p:cNvPr id="99" name="Google Shape;572;p16"/>
          <p:cNvSpPr txBox="1"/>
          <p:nvPr/>
        </p:nvSpPr>
        <p:spPr>
          <a:xfrm>
            <a:off x="4625196" y="2139626"/>
            <a:ext cx="2251423" cy="761002"/>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Y6 Poetry- Multicultural Poetry </a:t>
            </a:r>
            <a:endParaRPr lang="en-GB" sz="700" b="1" dirty="0">
              <a:solidFill>
                <a:prstClr val="black"/>
              </a:solidFill>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E</a:t>
            </a:r>
            <a:r>
              <a:rPr kumimoji="0" lang="en-GB" sz="700" b="0" i="0" u="none" strike="noStrike" kern="1200" cap="none" spc="0" normalizeH="0" baseline="0" noProof="0" dirty="0">
                <a:ln>
                  <a:noFill/>
                </a:ln>
                <a:solidFill>
                  <a:prstClr val="black"/>
                </a:solidFill>
                <a:effectLst/>
                <a:uLnTx/>
                <a:uFillTx/>
                <a:latin typeface="Calibri" panose="020F0502020204030204"/>
                <a:ea typeface="+mn-ea"/>
                <a:cs typeface="+mn-cs"/>
              </a:rPr>
              <a:t>xplores themes of social justice,  identity, inequality, and human rights, often promoting unity, empathy, and resistance against oppression</a:t>
            </a:r>
            <a:r>
              <a:rPr lang="en-GB" sz="700" dirty="0">
                <a:solidFill>
                  <a:prstClr val="black"/>
                </a:solidFill>
                <a:latin typeface="Calibri" panose="020F0502020204030204"/>
              </a:rPr>
              <a:t> from poets like Benjamin Zephaniah and many more. </a:t>
            </a:r>
            <a:endPar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100" name="Google Shape;572;p16"/>
          <p:cNvSpPr txBox="1"/>
          <p:nvPr/>
        </p:nvSpPr>
        <p:spPr>
          <a:xfrm>
            <a:off x="9857772" y="2776511"/>
            <a:ext cx="1340085" cy="1048172"/>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Y6 Modern Short Stories-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Roger Hargreaves </a:t>
            </a:r>
            <a:endParaRPr kumimoji="0" lang="en-GB" sz="700" b="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t>Become a Mr Man or Little Miss and rewrite a short story just like Mr Hargreaves does. </a:t>
            </a:r>
          </a:p>
        </p:txBody>
      </p:sp>
      <p:cxnSp>
        <p:nvCxnSpPr>
          <p:cNvPr id="109" name="Google Shape;565;p16"/>
          <p:cNvCxnSpPr>
            <a:cxnSpLocks/>
          </p:cNvCxnSpPr>
          <p:nvPr/>
        </p:nvCxnSpPr>
        <p:spPr>
          <a:xfrm>
            <a:off x="1484920" y="3133017"/>
            <a:ext cx="1841796" cy="549662"/>
          </a:xfrm>
          <a:prstGeom prst="straightConnector1">
            <a:avLst/>
          </a:prstGeom>
          <a:noFill/>
          <a:ln w="28575" cap="flat" cmpd="sng">
            <a:solidFill>
              <a:srgbClr val="0B5394"/>
            </a:solidFill>
            <a:prstDash val="solid"/>
            <a:round/>
            <a:headEnd type="none" w="med" len="med"/>
            <a:tailEnd type="oval" w="med" len="med"/>
          </a:ln>
        </p:spPr>
      </p:cxnSp>
      <p:sp>
        <p:nvSpPr>
          <p:cNvPr id="110" name="Google Shape;572;p16"/>
          <p:cNvSpPr txBox="1"/>
          <p:nvPr/>
        </p:nvSpPr>
        <p:spPr>
          <a:xfrm>
            <a:off x="-13839" y="2215642"/>
            <a:ext cx="1689087" cy="970415"/>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prstClr val="black"/>
                </a:solidFill>
                <a:effectLst/>
                <a:uLnTx/>
                <a:uFillTx/>
                <a:latin typeface="Calibri"/>
                <a:ea typeface="Calibri"/>
                <a:cs typeface="Calibri"/>
                <a:sym typeface="Calibri"/>
              </a:rPr>
              <a:t>Y7 Modern Fiction- David Almond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Calibri"/>
                <a:cs typeface="Calibri"/>
                <a:sym typeface="Calibri"/>
              </a:rPr>
              <a:t>A wonderful book to let your imagination run wild. You will explore the key themes of the plot as well as looking at William Blake poetry and comparing the novel to the adaptation. </a:t>
            </a:r>
          </a:p>
        </p:txBody>
      </p:sp>
      <p:sp>
        <p:nvSpPr>
          <p:cNvPr id="117" name="Google Shape;572;p16"/>
          <p:cNvSpPr txBox="1"/>
          <p:nvPr/>
        </p:nvSpPr>
        <p:spPr>
          <a:xfrm>
            <a:off x="-52436" y="3260193"/>
            <a:ext cx="1965468" cy="702118"/>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Y7  Non- fiction Writing 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Argue, Persuade and Advise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You will learn to debate with your classmates, showcasing new persuasive techniques you will have learned in </a:t>
            </a:r>
            <a:r>
              <a:rPr lang="en-GB" sz="700" dirty="0">
                <a:solidFill>
                  <a:prstClr val="black"/>
                </a:solidFill>
                <a:latin typeface="Calibri" panose="020F0502020204030204"/>
                <a:sym typeface="Calibri"/>
              </a:rPr>
              <a:t>your lessons</a:t>
            </a:r>
            <a:r>
              <a:rPr kumimoji="0" lang="en-GB" sz="7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120" name="Google Shape;572;p16"/>
          <p:cNvSpPr txBox="1"/>
          <p:nvPr/>
        </p:nvSpPr>
        <p:spPr>
          <a:xfrm>
            <a:off x="6606838" y="3912203"/>
            <a:ext cx="2167398" cy="1048169"/>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Y8 Poetry- Nature and Place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1" i="0" u="none" strike="noStrike" kern="1200" cap="none" spc="0" normalizeH="0" baseline="0" noProof="0" dirty="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panose="020F0502020204030204"/>
                <a:ea typeface="+mn-ea"/>
                <a:cs typeface="+mn-cs"/>
              </a:rPr>
              <a:t>You will be exposed to poems that explore the natural world and the importance of location in shaping thoughts and feelings. Learn how poets use imagery, language, and structure to create vivid descriptions of landscapes and environments. </a:t>
            </a: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 </a:t>
            </a:r>
          </a:p>
        </p:txBody>
      </p:sp>
      <p:cxnSp>
        <p:nvCxnSpPr>
          <p:cNvPr id="123" name="Google Shape;565;p16"/>
          <p:cNvCxnSpPr>
            <a:cxnSpLocks/>
          </p:cNvCxnSpPr>
          <p:nvPr/>
        </p:nvCxnSpPr>
        <p:spPr>
          <a:xfrm flipV="1">
            <a:off x="1904301" y="3773602"/>
            <a:ext cx="1039526" cy="32275"/>
          </a:xfrm>
          <a:prstGeom prst="straightConnector1">
            <a:avLst/>
          </a:prstGeom>
          <a:noFill/>
          <a:ln w="28575" cap="flat" cmpd="sng">
            <a:solidFill>
              <a:srgbClr val="0B5394"/>
            </a:solidFill>
            <a:prstDash val="solid"/>
            <a:round/>
            <a:headEnd type="none" w="med" len="med"/>
            <a:tailEnd type="oval" w="med" len="med"/>
          </a:ln>
        </p:spPr>
      </p:cxnSp>
      <p:cxnSp>
        <p:nvCxnSpPr>
          <p:cNvPr id="132" name="Google Shape;565;p16"/>
          <p:cNvCxnSpPr>
            <a:cxnSpLocks/>
          </p:cNvCxnSpPr>
          <p:nvPr/>
        </p:nvCxnSpPr>
        <p:spPr>
          <a:xfrm flipV="1">
            <a:off x="1904301" y="4520946"/>
            <a:ext cx="1332958" cy="708820"/>
          </a:xfrm>
          <a:prstGeom prst="straightConnector1">
            <a:avLst/>
          </a:prstGeom>
          <a:noFill/>
          <a:ln w="28575" cap="flat" cmpd="sng">
            <a:solidFill>
              <a:srgbClr val="0B5394"/>
            </a:solidFill>
            <a:prstDash val="solid"/>
            <a:round/>
            <a:headEnd type="none" w="med" len="med"/>
            <a:tailEnd type="oval" w="med" len="med"/>
          </a:ln>
        </p:spPr>
      </p:cxnSp>
      <p:sp>
        <p:nvSpPr>
          <p:cNvPr id="142" name="Google Shape;572;p16"/>
          <p:cNvSpPr txBox="1"/>
          <p:nvPr/>
        </p:nvSpPr>
        <p:spPr>
          <a:xfrm>
            <a:off x="2087346" y="5824250"/>
            <a:ext cx="1627987" cy="1033749"/>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800" b="1" i="0" u="none" strike="noStrike" kern="1200" cap="none" spc="0" normalizeH="0" baseline="0" noProof="0" dirty="0">
              <a:ln>
                <a:noFill/>
              </a:ln>
              <a:solidFill>
                <a:srgbClr val="00B050"/>
              </a:solidFill>
              <a:effectLst/>
              <a:uLnTx/>
              <a:uFillTx/>
              <a:latin typeface="Calibri"/>
              <a:ea typeface="Calibri"/>
              <a:cs typeface="Calibri"/>
              <a:sym typeface="Calibri"/>
            </a:endParaRPr>
          </a:p>
        </p:txBody>
      </p:sp>
      <p:cxnSp>
        <p:nvCxnSpPr>
          <p:cNvPr id="145" name="Google Shape;565;p16"/>
          <p:cNvCxnSpPr>
            <a:cxnSpLocks/>
          </p:cNvCxnSpPr>
          <p:nvPr/>
        </p:nvCxnSpPr>
        <p:spPr>
          <a:xfrm flipV="1">
            <a:off x="2325396" y="4982863"/>
            <a:ext cx="1374718" cy="1053016"/>
          </a:xfrm>
          <a:prstGeom prst="straightConnector1">
            <a:avLst/>
          </a:prstGeom>
          <a:noFill/>
          <a:ln w="28575" cap="flat" cmpd="sng">
            <a:solidFill>
              <a:srgbClr val="0B5394"/>
            </a:solidFill>
            <a:prstDash val="solid"/>
            <a:round/>
            <a:headEnd type="none" w="med" len="med"/>
            <a:tailEnd type="oval" w="med" len="med"/>
          </a:ln>
        </p:spPr>
      </p:cxnSp>
      <p:sp>
        <p:nvSpPr>
          <p:cNvPr id="146" name="Google Shape;572;p16"/>
          <p:cNvSpPr txBox="1"/>
          <p:nvPr/>
        </p:nvSpPr>
        <p:spPr>
          <a:xfrm>
            <a:off x="706864" y="6091972"/>
            <a:ext cx="2151007" cy="707574"/>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Y7 Playscripts- </a:t>
            </a:r>
            <a:r>
              <a:rPr kumimoji="0" lang="en-GB" sz="700" b="1" i="1" u="none" strike="noStrike" kern="1200" cap="none" spc="0" normalizeH="0" baseline="0" noProof="0" dirty="0">
                <a:ln>
                  <a:noFill/>
                </a:ln>
                <a:solidFill>
                  <a:prstClr val="black"/>
                </a:solidFill>
                <a:effectLst/>
                <a:uLnTx/>
                <a:uFillTx/>
                <a:latin typeface="Calibri" panose="020F0502020204030204"/>
                <a:ea typeface="+mn-ea"/>
                <a:cs typeface="+mn-cs"/>
                <a:sym typeface="Calibri"/>
              </a:rPr>
              <a:t>Fast </a:t>
            </a:r>
            <a:r>
              <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David Grant </a:t>
            </a:r>
            <a:endParaRPr kumimoji="0" lang="en-GB" sz="700" b="1" i="1" u="none" strike="noStrike" kern="1200" cap="none" spc="0" normalizeH="0" baseline="0" noProof="0" dirty="0">
              <a:ln>
                <a:noFill/>
              </a:ln>
              <a:solidFill>
                <a:prstClr val="black"/>
              </a:solidFill>
              <a:effectLst/>
              <a:uLnTx/>
              <a:uFillTx/>
              <a:latin typeface="Calibri" panose="020F0502020204030204"/>
              <a:ea typeface="+mn-ea"/>
              <a:cs typeface="+mn-cs"/>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1" u="none" strike="noStrike" kern="1200" cap="none" spc="0" normalizeH="0" baseline="0" noProof="0" dirty="0">
                <a:ln>
                  <a:noFill/>
                </a:ln>
                <a:solidFill>
                  <a:prstClr val="black"/>
                </a:solidFill>
                <a:effectLst/>
                <a:uLnTx/>
                <a:uFillTx/>
                <a:latin typeface="Calibri" panose="020F0502020204030204"/>
                <a:ea typeface="+mn-ea"/>
                <a:cs typeface="+mn-cs"/>
                <a:sym typeface="Calibri"/>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You will be able to read as a character from </a:t>
            </a:r>
            <a:r>
              <a:rPr lang="en-GB" sz="700" dirty="0">
                <a:solidFill>
                  <a:prstClr val="black"/>
                </a:solidFill>
                <a:latin typeface="Calibri" panose="020F0502020204030204"/>
                <a:sym typeface="Calibri"/>
              </a:rPr>
              <a:t>the</a:t>
            </a:r>
            <a:r>
              <a:rPr kumimoji="0" lang="en-GB" sz="7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 play, act out isolated scenes in groups as well as exploring script writing. </a:t>
            </a:r>
            <a:endPar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cxnSp>
        <p:nvCxnSpPr>
          <p:cNvPr id="155" name="Google Shape;565;p16"/>
          <p:cNvCxnSpPr/>
          <p:nvPr/>
        </p:nvCxnSpPr>
        <p:spPr>
          <a:xfrm flipV="1">
            <a:off x="4802990" y="5153335"/>
            <a:ext cx="505549" cy="703050"/>
          </a:xfrm>
          <a:prstGeom prst="straightConnector1">
            <a:avLst/>
          </a:prstGeom>
          <a:noFill/>
          <a:ln w="28575" cap="flat" cmpd="sng">
            <a:solidFill>
              <a:srgbClr val="0B5394"/>
            </a:solidFill>
            <a:prstDash val="solid"/>
            <a:round/>
            <a:headEnd type="none" w="med" len="med"/>
            <a:tailEnd type="oval" w="med" len="med"/>
          </a:ln>
        </p:spPr>
      </p:cxnSp>
      <p:sp>
        <p:nvSpPr>
          <p:cNvPr id="156" name="Google Shape;572;p16"/>
          <p:cNvSpPr txBox="1"/>
          <p:nvPr/>
        </p:nvSpPr>
        <p:spPr>
          <a:xfrm>
            <a:off x="3277898" y="5850351"/>
            <a:ext cx="1896888" cy="1100933"/>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Y8 Modern Extended Narrative Louis Sachar Holes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prstClr val="black"/>
              </a:solidFill>
              <a:effectLst/>
              <a:uLnTx/>
              <a:uFillTx/>
              <a:latin typeface="Calibri" panose="020F0502020204030204"/>
              <a:ea typeface="+mn-ea"/>
              <a:cs typeface="+mn-cs"/>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panose="020F0502020204030204"/>
                <a:ea typeface="+mn-ea"/>
                <a:cs typeface="+mn-cs"/>
                <a:sym typeface="Calibri"/>
              </a:rPr>
              <a:t>Revisit a known author from your KS2 days. This novel follows a boy on a mission to dig up the truth. You will write various pieces including a diary and a brochure advertising a summer camp. </a:t>
            </a:r>
          </a:p>
        </p:txBody>
      </p:sp>
      <p:cxnSp>
        <p:nvCxnSpPr>
          <p:cNvPr id="160" name="Google Shape;565;p16"/>
          <p:cNvCxnSpPr>
            <a:stCxn id="161" idx="0"/>
          </p:cNvCxnSpPr>
          <p:nvPr/>
        </p:nvCxnSpPr>
        <p:spPr>
          <a:xfrm flipV="1">
            <a:off x="5858739" y="5338826"/>
            <a:ext cx="203528" cy="433706"/>
          </a:xfrm>
          <a:prstGeom prst="straightConnector1">
            <a:avLst/>
          </a:prstGeom>
          <a:noFill/>
          <a:ln w="28575" cap="flat" cmpd="sng">
            <a:solidFill>
              <a:srgbClr val="0B5394"/>
            </a:solidFill>
            <a:prstDash val="solid"/>
            <a:round/>
            <a:headEnd type="none" w="med" len="med"/>
            <a:tailEnd type="oval" w="med" len="med"/>
          </a:ln>
        </p:spPr>
      </p:cxnSp>
      <p:sp>
        <p:nvSpPr>
          <p:cNvPr id="161" name="Google Shape;572;p16"/>
          <p:cNvSpPr txBox="1"/>
          <p:nvPr/>
        </p:nvSpPr>
        <p:spPr>
          <a:xfrm>
            <a:off x="5216954" y="5772532"/>
            <a:ext cx="1283570" cy="828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Y8 Gothic Horror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prstClr val="black"/>
              </a:solidFill>
              <a:effectLst/>
              <a:uLnTx/>
              <a:uFillTx/>
              <a:latin typeface="Calibri" panose="020F0502020204030204"/>
              <a:ea typeface="+mn-ea"/>
              <a:cs typeface="+mn-cs"/>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Calibri"/>
                <a:cs typeface="Calibri"/>
                <a:sym typeface="Calibri"/>
              </a:rPr>
              <a:t>Write your own gothic story following the conventions taught to you and also using numerous gothic extracts and some examples of gothic poetry to support.</a:t>
            </a:r>
          </a:p>
        </p:txBody>
      </p:sp>
      <p:cxnSp>
        <p:nvCxnSpPr>
          <p:cNvPr id="163" name="Google Shape;565;p16"/>
          <p:cNvCxnSpPr>
            <a:cxnSpLocks/>
          </p:cNvCxnSpPr>
          <p:nvPr/>
        </p:nvCxnSpPr>
        <p:spPr>
          <a:xfrm flipH="1" flipV="1">
            <a:off x="8440167" y="5293950"/>
            <a:ext cx="305942" cy="389839"/>
          </a:xfrm>
          <a:prstGeom prst="straightConnector1">
            <a:avLst/>
          </a:prstGeom>
          <a:noFill/>
          <a:ln w="28575" cap="flat" cmpd="sng">
            <a:solidFill>
              <a:srgbClr val="0B5394"/>
            </a:solidFill>
            <a:prstDash val="solid"/>
            <a:round/>
            <a:headEnd type="none" w="med" len="med"/>
            <a:tailEnd type="oval" w="med" len="med"/>
          </a:ln>
        </p:spPr>
      </p:cxnSp>
      <p:sp>
        <p:nvSpPr>
          <p:cNvPr id="164" name="Google Shape;572;p16"/>
          <p:cNvSpPr txBox="1"/>
          <p:nvPr/>
        </p:nvSpPr>
        <p:spPr>
          <a:xfrm>
            <a:off x="8172061" y="5464284"/>
            <a:ext cx="2389976" cy="980214"/>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Y8 Contemporary Play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Willy Russell-  Blood Brothers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Calibri"/>
                <a:cs typeface="Calibri"/>
                <a:sym typeface="Calibri"/>
              </a:rPr>
              <a:t>A chance to explore the iconic play by Willy Russell. We examine crucial themes in the play in the form of class debates and discussions. You will also be given several opportunities to read from the script and deploy oracy skills to communicate and perform. </a:t>
            </a:r>
          </a:p>
        </p:txBody>
      </p:sp>
      <p:sp>
        <p:nvSpPr>
          <p:cNvPr id="166" name="Google Shape;572;p16"/>
          <p:cNvSpPr txBox="1"/>
          <p:nvPr/>
        </p:nvSpPr>
        <p:spPr>
          <a:xfrm>
            <a:off x="9258084" y="3927175"/>
            <a:ext cx="1469776" cy="990705"/>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rPr>
              <a:t>Y8 William Shakespeare- Macbeth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prstClr val="black"/>
              </a:solidFill>
              <a:effectLst/>
              <a:uLnTx/>
              <a:uFillTx/>
              <a:latin typeface="Calibri"/>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a:ea typeface="Calibri"/>
                <a:cs typeface="Calibri"/>
                <a:sym typeface="Calibri"/>
              </a:rPr>
              <a:t>We study Macbeth before you leave us for high school. Not only do we explore the characters, plot and themes. We also analyse, critique and perform extracts from theatres online.</a:t>
            </a:r>
          </a:p>
        </p:txBody>
      </p:sp>
      <p:pic>
        <p:nvPicPr>
          <p:cNvPr id="2" name="Picture 2" descr="Which Roald Dahl Character Are You? | Roald dahl characters, Quentin blake  illustrations, Roald dahl"/>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1808" t="7537" r="23943" b="4551"/>
          <a:stretch/>
        </p:blipFill>
        <p:spPr bwMode="auto">
          <a:xfrm>
            <a:off x="1425855" y="435827"/>
            <a:ext cx="561882" cy="791024"/>
          </a:xfrm>
          <a:prstGeom prst="rect">
            <a:avLst/>
          </a:prstGeom>
          <a:noFill/>
          <a:extLst>
            <a:ext uri="{909E8E84-426E-40DD-AFC4-6F175D3DCCD1}">
              <a14:hiddenFill xmlns:a14="http://schemas.microsoft.com/office/drawing/2010/main">
                <a:solidFill>
                  <a:srgbClr val="FFFFFF"/>
                </a:solidFill>
              </a14:hiddenFill>
            </a:ext>
          </a:extLst>
        </p:spPr>
      </p:pic>
      <p:cxnSp>
        <p:nvCxnSpPr>
          <p:cNvPr id="168" name="Google Shape;565;p16"/>
          <p:cNvCxnSpPr>
            <a:cxnSpLocks/>
          </p:cNvCxnSpPr>
          <p:nvPr/>
        </p:nvCxnSpPr>
        <p:spPr>
          <a:xfrm>
            <a:off x="10687882" y="4613101"/>
            <a:ext cx="1" cy="457370"/>
          </a:xfrm>
          <a:prstGeom prst="straightConnector1">
            <a:avLst/>
          </a:prstGeom>
          <a:noFill/>
          <a:ln w="28575" cap="flat" cmpd="sng">
            <a:solidFill>
              <a:srgbClr val="0B5394"/>
            </a:solidFill>
            <a:prstDash val="solid"/>
            <a:round/>
            <a:headEnd type="none" w="med" len="med"/>
            <a:tailEnd type="oval" w="med" len="med"/>
          </a:ln>
        </p:spPr>
      </p:cxnSp>
      <p:pic>
        <p:nvPicPr>
          <p:cNvPr id="1028" name="Picture 4" descr="688 Shakespeare cartoon Images, Stock Photos &amp; Vectors | Shutterstock"/>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3690" t="2647" r="13616" b="10505"/>
          <a:stretch/>
        </p:blipFill>
        <p:spPr bwMode="auto">
          <a:xfrm>
            <a:off x="4433924" y="2549647"/>
            <a:ext cx="269209" cy="49688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World Book Day - Pawprint Family"/>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96541" y="3838690"/>
            <a:ext cx="583368" cy="73852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KS2 SATs | Our Lady and St Kenelm Catholic School"/>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226498" y="2582962"/>
            <a:ext cx="814115" cy="59400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Tips For a Backstage Drama Momma (Papa, Grandma, Grandpa etc.) | Theatre  illustration, Theatre stage, Theatre masks"/>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059" y="4170691"/>
            <a:ext cx="759962" cy="73504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Zeus flat vector illustration. Ancient Greek deity. God of sky, thunder and  lightning. King, ruler of Olympus. Mythology. Divine mythological figure.  Isolated cartoon character on white background 2804500 Vector Art at  Vecteezy"/>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946237" y="1010565"/>
            <a:ext cx="386709" cy="509906"/>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p:cNvSpPr/>
          <p:nvPr/>
        </p:nvSpPr>
        <p:spPr>
          <a:xfrm>
            <a:off x="2133114" y="2237066"/>
            <a:ext cx="1574950" cy="116955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rPr>
              <a:t>Y7 William Shakespeare-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solidFill>
                  <a:prstClr val="black"/>
                </a:solidFill>
                <a:latin typeface="Calibri" panose="020F0502020204030204"/>
                <a:ea typeface="Calibri"/>
                <a:cs typeface="Calibri"/>
                <a:sym typeface="Calibri"/>
              </a:rPr>
              <a:t>A Midsummer Night’s Dream</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1" dirty="0">
              <a:solidFill>
                <a:prstClr val="black"/>
              </a:solidFill>
              <a:latin typeface="Calibri" panose="020F0502020204030204"/>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solidFill>
                <a:prstClr val="black"/>
              </a:solidFill>
              <a:latin typeface="Calibri" panose="020F0502020204030204"/>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solidFill>
                  <a:prstClr val="black"/>
                </a:solidFill>
                <a:latin typeface="Calibri" panose="020F0502020204030204"/>
                <a:ea typeface="Calibri"/>
                <a:cs typeface="Calibri"/>
                <a:sym typeface="Calibri"/>
              </a:rPr>
              <a:t>Pupils will delve into this comedy play, exploring themes of love, magic and the supernatural as well as looking into dreams, gender and power.  </a:t>
            </a:r>
            <a:endParaRPr kumimoji="0" lang="en-GB" sz="70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dirty="0">
              <a:ln>
                <a:noFill/>
              </a:ln>
              <a:solidFill>
                <a:prstClr val="black"/>
              </a:solidFill>
              <a:effectLst/>
              <a:uLnTx/>
              <a:uFillTx/>
              <a:latin typeface="Calibri" panose="020F0502020204030204"/>
              <a:ea typeface="Calibri"/>
              <a:cs typeface="Calibri"/>
              <a:sym typeface="Calibri"/>
            </a:endParaRPr>
          </a:p>
        </p:txBody>
      </p:sp>
      <p:cxnSp>
        <p:nvCxnSpPr>
          <p:cNvPr id="111" name="Google Shape;565;p16"/>
          <p:cNvCxnSpPr>
            <a:cxnSpLocks/>
          </p:cNvCxnSpPr>
          <p:nvPr/>
        </p:nvCxnSpPr>
        <p:spPr>
          <a:xfrm flipH="1">
            <a:off x="8080002" y="1088411"/>
            <a:ext cx="478757" cy="707624"/>
          </a:xfrm>
          <a:prstGeom prst="straightConnector1">
            <a:avLst/>
          </a:prstGeom>
          <a:noFill/>
          <a:ln w="28575" cap="flat" cmpd="sng">
            <a:solidFill>
              <a:srgbClr val="0B5394"/>
            </a:solidFill>
            <a:prstDash val="solid"/>
            <a:round/>
            <a:headEnd type="none" w="med" len="med"/>
            <a:tailEnd type="oval" w="med" len="med"/>
          </a:ln>
        </p:spPr>
      </p:cxnSp>
      <p:cxnSp>
        <p:nvCxnSpPr>
          <p:cNvPr id="106" name="Google Shape;565;p16"/>
          <p:cNvCxnSpPr>
            <a:cxnSpLocks/>
          </p:cNvCxnSpPr>
          <p:nvPr/>
        </p:nvCxnSpPr>
        <p:spPr>
          <a:xfrm>
            <a:off x="3681706" y="2975671"/>
            <a:ext cx="132565" cy="386161"/>
          </a:xfrm>
          <a:prstGeom prst="straightConnector1">
            <a:avLst/>
          </a:prstGeom>
          <a:noFill/>
          <a:ln w="28575" cap="flat" cmpd="sng">
            <a:solidFill>
              <a:srgbClr val="0B5394"/>
            </a:solidFill>
            <a:prstDash val="solid"/>
            <a:round/>
            <a:headEnd type="none" w="med" len="med"/>
            <a:tailEnd type="oval" w="med" len="med"/>
          </a:ln>
        </p:spPr>
      </p:cxnSp>
      <p:pic>
        <p:nvPicPr>
          <p:cNvPr id="114" name="Picture 4" descr="Macbeth Felt Board Characters"/>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28830" t="9600" r="27239" b="20947"/>
          <a:stretch/>
        </p:blipFill>
        <p:spPr bwMode="auto">
          <a:xfrm>
            <a:off x="10678895" y="3713479"/>
            <a:ext cx="415278" cy="87536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ount Dracula, Vampire Standing in Suit and Red Cape Stock Vector -  Illustration of gothic, celebration: 102075913"/>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0701" t="8686" r="21357" b="9486"/>
          <a:stretch/>
        </p:blipFill>
        <p:spPr bwMode="auto">
          <a:xfrm>
            <a:off x="6385187" y="5628334"/>
            <a:ext cx="443301" cy="49522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Blood Brothers - 12 mark question lesson | Teaching Resources"/>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085311" y="6485189"/>
            <a:ext cx="630888" cy="37857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57 Little Miss &amp; Mr. Men ideas | little miss, mr men little miss, mr men"/>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307829" y="3075556"/>
            <a:ext cx="629670" cy="68428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8" descr="theatre script clipart - Clip Art Library"/>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686645" y="5836563"/>
            <a:ext cx="632551" cy="55348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cript Icon Scenic Arts Icon PNG, Clipart, Royaltyfree, Scenic Arts Icon,  Script Icon, Vector Free PNG"/>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8358" t="8276" r="7985" b="7593"/>
          <a:stretch/>
        </p:blipFill>
        <p:spPr bwMode="auto">
          <a:xfrm>
            <a:off x="9280379" y="1110814"/>
            <a:ext cx="382035" cy="223204"/>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12" descr="Certificate Red Star Vector Images (over 2,300)"/>
          <p:cNvPicPr>
            <a:picLocks noChangeAspect="1" noChangeArrowheads="1"/>
          </p:cNvPicPr>
          <p:nvPr/>
        </p:nvPicPr>
        <p:blipFill rotWithShape="1">
          <a:blip r:embed="rId17">
            <a:extLst>
              <a:ext uri="{28A0092B-C50C-407E-A947-70E740481C1C}">
                <a14:useLocalDpi xmlns:a14="http://schemas.microsoft.com/office/drawing/2010/main" val="0"/>
              </a:ext>
            </a:extLst>
          </a:blip>
          <a:srcRect l="20412" t="11062" r="20812" b="8845"/>
          <a:stretch/>
        </p:blipFill>
        <p:spPr bwMode="auto">
          <a:xfrm>
            <a:off x="11076309" y="4658144"/>
            <a:ext cx="611710" cy="875585"/>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14" descr="326 Spelling Bee Stock Photos, Pictures &amp; Royalty-Free Images - iStock"/>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37045" y="1430446"/>
            <a:ext cx="596055" cy="477234"/>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6946252" y="5724513"/>
            <a:ext cx="1069306"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srgbClr val="00B050"/>
                </a:solidFill>
                <a:effectLst/>
                <a:uLnTx/>
                <a:uFillTx/>
                <a:latin typeface="Calibri" panose="020F0502020204030204"/>
                <a:ea typeface="+mn-ea"/>
                <a:cs typeface="+mn-cs"/>
              </a:rPr>
              <a:t>Our Library is a wonderful place to visit. You can browse and read the books on the comfy sofas or even take out books to read at home. </a:t>
            </a:r>
          </a:p>
        </p:txBody>
      </p:sp>
      <p:sp>
        <p:nvSpPr>
          <p:cNvPr id="112" name="TextBox 111">
            <a:extLst>
              <a:ext uri="{FF2B5EF4-FFF2-40B4-BE49-F238E27FC236}">
                <a16:creationId xmlns:a16="http://schemas.microsoft.com/office/drawing/2014/main" id="{CBFD9324-D87B-42D5-A632-143C8C78BE73}"/>
              </a:ext>
            </a:extLst>
          </p:cNvPr>
          <p:cNvSpPr txBox="1"/>
          <p:nvPr/>
        </p:nvSpPr>
        <p:spPr>
          <a:xfrm>
            <a:off x="6908829" y="2333331"/>
            <a:ext cx="1477498" cy="116955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rPr>
              <a:t>Y6 Modern Extended Narrative-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rPr>
              <a:t>Jason Reynolds Ghost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alibri" panose="020F0502020204030204"/>
                <a:ea typeface="+mn-ea"/>
                <a:cs typeface="+mn-cs"/>
              </a:rPr>
              <a:t>Learn about a boy who joins a track team and begins to confront his past while discovering his potential and sense of belonging.</a:t>
            </a:r>
            <a:endPar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15" name="TextBox 114">
            <a:extLst>
              <a:ext uri="{FF2B5EF4-FFF2-40B4-BE49-F238E27FC236}">
                <a16:creationId xmlns:a16="http://schemas.microsoft.com/office/drawing/2014/main" id="{061862FA-6E23-4983-B6F3-E3588C5FD927}"/>
              </a:ext>
            </a:extLst>
          </p:cNvPr>
          <p:cNvSpPr txBox="1"/>
          <p:nvPr/>
        </p:nvSpPr>
        <p:spPr>
          <a:xfrm>
            <a:off x="105149" y="5061734"/>
            <a:ext cx="2030703" cy="10618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rPr>
              <a:t>Y7 Literary Heritage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rPr>
              <a:t>Diary of a Young Gil extracts- Anne Frank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700" dirty="0">
                <a:solidFill>
                  <a:prstClr val="black"/>
                </a:solidFill>
                <a:latin typeface="Calibri" panose="020F0502020204030204"/>
              </a:rPr>
              <a:t>Read a number of powerful</a:t>
            </a:r>
            <a:r>
              <a:rPr kumimoji="0" lang="en-GB" sz="700" b="0" i="0" u="none" strike="noStrike" kern="1200" cap="none" spc="0" normalizeH="0" baseline="0" noProof="0" dirty="0">
                <a:ln>
                  <a:noFill/>
                </a:ln>
                <a:solidFill>
                  <a:prstClr val="black"/>
                </a:solidFill>
                <a:effectLst/>
                <a:uLnTx/>
                <a:uFillTx/>
                <a:latin typeface="Calibri" panose="020F0502020204030204"/>
                <a:ea typeface="+mn-ea"/>
                <a:cs typeface="+mn-cs"/>
              </a:rPr>
              <a:t> extracts which reveal Anne’s personal thoughts and emotional growth while hiding during World War II, showing her resilience, hopes, and reflections on fear, identity, and humanity.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7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5" name="Picture 64">
            <a:extLst>
              <a:ext uri="{FF2B5EF4-FFF2-40B4-BE49-F238E27FC236}">
                <a16:creationId xmlns:a16="http://schemas.microsoft.com/office/drawing/2014/main" id="{EC250332-514B-4B99-8BF1-9DECE39AFE29}"/>
              </a:ext>
            </a:extLst>
          </p:cNvPr>
          <p:cNvPicPr>
            <a:picLocks noChangeAspect="1"/>
          </p:cNvPicPr>
          <p:nvPr/>
        </p:nvPicPr>
        <p:blipFill>
          <a:blip r:embed="rId19"/>
          <a:stretch>
            <a:fillRect/>
          </a:stretch>
        </p:blipFill>
        <p:spPr>
          <a:xfrm>
            <a:off x="39811" y="5973643"/>
            <a:ext cx="627305" cy="776368"/>
          </a:xfrm>
          <a:prstGeom prst="rect">
            <a:avLst/>
          </a:prstGeom>
        </p:spPr>
      </p:pic>
      <p:pic>
        <p:nvPicPr>
          <p:cNvPr id="30" name="Picture 29">
            <a:extLst>
              <a:ext uri="{FF2B5EF4-FFF2-40B4-BE49-F238E27FC236}">
                <a16:creationId xmlns:a16="http://schemas.microsoft.com/office/drawing/2014/main" id="{91ACDBD8-6AF9-469C-A36A-EE55DFFB8449}"/>
              </a:ext>
            </a:extLst>
          </p:cNvPr>
          <p:cNvPicPr>
            <a:picLocks noChangeAspect="1"/>
          </p:cNvPicPr>
          <p:nvPr/>
        </p:nvPicPr>
        <p:blipFill rotWithShape="1">
          <a:blip r:embed="rId20"/>
          <a:srcRect l="29827" r="28107"/>
          <a:stretch/>
        </p:blipFill>
        <p:spPr>
          <a:xfrm>
            <a:off x="6154854" y="2746340"/>
            <a:ext cx="464924" cy="446680"/>
          </a:xfrm>
          <a:prstGeom prst="rect">
            <a:avLst/>
          </a:prstGeom>
        </p:spPr>
      </p:pic>
      <p:pic>
        <p:nvPicPr>
          <p:cNvPr id="37" name="Picture 36">
            <a:extLst>
              <a:ext uri="{FF2B5EF4-FFF2-40B4-BE49-F238E27FC236}">
                <a16:creationId xmlns:a16="http://schemas.microsoft.com/office/drawing/2014/main" id="{021F8B92-33EB-4661-B950-E6FF627DEE70}"/>
              </a:ext>
            </a:extLst>
          </p:cNvPr>
          <p:cNvPicPr>
            <a:picLocks noChangeAspect="1"/>
          </p:cNvPicPr>
          <p:nvPr/>
        </p:nvPicPr>
        <p:blipFill>
          <a:blip r:embed="rId21"/>
          <a:stretch>
            <a:fillRect/>
          </a:stretch>
        </p:blipFill>
        <p:spPr>
          <a:xfrm>
            <a:off x="9263197" y="1570797"/>
            <a:ext cx="946314" cy="428262"/>
          </a:xfrm>
          <a:prstGeom prst="rect">
            <a:avLst/>
          </a:prstGeom>
        </p:spPr>
      </p:pic>
      <p:pic>
        <p:nvPicPr>
          <p:cNvPr id="103" name="Picture 102">
            <a:extLst>
              <a:ext uri="{FF2B5EF4-FFF2-40B4-BE49-F238E27FC236}">
                <a16:creationId xmlns:a16="http://schemas.microsoft.com/office/drawing/2014/main" id="{E35E9204-80EC-4985-9F4B-E731A6741DE8}"/>
              </a:ext>
            </a:extLst>
          </p:cNvPr>
          <p:cNvPicPr>
            <a:picLocks noChangeAspect="1"/>
          </p:cNvPicPr>
          <p:nvPr/>
        </p:nvPicPr>
        <p:blipFill rotWithShape="1">
          <a:blip r:embed="rId22"/>
          <a:srcRect l="-4680" r="-1" b="-1222"/>
          <a:stretch/>
        </p:blipFill>
        <p:spPr>
          <a:xfrm>
            <a:off x="8686762" y="3675796"/>
            <a:ext cx="541964" cy="657758"/>
          </a:xfrm>
          <a:prstGeom prst="ellipse">
            <a:avLst/>
          </a:prstGeom>
        </p:spPr>
      </p:pic>
      <p:cxnSp>
        <p:nvCxnSpPr>
          <p:cNvPr id="143" name="Google Shape;565;p16">
            <a:extLst>
              <a:ext uri="{FF2B5EF4-FFF2-40B4-BE49-F238E27FC236}">
                <a16:creationId xmlns:a16="http://schemas.microsoft.com/office/drawing/2014/main" id="{4A992BEB-5ACE-4CC2-8560-F298D0B10D62}"/>
              </a:ext>
            </a:extLst>
          </p:cNvPr>
          <p:cNvCxnSpPr>
            <a:cxnSpLocks/>
          </p:cNvCxnSpPr>
          <p:nvPr/>
        </p:nvCxnSpPr>
        <p:spPr>
          <a:xfrm flipH="1">
            <a:off x="9138330" y="3014969"/>
            <a:ext cx="854642" cy="35158"/>
          </a:xfrm>
          <a:prstGeom prst="straightConnector1">
            <a:avLst/>
          </a:prstGeom>
          <a:noFill/>
          <a:ln w="28575" cap="flat" cmpd="sng">
            <a:solidFill>
              <a:srgbClr val="0B5394"/>
            </a:solidFill>
            <a:prstDash val="solid"/>
            <a:round/>
            <a:headEnd type="none" w="med" len="med"/>
            <a:tailEnd type="oval" w="med" len="med"/>
          </a:ln>
        </p:spPr>
      </p:cxnSp>
      <p:sp>
        <p:nvSpPr>
          <p:cNvPr id="20" name="TextBox 19">
            <a:extLst>
              <a:ext uri="{FF2B5EF4-FFF2-40B4-BE49-F238E27FC236}">
                <a16:creationId xmlns:a16="http://schemas.microsoft.com/office/drawing/2014/main" id="{364BB40B-E145-4B49-B778-6AE4A50FF38D}"/>
              </a:ext>
            </a:extLst>
          </p:cNvPr>
          <p:cNvSpPr txBox="1"/>
          <p:nvPr/>
        </p:nvSpPr>
        <p:spPr>
          <a:xfrm>
            <a:off x="9314153" y="15597"/>
            <a:ext cx="191234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dirty="0">
                <a:ln>
                  <a:noFill/>
                </a:ln>
                <a:solidFill>
                  <a:srgbClr val="00B050"/>
                </a:solidFill>
                <a:effectLst/>
                <a:uLnTx/>
                <a:uFillTx/>
                <a:latin typeface="Calibri" panose="020F0502020204030204"/>
                <a:ea typeface="+mn-ea"/>
                <a:cs typeface="+mn-cs"/>
              </a:rPr>
              <a:t>Every year, you will  complete a number of reading, writing and Speaking and Listening  assessments as well as NGRT assessments in the first and final terms. </a:t>
            </a:r>
          </a:p>
        </p:txBody>
      </p:sp>
      <p:pic>
        <p:nvPicPr>
          <p:cNvPr id="36" name="Picture 2" descr="Large &amp; Small Alice Adventures in ...">
            <a:extLst>
              <a:ext uri="{FF2B5EF4-FFF2-40B4-BE49-F238E27FC236}">
                <a16:creationId xmlns:a16="http://schemas.microsoft.com/office/drawing/2014/main" id="{43F254C8-7A6E-4AED-AC21-80FC2C6C5CC6}"/>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8003859" y="312934"/>
            <a:ext cx="478757" cy="472402"/>
          </a:xfrm>
          <a:prstGeom prst="ellipse">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347EDF34-5A18-4D46-A72A-6D6C6854C462}"/>
              </a:ext>
            </a:extLst>
          </p:cNvPr>
          <p:cNvPicPr>
            <a:picLocks noChangeAspect="1"/>
          </p:cNvPicPr>
          <p:nvPr/>
        </p:nvPicPr>
        <p:blipFill>
          <a:blip r:embed="rId24"/>
          <a:stretch>
            <a:fillRect/>
          </a:stretch>
        </p:blipFill>
        <p:spPr>
          <a:xfrm>
            <a:off x="3695554" y="2259860"/>
            <a:ext cx="324910" cy="516651"/>
          </a:xfrm>
          <a:prstGeom prst="ellipse">
            <a:avLst/>
          </a:prstGeom>
        </p:spPr>
      </p:pic>
    </p:spTree>
    <p:extLst>
      <p:ext uri="{BB962C8B-B14F-4D97-AF65-F5344CB8AC3E}">
        <p14:creationId xmlns:p14="http://schemas.microsoft.com/office/powerpoint/2010/main" val="2318763503"/>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1014</Words>
  <Application>Microsoft Office PowerPoint</Application>
  <PresentationFormat>Widescreen</PresentationFormat>
  <Paragraphs>95</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Century Gothic</vt:lpstr>
      <vt:lpstr>Kristen ITC</vt:lpstr>
      <vt:lpstr>1_Office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Stefania Parks</dc:creator>
  <cp:lastModifiedBy>Stefania Parks</cp:lastModifiedBy>
  <cp:revision>7</cp:revision>
  <dcterms:created xsi:type="dcterms:W3CDTF">2026-04-17T09:52:06Z</dcterms:created>
  <dcterms:modified xsi:type="dcterms:W3CDTF">2026-06-05T10:31:44Z</dcterms:modified>
</cp:coreProperties>
</file>