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7" r:id="rId2"/>
    <p:sldId id="256" r:id="rId3"/>
    <p:sldId id="257" r:id="rId4"/>
    <p:sldId id="264" r:id="rId5"/>
    <p:sldId id="258" r:id="rId6"/>
    <p:sldId id="259" r:id="rId7"/>
    <p:sldId id="260" r:id="rId8"/>
    <p:sldId id="265" r:id="rId9"/>
    <p:sldId id="261" r:id="rId10"/>
    <p:sldId id="262" r:id="rId11"/>
    <p:sldId id="266" r:id="rId12"/>
    <p:sldId id="268"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5B869-DD3D-4F9A-845E-37008CADBDA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GB"/>
        </a:p>
      </dgm:t>
    </dgm:pt>
    <dgm:pt modelId="{9FD4823C-6633-4D35-A344-454BAB211EA5}">
      <dgm:prSet phldrT="[Text]" custT="1"/>
      <dgm:spPr>
        <a:solidFill>
          <a:schemeClr val="accent6">
            <a:lumMod val="50000"/>
          </a:schemeClr>
        </a:solidFill>
      </dgm:spPr>
      <dgm:t>
        <a:bodyPr/>
        <a:lstStyle/>
        <a:p>
          <a:pPr algn="ctr"/>
          <a:r>
            <a:rPr lang="en-GB" sz="2400" b="1" dirty="0" smtClean="0">
              <a:solidFill>
                <a:schemeClr val="tx1"/>
              </a:solidFill>
              <a:latin typeface="Comic Sans MS" pitchFamily="66" charset="0"/>
            </a:rPr>
            <a:t>Identify </a:t>
          </a:r>
          <a:r>
            <a:rPr lang="en-GB" sz="2400" b="0" dirty="0" smtClean="0">
              <a:solidFill>
                <a:schemeClr val="tx1"/>
              </a:solidFill>
              <a:latin typeface="Comic Sans MS" pitchFamily="66" charset="0"/>
            </a:rPr>
            <a:t>which forms of sea defence are being used along the coastline </a:t>
          </a:r>
          <a:endParaRPr lang="en-GB" sz="2400" b="0" dirty="0">
            <a:solidFill>
              <a:schemeClr val="tx1"/>
            </a:solidFill>
            <a:latin typeface="Comic Sans MS" pitchFamily="66" charset="0"/>
          </a:endParaRPr>
        </a:p>
      </dgm:t>
    </dgm:pt>
    <dgm:pt modelId="{753396D8-EBD5-4F27-9343-CF11EB016B16}" type="parTrans" cxnId="{BF268D77-CE5D-48D6-A935-336C3F557B63}">
      <dgm:prSet/>
      <dgm:spPr/>
      <dgm:t>
        <a:bodyPr/>
        <a:lstStyle/>
        <a:p>
          <a:pPr algn="ctr"/>
          <a:endParaRPr lang="en-GB" sz="2400">
            <a:solidFill>
              <a:schemeClr val="tx1"/>
            </a:solidFill>
            <a:latin typeface="Comic Sans MS" pitchFamily="66" charset="0"/>
          </a:endParaRPr>
        </a:p>
      </dgm:t>
    </dgm:pt>
    <dgm:pt modelId="{9F22AE9C-4ECB-4640-92F3-A905963B57B3}" type="sibTrans" cxnId="{BF268D77-CE5D-48D6-A935-336C3F557B63}">
      <dgm:prSet/>
      <dgm:spPr/>
      <dgm:t>
        <a:bodyPr/>
        <a:lstStyle/>
        <a:p>
          <a:pPr algn="ctr"/>
          <a:endParaRPr lang="en-GB" sz="2400">
            <a:solidFill>
              <a:schemeClr val="tx1"/>
            </a:solidFill>
            <a:latin typeface="Comic Sans MS" pitchFamily="66" charset="0"/>
          </a:endParaRPr>
        </a:p>
      </dgm:t>
    </dgm:pt>
    <dgm:pt modelId="{E9566A28-5ACD-4B1E-B51E-16F349058315}">
      <dgm:prSet phldrT="[Text]" custT="1"/>
      <dgm:spPr>
        <a:solidFill>
          <a:schemeClr val="bg1">
            <a:lumMod val="65000"/>
          </a:schemeClr>
        </a:solidFill>
      </dgm:spPr>
      <dgm:t>
        <a:bodyPr/>
        <a:lstStyle/>
        <a:p>
          <a:pPr algn="ctr"/>
          <a:r>
            <a:rPr lang="en-GB" sz="2400" b="1" dirty="0" smtClean="0">
              <a:solidFill>
                <a:schemeClr val="tx1"/>
              </a:solidFill>
              <a:latin typeface="Comic Sans MS" pitchFamily="66" charset="0"/>
            </a:rPr>
            <a:t>Evaluate </a:t>
          </a:r>
          <a:r>
            <a:rPr lang="en-GB" sz="2400" b="0" dirty="0" smtClean="0">
              <a:solidFill>
                <a:schemeClr val="tx1"/>
              </a:solidFill>
              <a:latin typeface="Comic Sans MS" pitchFamily="66" charset="0"/>
            </a:rPr>
            <a:t>the success of the coastal defences being used </a:t>
          </a:r>
          <a:endParaRPr lang="en-GB" sz="2400" b="0" dirty="0">
            <a:solidFill>
              <a:schemeClr val="tx1"/>
            </a:solidFill>
            <a:latin typeface="Comic Sans MS" pitchFamily="66" charset="0"/>
          </a:endParaRPr>
        </a:p>
      </dgm:t>
    </dgm:pt>
    <dgm:pt modelId="{DDF75108-4826-4E19-BC05-2F2551D66BDE}" type="parTrans" cxnId="{8B876A7B-5612-4D63-905B-BA609B3A4568}">
      <dgm:prSet/>
      <dgm:spPr/>
      <dgm:t>
        <a:bodyPr/>
        <a:lstStyle/>
        <a:p>
          <a:pPr algn="ctr"/>
          <a:endParaRPr lang="en-GB" sz="2400">
            <a:solidFill>
              <a:schemeClr val="tx1"/>
            </a:solidFill>
            <a:latin typeface="Comic Sans MS" pitchFamily="66" charset="0"/>
          </a:endParaRPr>
        </a:p>
      </dgm:t>
    </dgm:pt>
    <dgm:pt modelId="{0F68EBD7-9387-4235-80C9-0DD7D3D93741}" type="sibTrans" cxnId="{8B876A7B-5612-4D63-905B-BA609B3A4568}">
      <dgm:prSet/>
      <dgm:spPr/>
      <dgm:t>
        <a:bodyPr/>
        <a:lstStyle/>
        <a:p>
          <a:pPr algn="ctr"/>
          <a:endParaRPr lang="en-GB" sz="2400">
            <a:solidFill>
              <a:schemeClr val="tx1"/>
            </a:solidFill>
            <a:latin typeface="Comic Sans MS" pitchFamily="66" charset="0"/>
          </a:endParaRPr>
        </a:p>
      </dgm:t>
    </dgm:pt>
    <dgm:pt modelId="{37802A34-3BF2-4FE0-84F3-AFEDA7E54ED3}">
      <dgm:prSet phldrT="[Text]" custT="1"/>
      <dgm:spPr>
        <a:solidFill>
          <a:srgbClr val="FFC000"/>
        </a:solidFill>
      </dgm:spPr>
      <dgm:t>
        <a:bodyPr/>
        <a:lstStyle/>
        <a:p>
          <a:pPr algn="ctr"/>
          <a:r>
            <a:rPr lang="en-GB" sz="2400" b="1" dirty="0" smtClean="0">
              <a:solidFill>
                <a:schemeClr val="tx1"/>
              </a:solidFill>
              <a:latin typeface="Comic Sans MS" pitchFamily="66" charset="0"/>
            </a:rPr>
            <a:t>Analyse </a:t>
          </a:r>
          <a:r>
            <a:rPr lang="en-GB" sz="2400" b="0" dirty="0" smtClean="0">
              <a:solidFill>
                <a:schemeClr val="tx1"/>
              </a:solidFill>
              <a:latin typeface="Comic Sans MS" pitchFamily="66" charset="0"/>
            </a:rPr>
            <a:t>the choices made by the East Riding of Yorkshire Council</a:t>
          </a:r>
          <a:endParaRPr lang="en-GB" sz="2400" b="0" dirty="0">
            <a:solidFill>
              <a:schemeClr val="tx1"/>
            </a:solidFill>
            <a:latin typeface="Comic Sans MS" pitchFamily="66" charset="0"/>
          </a:endParaRPr>
        </a:p>
      </dgm:t>
    </dgm:pt>
    <dgm:pt modelId="{35410B36-DF1C-410A-A48F-714BD9E8FD79}" type="parTrans" cxnId="{207D6D4C-644A-4A0D-93DE-28C39B99DE40}">
      <dgm:prSet/>
      <dgm:spPr/>
      <dgm:t>
        <a:bodyPr/>
        <a:lstStyle/>
        <a:p>
          <a:pPr algn="ctr"/>
          <a:endParaRPr lang="en-GB" sz="2400">
            <a:solidFill>
              <a:schemeClr val="tx1"/>
            </a:solidFill>
            <a:latin typeface="Comic Sans MS" pitchFamily="66" charset="0"/>
          </a:endParaRPr>
        </a:p>
      </dgm:t>
    </dgm:pt>
    <dgm:pt modelId="{EC601FC1-B93A-4869-A701-034A52409E6D}" type="sibTrans" cxnId="{207D6D4C-644A-4A0D-93DE-28C39B99DE40}">
      <dgm:prSet/>
      <dgm:spPr/>
      <dgm:t>
        <a:bodyPr/>
        <a:lstStyle/>
        <a:p>
          <a:pPr algn="ctr"/>
          <a:endParaRPr lang="en-GB" sz="2400">
            <a:solidFill>
              <a:schemeClr val="tx1"/>
            </a:solidFill>
            <a:latin typeface="Comic Sans MS" pitchFamily="66" charset="0"/>
          </a:endParaRPr>
        </a:p>
      </dgm:t>
    </dgm:pt>
    <dgm:pt modelId="{4188A397-039A-4944-A31B-619A33B4E98A}" type="pres">
      <dgm:prSet presAssocID="{C915B869-DD3D-4F9A-845E-37008CADBDA3}" presName="linearFlow" presStyleCnt="0">
        <dgm:presLayoutVars>
          <dgm:dir/>
          <dgm:resizeHandles val="exact"/>
        </dgm:presLayoutVars>
      </dgm:prSet>
      <dgm:spPr/>
      <dgm:t>
        <a:bodyPr/>
        <a:lstStyle/>
        <a:p>
          <a:endParaRPr lang="en-GB"/>
        </a:p>
      </dgm:t>
    </dgm:pt>
    <dgm:pt modelId="{30A768FF-5486-451C-8D28-3E402F996E53}" type="pres">
      <dgm:prSet presAssocID="{9FD4823C-6633-4D35-A344-454BAB211EA5}" presName="composite" presStyleCnt="0"/>
      <dgm:spPr/>
    </dgm:pt>
    <dgm:pt modelId="{310A4C49-36CF-424D-A405-8412F3B9523B}" type="pres">
      <dgm:prSet presAssocID="{9FD4823C-6633-4D35-A344-454BAB211EA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4847FBB8-04B6-434D-9662-884FE21BE275}" type="pres">
      <dgm:prSet presAssocID="{9FD4823C-6633-4D35-A344-454BAB211EA5}" presName="txShp" presStyleLbl="node1" presStyleIdx="0" presStyleCnt="3">
        <dgm:presLayoutVars>
          <dgm:bulletEnabled val="1"/>
        </dgm:presLayoutVars>
      </dgm:prSet>
      <dgm:spPr/>
      <dgm:t>
        <a:bodyPr/>
        <a:lstStyle/>
        <a:p>
          <a:endParaRPr lang="en-GB"/>
        </a:p>
      </dgm:t>
    </dgm:pt>
    <dgm:pt modelId="{928B0000-EC6F-4E30-9993-6B3473C9815C}" type="pres">
      <dgm:prSet presAssocID="{9F22AE9C-4ECB-4640-92F3-A905963B57B3}" presName="spacing" presStyleCnt="0"/>
      <dgm:spPr/>
    </dgm:pt>
    <dgm:pt modelId="{28F82717-41E5-4994-8AC1-F747FDAE1959}" type="pres">
      <dgm:prSet presAssocID="{E9566A28-5ACD-4B1E-B51E-16F349058315}" presName="composite" presStyleCnt="0"/>
      <dgm:spPr/>
    </dgm:pt>
    <dgm:pt modelId="{45B99FEE-4E56-4314-A5B0-53E34C8B0149}" type="pres">
      <dgm:prSet presAssocID="{E9566A28-5ACD-4B1E-B51E-16F349058315}"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45D3CAE1-118A-4ACA-B71C-FB2DF82DDC8D}" type="pres">
      <dgm:prSet presAssocID="{E9566A28-5ACD-4B1E-B51E-16F349058315}" presName="txShp" presStyleLbl="node1" presStyleIdx="1" presStyleCnt="3">
        <dgm:presLayoutVars>
          <dgm:bulletEnabled val="1"/>
        </dgm:presLayoutVars>
      </dgm:prSet>
      <dgm:spPr/>
      <dgm:t>
        <a:bodyPr/>
        <a:lstStyle/>
        <a:p>
          <a:endParaRPr lang="en-GB"/>
        </a:p>
      </dgm:t>
    </dgm:pt>
    <dgm:pt modelId="{0B3A8ADA-AB8C-4626-A697-CD7FE5B1590B}" type="pres">
      <dgm:prSet presAssocID="{0F68EBD7-9387-4235-80C9-0DD7D3D93741}" presName="spacing" presStyleCnt="0"/>
      <dgm:spPr/>
    </dgm:pt>
    <dgm:pt modelId="{8880477E-D9C6-468A-9CAA-BFC0164CA71A}" type="pres">
      <dgm:prSet presAssocID="{37802A34-3BF2-4FE0-84F3-AFEDA7E54ED3}" presName="composite" presStyleCnt="0"/>
      <dgm:spPr/>
    </dgm:pt>
    <dgm:pt modelId="{FABDD2E3-9646-4F44-9A2D-0484455B72C9}" type="pres">
      <dgm:prSet presAssocID="{37802A34-3BF2-4FE0-84F3-AFEDA7E54ED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09FB03FA-59C9-4B18-AB5E-CA7E06E8A7D6}" type="pres">
      <dgm:prSet presAssocID="{37802A34-3BF2-4FE0-84F3-AFEDA7E54ED3}" presName="txShp" presStyleLbl="node1" presStyleIdx="2" presStyleCnt="3">
        <dgm:presLayoutVars>
          <dgm:bulletEnabled val="1"/>
        </dgm:presLayoutVars>
      </dgm:prSet>
      <dgm:spPr/>
      <dgm:t>
        <a:bodyPr/>
        <a:lstStyle/>
        <a:p>
          <a:endParaRPr lang="en-GB"/>
        </a:p>
      </dgm:t>
    </dgm:pt>
  </dgm:ptLst>
  <dgm:cxnLst>
    <dgm:cxn modelId="{8B876A7B-5612-4D63-905B-BA609B3A4568}" srcId="{C915B869-DD3D-4F9A-845E-37008CADBDA3}" destId="{E9566A28-5ACD-4B1E-B51E-16F349058315}" srcOrd="1" destOrd="0" parTransId="{DDF75108-4826-4E19-BC05-2F2551D66BDE}" sibTransId="{0F68EBD7-9387-4235-80C9-0DD7D3D93741}"/>
    <dgm:cxn modelId="{BF268D77-CE5D-48D6-A935-336C3F557B63}" srcId="{C915B869-DD3D-4F9A-845E-37008CADBDA3}" destId="{9FD4823C-6633-4D35-A344-454BAB211EA5}" srcOrd="0" destOrd="0" parTransId="{753396D8-EBD5-4F27-9343-CF11EB016B16}" sibTransId="{9F22AE9C-4ECB-4640-92F3-A905963B57B3}"/>
    <dgm:cxn modelId="{7A73D03A-9B1A-4112-82C7-AFCF10B7D7E4}" type="presOf" srcId="{9FD4823C-6633-4D35-A344-454BAB211EA5}" destId="{4847FBB8-04B6-434D-9662-884FE21BE275}" srcOrd="0" destOrd="0" presId="urn:microsoft.com/office/officeart/2005/8/layout/vList3#1"/>
    <dgm:cxn modelId="{207D6D4C-644A-4A0D-93DE-28C39B99DE40}" srcId="{C915B869-DD3D-4F9A-845E-37008CADBDA3}" destId="{37802A34-3BF2-4FE0-84F3-AFEDA7E54ED3}" srcOrd="2" destOrd="0" parTransId="{35410B36-DF1C-410A-A48F-714BD9E8FD79}" sibTransId="{EC601FC1-B93A-4869-A701-034A52409E6D}"/>
    <dgm:cxn modelId="{2575C69F-90D1-4F08-9670-9F1A1AEB79A8}" type="presOf" srcId="{C915B869-DD3D-4F9A-845E-37008CADBDA3}" destId="{4188A397-039A-4944-A31B-619A33B4E98A}" srcOrd="0" destOrd="0" presId="urn:microsoft.com/office/officeart/2005/8/layout/vList3#1"/>
    <dgm:cxn modelId="{6DDFE27E-D7A8-4471-BDFD-E169106E1EC0}" type="presOf" srcId="{37802A34-3BF2-4FE0-84F3-AFEDA7E54ED3}" destId="{09FB03FA-59C9-4B18-AB5E-CA7E06E8A7D6}" srcOrd="0" destOrd="0" presId="urn:microsoft.com/office/officeart/2005/8/layout/vList3#1"/>
    <dgm:cxn modelId="{B6EBF63E-D0CF-44C1-B760-E9AD86ED03C8}" type="presOf" srcId="{E9566A28-5ACD-4B1E-B51E-16F349058315}" destId="{45D3CAE1-118A-4ACA-B71C-FB2DF82DDC8D}" srcOrd="0" destOrd="0" presId="urn:microsoft.com/office/officeart/2005/8/layout/vList3#1"/>
    <dgm:cxn modelId="{4EC317FE-3F5C-4DF6-BA16-7ED1039E90B5}" type="presParOf" srcId="{4188A397-039A-4944-A31B-619A33B4E98A}" destId="{30A768FF-5486-451C-8D28-3E402F996E53}" srcOrd="0" destOrd="0" presId="urn:microsoft.com/office/officeart/2005/8/layout/vList3#1"/>
    <dgm:cxn modelId="{FD2B2AB9-C347-45C1-AD15-06CD361FEFFC}" type="presParOf" srcId="{30A768FF-5486-451C-8D28-3E402F996E53}" destId="{310A4C49-36CF-424D-A405-8412F3B9523B}" srcOrd="0" destOrd="0" presId="urn:microsoft.com/office/officeart/2005/8/layout/vList3#1"/>
    <dgm:cxn modelId="{CDC1E1B4-D4EF-4B64-9240-518DCBB19C75}" type="presParOf" srcId="{30A768FF-5486-451C-8D28-3E402F996E53}" destId="{4847FBB8-04B6-434D-9662-884FE21BE275}" srcOrd="1" destOrd="0" presId="urn:microsoft.com/office/officeart/2005/8/layout/vList3#1"/>
    <dgm:cxn modelId="{95259C9A-C48A-4910-9351-D2DFFF86D4E8}" type="presParOf" srcId="{4188A397-039A-4944-A31B-619A33B4E98A}" destId="{928B0000-EC6F-4E30-9993-6B3473C9815C}" srcOrd="1" destOrd="0" presId="urn:microsoft.com/office/officeart/2005/8/layout/vList3#1"/>
    <dgm:cxn modelId="{EEBFC16D-0132-48CF-85E4-BBD397BA57AE}" type="presParOf" srcId="{4188A397-039A-4944-A31B-619A33B4E98A}" destId="{28F82717-41E5-4994-8AC1-F747FDAE1959}" srcOrd="2" destOrd="0" presId="urn:microsoft.com/office/officeart/2005/8/layout/vList3#1"/>
    <dgm:cxn modelId="{6A2646A7-7863-456F-A814-61F04BC2059D}" type="presParOf" srcId="{28F82717-41E5-4994-8AC1-F747FDAE1959}" destId="{45B99FEE-4E56-4314-A5B0-53E34C8B0149}" srcOrd="0" destOrd="0" presId="urn:microsoft.com/office/officeart/2005/8/layout/vList3#1"/>
    <dgm:cxn modelId="{5F389F5C-BBD1-4AB1-A092-A160772C1ADA}" type="presParOf" srcId="{28F82717-41E5-4994-8AC1-F747FDAE1959}" destId="{45D3CAE1-118A-4ACA-B71C-FB2DF82DDC8D}" srcOrd="1" destOrd="0" presId="urn:microsoft.com/office/officeart/2005/8/layout/vList3#1"/>
    <dgm:cxn modelId="{C2029E5D-6B68-47F8-B781-24FF032A3008}" type="presParOf" srcId="{4188A397-039A-4944-A31B-619A33B4E98A}" destId="{0B3A8ADA-AB8C-4626-A697-CD7FE5B1590B}" srcOrd="3" destOrd="0" presId="urn:microsoft.com/office/officeart/2005/8/layout/vList3#1"/>
    <dgm:cxn modelId="{77F1FFE8-12B2-4578-AC16-556597DEB602}" type="presParOf" srcId="{4188A397-039A-4944-A31B-619A33B4E98A}" destId="{8880477E-D9C6-468A-9CAA-BFC0164CA71A}" srcOrd="4" destOrd="0" presId="urn:microsoft.com/office/officeart/2005/8/layout/vList3#1"/>
    <dgm:cxn modelId="{20A7DA54-B064-467A-A9DF-45353079DEE0}" type="presParOf" srcId="{8880477E-D9C6-468A-9CAA-BFC0164CA71A}" destId="{FABDD2E3-9646-4F44-9A2D-0484455B72C9}" srcOrd="0" destOrd="0" presId="urn:microsoft.com/office/officeart/2005/8/layout/vList3#1"/>
    <dgm:cxn modelId="{9765EB41-D19E-4C63-A639-0E4244F65485}" type="presParOf" srcId="{8880477E-D9C6-468A-9CAA-BFC0164CA71A}" destId="{09FB03FA-59C9-4B18-AB5E-CA7E06E8A7D6}"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7FBB8-04B6-434D-9662-884FE21BE275}">
      <dsp:nvSpPr>
        <dsp:cNvPr id="0" name=""/>
        <dsp:cNvSpPr/>
      </dsp:nvSpPr>
      <dsp:spPr>
        <a:xfrm rot="10800000">
          <a:off x="1815832" y="539"/>
          <a:ext cx="5937779" cy="1280904"/>
        </a:xfrm>
        <a:prstGeom prst="homePlat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843"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latin typeface="Comic Sans MS" pitchFamily="66" charset="0"/>
            </a:rPr>
            <a:t>Identify </a:t>
          </a:r>
          <a:r>
            <a:rPr lang="en-GB" sz="2400" b="0" kern="1200" dirty="0" smtClean="0">
              <a:solidFill>
                <a:schemeClr val="tx1"/>
              </a:solidFill>
              <a:latin typeface="Comic Sans MS" pitchFamily="66" charset="0"/>
            </a:rPr>
            <a:t>which forms of sea defence are being used along the coastline </a:t>
          </a:r>
          <a:endParaRPr lang="en-GB" sz="2400" b="0" kern="1200" dirty="0">
            <a:solidFill>
              <a:schemeClr val="tx1"/>
            </a:solidFill>
            <a:latin typeface="Comic Sans MS" pitchFamily="66" charset="0"/>
          </a:endParaRPr>
        </a:p>
      </dsp:txBody>
      <dsp:txXfrm rot="10800000">
        <a:off x="2136058" y="539"/>
        <a:ext cx="5617553" cy="1280904"/>
      </dsp:txXfrm>
    </dsp:sp>
    <dsp:sp modelId="{310A4C49-36CF-424D-A405-8412F3B9523B}">
      <dsp:nvSpPr>
        <dsp:cNvPr id="0" name=""/>
        <dsp:cNvSpPr/>
      </dsp:nvSpPr>
      <dsp:spPr>
        <a:xfrm>
          <a:off x="1175379" y="539"/>
          <a:ext cx="1280904" cy="12809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D3CAE1-118A-4ACA-B71C-FB2DF82DDC8D}">
      <dsp:nvSpPr>
        <dsp:cNvPr id="0" name=""/>
        <dsp:cNvSpPr/>
      </dsp:nvSpPr>
      <dsp:spPr>
        <a:xfrm rot="10800000">
          <a:off x="1815832" y="1663803"/>
          <a:ext cx="5937779" cy="1280904"/>
        </a:xfrm>
        <a:prstGeom prst="homePlat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843"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latin typeface="Comic Sans MS" pitchFamily="66" charset="0"/>
            </a:rPr>
            <a:t>Evaluate </a:t>
          </a:r>
          <a:r>
            <a:rPr lang="en-GB" sz="2400" b="0" kern="1200" dirty="0" smtClean="0">
              <a:solidFill>
                <a:schemeClr val="tx1"/>
              </a:solidFill>
              <a:latin typeface="Comic Sans MS" pitchFamily="66" charset="0"/>
            </a:rPr>
            <a:t>the success of the coastal defences being used </a:t>
          </a:r>
          <a:endParaRPr lang="en-GB" sz="2400" b="0" kern="1200" dirty="0">
            <a:solidFill>
              <a:schemeClr val="tx1"/>
            </a:solidFill>
            <a:latin typeface="Comic Sans MS" pitchFamily="66" charset="0"/>
          </a:endParaRPr>
        </a:p>
      </dsp:txBody>
      <dsp:txXfrm rot="10800000">
        <a:off x="2136058" y="1663803"/>
        <a:ext cx="5617553" cy="1280904"/>
      </dsp:txXfrm>
    </dsp:sp>
    <dsp:sp modelId="{45B99FEE-4E56-4314-A5B0-53E34C8B0149}">
      <dsp:nvSpPr>
        <dsp:cNvPr id="0" name=""/>
        <dsp:cNvSpPr/>
      </dsp:nvSpPr>
      <dsp:spPr>
        <a:xfrm>
          <a:off x="1175379" y="1663803"/>
          <a:ext cx="1280904" cy="128090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FB03FA-59C9-4B18-AB5E-CA7E06E8A7D6}">
      <dsp:nvSpPr>
        <dsp:cNvPr id="0" name=""/>
        <dsp:cNvSpPr/>
      </dsp:nvSpPr>
      <dsp:spPr>
        <a:xfrm rot="10800000">
          <a:off x="1815832" y="3327068"/>
          <a:ext cx="5937779" cy="1280904"/>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843"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latin typeface="Comic Sans MS" pitchFamily="66" charset="0"/>
            </a:rPr>
            <a:t>Analyse </a:t>
          </a:r>
          <a:r>
            <a:rPr lang="en-GB" sz="2400" b="0" kern="1200" dirty="0" smtClean="0">
              <a:solidFill>
                <a:schemeClr val="tx1"/>
              </a:solidFill>
              <a:latin typeface="Comic Sans MS" pitchFamily="66" charset="0"/>
            </a:rPr>
            <a:t>the choices made by the East Riding of Yorkshire Council</a:t>
          </a:r>
          <a:endParaRPr lang="en-GB" sz="2400" b="0" kern="1200" dirty="0">
            <a:solidFill>
              <a:schemeClr val="tx1"/>
            </a:solidFill>
            <a:latin typeface="Comic Sans MS" pitchFamily="66" charset="0"/>
          </a:endParaRPr>
        </a:p>
      </dsp:txBody>
      <dsp:txXfrm rot="10800000">
        <a:off x="2136058" y="3327068"/>
        <a:ext cx="5617553" cy="1280904"/>
      </dsp:txXfrm>
    </dsp:sp>
    <dsp:sp modelId="{FABDD2E3-9646-4F44-9A2D-0484455B72C9}">
      <dsp:nvSpPr>
        <dsp:cNvPr id="0" name=""/>
        <dsp:cNvSpPr/>
      </dsp:nvSpPr>
      <dsp:spPr>
        <a:xfrm>
          <a:off x="1175379" y="3327068"/>
          <a:ext cx="1280904" cy="128090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93C48F2-F7CD-4D9E-8299-8642AFEDB3AA}" type="datetimeFigureOut">
              <a:rPr lang="en-GB" smtClean="0"/>
              <a:t>21/06/2019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5783E3C-AFA1-48EE-B968-450CA9FB7CD4}"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ng.com/videos/search?q=farm+being+lost+at+aldbrough&amp;&amp;view=detail&amp;mid=327CD2CB8320D993533F327CD2CB8320D993533F&amp;&amp;FORM=VRDGA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flanborough</a:t>
            </a:r>
            <a:endParaRPr lang="en-GB" dirty="0"/>
          </a:p>
        </p:txBody>
      </p:sp>
      <p:sp>
        <p:nvSpPr>
          <p:cNvPr id="4" name="Slide Number Placeholder 3"/>
          <p:cNvSpPr>
            <a:spLocks noGrp="1"/>
          </p:cNvSpPr>
          <p:nvPr>
            <p:ph type="sldNum" sz="quarter" idx="10"/>
          </p:nvPr>
        </p:nvSpPr>
        <p:spPr/>
        <p:txBody>
          <a:bodyPr/>
          <a:lstStyle/>
          <a:p>
            <a:fld id="{45783E3C-AFA1-48EE-B968-450CA9FB7CD4}" type="slidenum">
              <a:rPr lang="en-GB" smtClean="0"/>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https://www.bing.com/videos/search?q=farm+being+lost+at+aldbrough&amp;&amp;view=detail&amp;mid=327CD2CB8320D993533F327CD2CB8320D993533F&amp;&amp;FORM=VRDGAR</a:t>
            </a:r>
            <a:r>
              <a:rPr lang="en-GB" dirty="0" smtClean="0"/>
              <a:t> </a:t>
            </a:r>
          </a:p>
          <a:p>
            <a:endParaRPr lang="en-GB" dirty="0"/>
          </a:p>
        </p:txBody>
      </p:sp>
      <p:sp>
        <p:nvSpPr>
          <p:cNvPr id="4" name="Slide Number Placeholder 3"/>
          <p:cNvSpPr>
            <a:spLocks noGrp="1"/>
          </p:cNvSpPr>
          <p:nvPr>
            <p:ph type="sldNum" sz="quarter" idx="10"/>
          </p:nvPr>
        </p:nvSpPr>
        <p:spPr/>
        <p:txBody>
          <a:bodyPr/>
          <a:lstStyle/>
          <a:p>
            <a:fld id="{45783E3C-AFA1-48EE-B968-450CA9FB7CD4}" type="slidenum">
              <a:rPr lang="en-GB" smtClean="0"/>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Aldbrough</a:t>
            </a:r>
            <a:endParaRPr lang="en-GB" dirty="0"/>
          </a:p>
        </p:txBody>
      </p:sp>
      <p:sp>
        <p:nvSpPr>
          <p:cNvPr id="4" name="Slide Number Placeholder 3"/>
          <p:cNvSpPr>
            <a:spLocks noGrp="1"/>
          </p:cNvSpPr>
          <p:nvPr>
            <p:ph type="sldNum" sz="quarter" idx="10"/>
          </p:nvPr>
        </p:nvSpPr>
        <p:spPr/>
        <p:txBody>
          <a:bodyPr/>
          <a:lstStyle/>
          <a:p>
            <a:fld id="{45783E3C-AFA1-48EE-B968-450CA9FB7CD4}" type="slidenum">
              <a:rPr lang="en-GB" smtClean="0"/>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withernsea</a:t>
            </a:r>
            <a:endParaRPr lang="en-GB" dirty="0"/>
          </a:p>
        </p:txBody>
      </p:sp>
      <p:sp>
        <p:nvSpPr>
          <p:cNvPr id="4" name="Slide Number Placeholder 3"/>
          <p:cNvSpPr>
            <a:spLocks noGrp="1"/>
          </p:cNvSpPr>
          <p:nvPr>
            <p:ph type="sldNum" sz="quarter" idx="10"/>
          </p:nvPr>
        </p:nvSpPr>
        <p:spPr/>
        <p:txBody>
          <a:bodyPr/>
          <a:lstStyle/>
          <a:p>
            <a:fld id="{45783E3C-AFA1-48EE-B968-450CA9FB7CD4}" type="slidenum">
              <a:rPr lang="en-GB" smtClean="0"/>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84D431-86A0-448C-BED4-8EA8DE7338A1}" type="datetimeFigureOut">
              <a:rPr lang="en-GB" smtClean="0"/>
              <a:t>21/06/2019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D74F6-9492-4B46-BDA0-C0A72EF0BEA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84D431-86A0-448C-BED4-8EA8DE7338A1}" type="datetimeFigureOut">
              <a:rPr lang="en-GB" smtClean="0"/>
              <a:t>21/06/2019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D74F6-9492-4B46-BDA0-C0A72EF0BEA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84D431-86A0-448C-BED4-8EA8DE7338A1}" type="datetimeFigureOut">
              <a:rPr lang="en-GB" smtClean="0"/>
              <a:t>21/06/2019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D74F6-9492-4B46-BDA0-C0A72EF0BEA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84D431-86A0-448C-BED4-8EA8DE7338A1}" type="datetimeFigureOut">
              <a:rPr lang="en-GB" smtClean="0"/>
              <a:t>21/06/2019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D74F6-9492-4B46-BDA0-C0A72EF0BEA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84D431-86A0-448C-BED4-8EA8DE7338A1}" type="datetimeFigureOut">
              <a:rPr lang="en-GB" smtClean="0"/>
              <a:t>21/06/2019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D74F6-9492-4B46-BDA0-C0A72EF0BEA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84D431-86A0-448C-BED4-8EA8DE7338A1}" type="datetimeFigureOut">
              <a:rPr lang="en-GB" smtClean="0"/>
              <a:t>21/06/2019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D74F6-9492-4B46-BDA0-C0A72EF0BEA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84D431-86A0-448C-BED4-8EA8DE7338A1}" type="datetimeFigureOut">
              <a:rPr lang="en-GB" smtClean="0"/>
              <a:t>21/06/2019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7D74F6-9492-4B46-BDA0-C0A72EF0BEA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84D431-86A0-448C-BED4-8EA8DE7338A1}" type="datetimeFigureOut">
              <a:rPr lang="en-GB" smtClean="0"/>
              <a:t>21/06/2019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7D74F6-9492-4B46-BDA0-C0A72EF0BEA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4D431-86A0-448C-BED4-8EA8DE7338A1}" type="datetimeFigureOut">
              <a:rPr lang="en-GB" smtClean="0"/>
              <a:t>21/06/2019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7D74F6-9492-4B46-BDA0-C0A72EF0BEA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4D431-86A0-448C-BED4-8EA8DE7338A1}" type="datetimeFigureOut">
              <a:rPr lang="en-GB" smtClean="0"/>
              <a:t>21/06/2019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D74F6-9492-4B46-BDA0-C0A72EF0BEA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4D431-86A0-448C-BED4-8EA8DE7338A1}" type="datetimeFigureOut">
              <a:rPr lang="en-GB" smtClean="0"/>
              <a:t>21/06/2019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D74F6-9492-4B46-BDA0-C0A72EF0BEA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4D431-86A0-448C-BED4-8EA8DE7338A1}" type="datetimeFigureOut">
              <a:rPr lang="en-GB" smtClean="0"/>
              <a:t>21/06/2019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D74F6-9492-4B46-BDA0-C0A72EF0BEA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www.alevelgeography.com/wp-content/uploads/2018/05/Coastal-defences-and-erosion-at-Mappleton.jpg"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www.bbc.co.uk/programmes/p00xrln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17200122"/>
              </p:ext>
            </p:extLst>
          </p:nvPr>
        </p:nvGraphicFramePr>
        <p:xfrm>
          <a:off x="107504" y="1844824"/>
          <a:ext cx="892899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fontScale="90000"/>
          </a:bodyPr>
          <a:lstStyle/>
          <a:p>
            <a:r>
              <a:rPr lang="en-GB" b="1" u="sng" dirty="0" smtClean="0"/>
              <a:t>The Holderness Coastline: What actually happened? </a:t>
            </a:r>
            <a:endParaRPr lang="en-GB" b="1" u="sng" dirty="0"/>
          </a:p>
        </p:txBody>
      </p:sp>
    </p:spTree>
    <p:extLst>
      <p:ext uri="{BB962C8B-B14F-4D97-AF65-F5344CB8AC3E}">
        <p14:creationId xmlns:p14="http://schemas.microsoft.com/office/powerpoint/2010/main" val="3416459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Spurn Head</a:t>
            </a:r>
            <a:endParaRPr lang="en-GB" dirty="0"/>
          </a:p>
        </p:txBody>
      </p:sp>
      <p:sp>
        <p:nvSpPr>
          <p:cNvPr id="4" name="TextBox 3"/>
          <p:cNvSpPr txBox="1"/>
          <p:nvPr/>
        </p:nvSpPr>
        <p:spPr>
          <a:xfrm>
            <a:off x="323528" y="4725144"/>
            <a:ext cx="7992888" cy="1938992"/>
          </a:xfrm>
          <a:prstGeom prst="rect">
            <a:avLst/>
          </a:prstGeom>
          <a:noFill/>
        </p:spPr>
        <p:txBody>
          <a:bodyPr wrap="square" rtlCol="0">
            <a:spAutoFit/>
          </a:bodyPr>
          <a:lstStyle/>
          <a:p>
            <a:r>
              <a:rPr lang="en-GB" sz="2000" dirty="0" smtClean="0"/>
              <a:t>Spurn Head is the most southerly part of The Holderness Coastline. It is an excellent example of deposition as a large spit has been created which is over 5.5km long. It is made up of the material which has been eroded from the rest of The Holderness Coastline as long shore drift is moving the eroded material in a southward direction. </a:t>
            </a:r>
            <a:endParaRPr lang="en-GB" sz="2000" dirty="0"/>
          </a:p>
        </p:txBody>
      </p:sp>
      <p:pic>
        <p:nvPicPr>
          <p:cNvPr id="19460" name="Picture 4" descr="See the source image"/>
          <p:cNvPicPr>
            <a:picLocks noChangeAspect="1" noChangeArrowheads="1"/>
          </p:cNvPicPr>
          <p:nvPr/>
        </p:nvPicPr>
        <p:blipFill>
          <a:blip r:embed="rId2" cstate="print"/>
          <a:srcRect l="11376"/>
          <a:stretch>
            <a:fillRect/>
          </a:stretch>
        </p:blipFill>
        <p:spPr bwMode="auto">
          <a:xfrm>
            <a:off x="2915816" y="1700808"/>
            <a:ext cx="2952328" cy="2498482"/>
          </a:xfrm>
          <a:prstGeom prst="rect">
            <a:avLst/>
          </a:prstGeom>
          <a:noFill/>
        </p:spPr>
      </p:pic>
      <p:pic>
        <p:nvPicPr>
          <p:cNvPr id="6" name="Picture 2"/>
          <p:cNvPicPr>
            <a:picLocks noChangeAspect="1" noChangeArrowheads="1"/>
          </p:cNvPicPr>
          <p:nvPr/>
        </p:nvPicPr>
        <p:blipFill>
          <a:blip r:embed="rId3" cstate="print"/>
          <a:srcRect l="27740" t="23465" r="56072" b="37240"/>
          <a:stretch>
            <a:fillRect/>
          </a:stretch>
        </p:blipFill>
        <p:spPr bwMode="auto">
          <a:xfrm>
            <a:off x="323528" y="1196752"/>
            <a:ext cx="2531436" cy="3456384"/>
          </a:xfrm>
          <a:prstGeom prst="rect">
            <a:avLst/>
          </a:prstGeom>
          <a:noFill/>
          <a:ln w="9525">
            <a:noFill/>
            <a:miter lim="800000"/>
            <a:headEnd/>
            <a:tailEnd/>
          </a:ln>
        </p:spPr>
      </p:pic>
      <p:cxnSp>
        <p:nvCxnSpPr>
          <p:cNvPr id="8" name="Straight Arrow Connector 7"/>
          <p:cNvCxnSpPr/>
          <p:nvPr/>
        </p:nvCxnSpPr>
        <p:spPr>
          <a:xfrm flipH="1" flipV="1">
            <a:off x="1619672" y="4005064"/>
            <a:ext cx="2088232" cy="504056"/>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pic>
        <p:nvPicPr>
          <p:cNvPr id="19462" name="Picture 6" descr="See the source image"/>
          <p:cNvPicPr>
            <a:picLocks noChangeAspect="1" noChangeArrowheads="1"/>
          </p:cNvPicPr>
          <p:nvPr/>
        </p:nvPicPr>
        <p:blipFill>
          <a:blip r:embed="rId4" cstate="print"/>
          <a:srcRect l="4215" r="5172"/>
          <a:stretch>
            <a:fillRect/>
          </a:stretch>
        </p:blipFill>
        <p:spPr bwMode="auto">
          <a:xfrm>
            <a:off x="5940152" y="1700808"/>
            <a:ext cx="3096344" cy="25687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7200" dirty="0" smtClean="0"/>
              <a:t>THE FUTURE </a:t>
            </a:r>
            <a:endParaRPr lang="en-GB" sz="7200" dirty="0"/>
          </a:p>
        </p:txBody>
      </p:sp>
      <p:sp>
        <p:nvSpPr>
          <p:cNvPr id="4" name="Content Placeholder 3"/>
          <p:cNvSpPr>
            <a:spLocks noGrp="1"/>
          </p:cNvSpPr>
          <p:nvPr>
            <p:ph idx="1"/>
          </p:nvPr>
        </p:nvSpPr>
        <p:spPr>
          <a:xfrm>
            <a:off x="457200" y="1600200"/>
            <a:ext cx="8229600" cy="5069160"/>
          </a:xfrm>
        </p:spPr>
        <p:txBody>
          <a:bodyPr>
            <a:normAutofit fontScale="92500" lnSpcReduction="10000"/>
          </a:bodyPr>
          <a:lstStyle/>
          <a:p>
            <a:r>
              <a:rPr lang="en-GB" dirty="0" smtClean="0"/>
              <a:t>It costs £300 million a year to maintain the sea defences along The Holderness Coastline. </a:t>
            </a:r>
          </a:p>
          <a:p>
            <a:r>
              <a:rPr lang="en-GB" dirty="0" smtClean="0"/>
              <a:t>In recent years, parts of the coastline have eroded as much as 11 metres in just one year.</a:t>
            </a:r>
          </a:p>
          <a:p>
            <a:r>
              <a:rPr lang="en-GB" dirty="0" smtClean="0"/>
              <a:t>Estimates suggest by 2027 nearly 14,500 metres of coast will have been eroded from this coastline.</a:t>
            </a:r>
          </a:p>
          <a:p>
            <a:r>
              <a:rPr lang="en-GB" dirty="0" smtClean="0"/>
              <a:t>Some people argue managed retreat would be a better option…</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eaLnBrk="0" fontAlgn="base" hangingPunct="0">
              <a:spcAft>
                <a:spcPct val="0"/>
              </a:spcAft>
            </a:pPr>
            <a:r>
              <a:rPr lang="en-US" altLang="en-US" sz="5400" b="1" dirty="0">
                <a:solidFill>
                  <a:srgbClr val="231F20"/>
                </a:solidFill>
                <a:latin typeface="+mn-lt"/>
              </a:rPr>
              <a:t>Managed retreat</a:t>
            </a:r>
            <a:br>
              <a:rPr lang="en-US" altLang="en-US" sz="5400" b="1" dirty="0">
                <a:solidFill>
                  <a:srgbClr val="231F20"/>
                </a:solidFill>
                <a:latin typeface="+mn-lt"/>
              </a:rPr>
            </a:br>
            <a:endParaRPr lang="en-GB" sz="40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4187499479"/>
              </p:ext>
            </p:extLst>
          </p:nvPr>
        </p:nvGraphicFramePr>
        <p:xfrm>
          <a:off x="457198" y="3212976"/>
          <a:ext cx="8238520" cy="3240360"/>
        </p:xfrm>
        <a:graphic>
          <a:graphicData uri="http://schemas.openxmlformats.org/drawingml/2006/table">
            <a:tbl>
              <a:tblPr firstRow="1" bandRow="1">
                <a:tableStyleId>{69C7853C-536D-4A76-A0AE-DD22124D55A5}</a:tableStyleId>
              </a:tblPr>
              <a:tblGrid>
                <a:gridCol w="4119260">
                  <a:extLst>
                    <a:ext uri="{9D8B030D-6E8A-4147-A177-3AD203B41FA5}">
                      <a16:colId xmlns:a16="http://schemas.microsoft.com/office/drawing/2014/main" val="3461681781"/>
                    </a:ext>
                  </a:extLst>
                </a:gridCol>
                <a:gridCol w="4119260">
                  <a:extLst>
                    <a:ext uri="{9D8B030D-6E8A-4147-A177-3AD203B41FA5}">
                      <a16:colId xmlns:a16="http://schemas.microsoft.com/office/drawing/2014/main" val="1659161318"/>
                    </a:ext>
                  </a:extLst>
                </a:gridCol>
              </a:tblGrid>
              <a:tr h="370327">
                <a:tc>
                  <a:txBody>
                    <a:bodyPr/>
                    <a:lstStyle/>
                    <a:p>
                      <a:r>
                        <a:rPr lang="en-GB" dirty="0" smtClean="0"/>
                        <a:t>Advantages</a:t>
                      </a:r>
                      <a:endParaRPr lang="en-GB" dirty="0">
                        <a:latin typeface="+mn-lt"/>
                      </a:endParaRPr>
                    </a:p>
                  </a:txBody>
                  <a:tcPr/>
                </a:tc>
                <a:tc>
                  <a:txBody>
                    <a:bodyPr/>
                    <a:lstStyle/>
                    <a:p>
                      <a:r>
                        <a:rPr lang="en-GB" dirty="0" smtClean="0"/>
                        <a:t>Disadvantages</a:t>
                      </a:r>
                      <a:r>
                        <a:rPr lang="en-GB" baseline="0" dirty="0" smtClean="0"/>
                        <a:t> </a:t>
                      </a:r>
                      <a:endParaRPr lang="en-GB" dirty="0">
                        <a:latin typeface="+mn-lt"/>
                      </a:endParaRPr>
                    </a:p>
                  </a:txBody>
                  <a:tcPr>
                    <a:solidFill>
                      <a:schemeClr val="accent2"/>
                    </a:solidFill>
                  </a:tcPr>
                </a:tc>
                <a:extLst>
                  <a:ext uri="{0D108BD9-81ED-4DB2-BD59-A6C34878D82A}">
                    <a16:rowId xmlns:a16="http://schemas.microsoft.com/office/drawing/2014/main" val="3364133791"/>
                  </a:ext>
                </a:extLst>
              </a:tr>
              <a:tr h="2870033">
                <a:tc>
                  <a:txBody>
                    <a:bodyPr/>
                    <a:lstStyle/>
                    <a:p>
                      <a:pPr marL="0" lvl="0" indent="0" eaLnBrk="0" fontAlgn="base" hangingPunct="0">
                        <a:spcBef>
                          <a:spcPct val="0"/>
                        </a:spcBef>
                        <a:spcAft>
                          <a:spcPct val="0"/>
                        </a:spcAft>
                        <a:buFontTx/>
                        <a:buChar char="•"/>
                      </a:pPr>
                      <a:r>
                        <a:rPr lang="en-US" altLang="en-US" dirty="0" smtClean="0"/>
                        <a:t>This is a cheap option compared to paying for sea </a:t>
                      </a:r>
                      <a:r>
                        <a:rPr lang="en-US" altLang="en-US" dirty="0" err="1" smtClean="0"/>
                        <a:t>defences</a:t>
                      </a:r>
                      <a:r>
                        <a:rPr lang="en-US" altLang="en-US" dirty="0" smtClean="0"/>
                        <a:t>.</a:t>
                      </a:r>
                    </a:p>
                    <a:p>
                      <a:pPr marL="0" lvl="0" indent="0" eaLnBrk="0" fontAlgn="base" hangingPunct="0">
                        <a:spcBef>
                          <a:spcPct val="0"/>
                        </a:spcBef>
                        <a:spcAft>
                          <a:spcPct val="0"/>
                        </a:spcAft>
                        <a:buFontTx/>
                        <a:buChar char="•"/>
                      </a:pPr>
                      <a:r>
                        <a:rPr lang="en-US" altLang="en-US" dirty="0" smtClean="0"/>
                        <a:t>Creates a salt marsh which can provide habitats for wildlife and a natural </a:t>
                      </a:r>
                      <a:r>
                        <a:rPr lang="en-US" altLang="en-US" dirty="0" err="1" smtClean="0"/>
                        <a:t>defence</a:t>
                      </a:r>
                      <a:r>
                        <a:rPr lang="en-US" altLang="en-US" dirty="0" smtClean="0"/>
                        <a:t> against erosion and flooding.</a:t>
                      </a:r>
                    </a:p>
                    <a:p>
                      <a:pPr marL="0" lvl="0" indent="0" eaLnBrk="0" fontAlgn="base" hangingPunct="0">
                        <a:spcBef>
                          <a:spcPct val="0"/>
                        </a:spcBef>
                        <a:spcAft>
                          <a:spcPct val="0"/>
                        </a:spcAft>
                        <a:buFontTx/>
                        <a:buChar char="•"/>
                      </a:pPr>
                      <a:r>
                        <a:rPr lang="en-US" altLang="en-US" dirty="0" smtClean="0"/>
                        <a:t>Salt marshes are diverse ecosystems supporting many species.</a:t>
                      </a:r>
                    </a:p>
                    <a:p>
                      <a:endParaRPr lang="en-GB" dirty="0">
                        <a:latin typeface="+mn-lt"/>
                      </a:endParaRPr>
                    </a:p>
                  </a:txBody>
                  <a:tcPr/>
                </a:tc>
                <a:tc>
                  <a:txBody>
                    <a:bodyPr/>
                    <a:lstStyle/>
                    <a:p>
                      <a:pPr marL="0" lvl="0" indent="0" eaLnBrk="0" fontAlgn="base" hangingPunct="0">
                        <a:spcBef>
                          <a:spcPct val="0"/>
                        </a:spcBef>
                        <a:spcAft>
                          <a:spcPct val="0"/>
                        </a:spcAft>
                        <a:buFontTx/>
                        <a:buChar char="•"/>
                      </a:pPr>
                      <a:r>
                        <a:rPr lang="en-US" altLang="en-US" dirty="0" smtClean="0"/>
                        <a:t> Land is lost as it is eroded by the sea.</a:t>
                      </a:r>
                    </a:p>
                    <a:p>
                      <a:pPr marL="0" lvl="0" indent="0" eaLnBrk="0" fontAlgn="base" hangingPunct="0">
                        <a:spcBef>
                          <a:spcPct val="0"/>
                        </a:spcBef>
                        <a:spcAft>
                          <a:spcPct val="0"/>
                        </a:spcAft>
                        <a:buFontTx/>
                        <a:buChar char="•"/>
                      </a:pPr>
                      <a:r>
                        <a:rPr lang="en-US" altLang="en-US" dirty="0" smtClean="0"/>
                        <a:t>Landowners will loose their land (this</a:t>
                      </a:r>
                      <a:r>
                        <a:rPr lang="en-US" altLang="en-US" baseline="0" dirty="0" smtClean="0"/>
                        <a:t> can often be their business as well)</a:t>
                      </a:r>
                      <a:r>
                        <a:rPr lang="en-US" altLang="en-US" dirty="0" smtClean="0"/>
                        <a:t> </a:t>
                      </a:r>
                    </a:p>
                    <a:p>
                      <a:pPr marL="0" lvl="0" indent="0" eaLnBrk="0" fontAlgn="base" hangingPunct="0">
                        <a:spcBef>
                          <a:spcPct val="0"/>
                        </a:spcBef>
                        <a:spcAft>
                          <a:spcPct val="0"/>
                        </a:spcAft>
                        <a:buFontTx/>
                        <a:buChar char="•"/>
                      </a:pPr>
                      <a:r>
                        <a:rPr lang="en-US" altLang="en-US" dirty="0" smtClean="0"/>
                        <a:t>Landowners</a:t>
                      </a:r>
                      <a:r>
                        <a:rPr lang="en-US" altLang="en-US" baseline="0" dirty="0" smtClean="0"/>
                        <a:t> </a:t>
                      </a:r>
                      <a:r>
                        <a:rPr lang="en-US" altLang="en-US" dirty="0" smtClean="0"/>
                        <a:t>need to be compensated - this can cost between £500- £1000</a:t>
                      </a:r>
                      <a:r>
                        <a:rPr lang="en-US" altLang="en-US" baseline="0" dirty="0" smtClean="0"/>
                        <a:t> per square </a:t>
                      </a:r>
                      <a:r>
                        <a:rPr lang="en-US" altLang="en-US" baseline="0" dirty="0" err="1" smtClean="0"/>
                        <a:t>metre</a:t>
                      </a:r>
                      <a:r>
                        <a:rPr lang="en-US" altLang="en-US" dirty="0" smtClean="0"/>
                        <a:t>.</a:t>
                      </a:r>
                    </a:p>
                    <a:p>
                      <a:endParaRPr lang="en-GB" dirty="0">
                        <a:latin typeface="+mn-lt"/>
                      </a:endParaRPr>
                    </a:p>
                  </a:txBody>
                  <a:tcPr>
                    <a:solidFill>
                      <a:schemeClr val="accent2"/>
                    </a:solidFill>
                  </a:tcPr>
                </a:tc>
                <a:extLst>
                  <a:ext uri="{0D108BD9-81ED-4DB2-BD59-A6C34878D82A}">
                    <a16:rowId xmlns:a16="http://schemas.microsoft.com/office/drawing/2014/main" val="1935935299"/>
                  </a:ext>
                </a:extLst>
              </a:tr>
            </a:tbl>
          </a:graphicData>
        </a:graphic>
      </p:graphicFrame>
      <p:sp>
        <p:nvSpPr>
          <p:cNvPr id="6" name="Content Placeholder 5"/>
          <p:cNvSpPr>
            <a:spLocks noGrp="1"/>
          </p:cNvSpPr>
          <p:nvPr>
            <p:ph idx="1"/>
          </p:nvPr>
        </p:nvSpPr>
        <p:spPr>
          <a:xfrm>
            <a:off x="466118" y="1323969"/>
            <a:ext cx="8229600" cy="1872208"/>
          </a:xfrm>
        </p:spPr>
        <p:txBody>
          <a:bodyPr>
            <a:normAutofit fontScale="85000" lnSpcReduction="10000"/>
          </a:bodyPr>
          <a:lstStyle/>
          <a:p>
            <a:r>
              <a:rPr lang="en-US" altLang="en-US" sz="2800" b="1" u="sng" dirty="0">
                <a:solidFill>
                  <a:srgbClr val="231F20"/>
                </a:solidFill>
              </a:rPr>
              <a:t>Managed retreat</a:t>
            </a:r>
            <a:r>
              <a:rPr lang="en-US" altLang="en-US" sz="2800" dirty="0">
                <a:solidFill>
                  <a:srgbClr val="231F20"/>
                </a:solidFill>
              </a:rPr>
              <a:t> is the controlled flooding of coastal areas. If an area is at high risk of erosion, managed retreat could be an option. It usually occurs where the land is of low value, for example farm land.</a:t>
            </a:r>
            <a:r>
              <a:rPr lang="en-US" altLang="en-US" sz="2400" dirty="0"/>
              <a:t/>
            </a:r>
            <a:br>
              <a:rPr lang="en-US" altLang="en-US" sz="2400" dirty="0"/>
            </a:br>
            <a:endParaRPr lang="en-GB" sz="2800" dirty="0"/>
          </a:p>
        </p:txBody>
      </p:sp>
    </p:spTree>
    <p:extLst>
      <p:ext uri="{BB962C8B-B14F-4D97-AF65-F5344CB8AC3E}">
        <p14:creationId xmlns:p14="http://schemas.microsoft.com/office/powerpoint/2010/main" val="2795635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6259" t="17931" r="56072" b="37240"/>
          <a:stretch>
            <a:fillRect/>
          </a:stretch>
        </p:blipFill>
        <p:spPr bwMode="auto">
          <a:xfrm>
            <a:off x="251519" y="332656"/>
            <a:ext cx="8712969" cy="5832648"/>
          </a:xfrm>
          <a:prstGeom prst="rect">
            <a:avLst/>
          </a:prstGeom>
          <a:noFill/>
          <a:ln w="9525">
            <a:noFill/>
            <a:miter lim="800000"/>
            <a:headEnd/>
            <a:tailEnd/>
          </a:ln>
        </p:spPr>
      </p:pic>
      <p:sp>
        <p:nvSpPr>
          <p:cNvPr id="5" name="Line Callout 1 4"/>
          <p:cNvSpPr/>
          <p:nvPr/>
        </p:nvSpPr>
        <p:spPr>
          <a:xfrm>
            <a:off x="179512" y="2204864"/>
            <a:ext cx="1512168" cy="216024"/>
          </a:xfrm>
          <a:prstGeom prst="borderCallout1">
            <a:avLst>
              <a:gd name="adj1" fmla="val -1942"/>
              <a:gd name="adj2" fmla="val 99133"/>
              <a:gd name="adj3" fmla="val -83715"/>
              <a:gd name="adj4" fmla="val 188579"/>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smtClean="0">
                <a:latin typeface="Arial Unicode MS" pitchFamily="34" charset="-128"/>
                <a:ea typeface="Arial Unicode MS" pitchFamily="34" charset="-128"/>
                <a:cs typeface="Arial Unicode MS" pitchFamily="34" charset="-128"/>
              </a:rPr>
              <a:t>Bridlington</a:t>
            </a:r>
            <a:endParaRPr lang="en-GB" sz="2000" dirty="0">
              <a:latin typeface="Arial Unicode MS" pitchFamily="34" charset="-128"/>
              <a:ea typeface="Arial Unicode MS" pitchFamily="34" charset="-128"/>
              <a:cs typeface="Arial Unicode MS" pitchFamily="34" charset="-128"/>
            </a:endParaRPr>
          </a:p>
        </p:txBody>
      </p:sp>
      <p:cxnSp>
        <p:nvCxnSpPr>
          <p:cNvPr id="7" name="Straight Connector 6"/>
          <p:cNvCxnSpPr/>
          <p:nvPr/>
        </p:nvCxnSpPr>
        <p:spPr>
          <a:xfrm flipV="1">
            <a:off x="1619672" y="1988840"/>
            <a:ext cx="2520280" cy="288032"/>
          </a:xfrm>
          <a:prstGeom prst="line">
            <a:avLst/>
          </a:prstGeom>
          <a:ln w="19050"/>
        </p:spPr>
        <p:style>
          <a:lnRef idx="1">
            <a:schemeClr val="dk1"/>
          </a:lnRef>
          <a:fillRef idx="0">
            <a:schemeClr val="dk1"/>
          </a:fillRef>
          <a:effectRef idx="0">
            <a:schemeClr val="dk1"/>
          </a:effectRef>
          <a:fontRef idx="minor">
            <a:schemeClr val="tx1"/>
          </a:fontRef>
        </p:style>
      </p:cxnSp>
      <p:sp>
        <p:nvSpPr>
          <p:cNvPr id="9" name="Line Callout 1 8"/>
          <p:cNvSpPr/>
          <p:nvPr/>
        </p:nvSpPr>
        <p:spPr>
          <a:xfrm>
            <a:off x="179512" y="2780928"/>
            <a:ext cx="1728192" cy="216024"/>
          </a:xfrm>
          <a:prstGeom prst="borderCallout1">
            <a:avLst>
              <a:gd name="adj1" fmla="val -1942"/>
              <a:gd name="adj2" fmla="val 99133"/>
              <a:gd name="adj3" fmla="val -83715"/>
              <a:gd name="adj4" fmla="val 188579"/>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smtClean="0">
                <a:latin typeface="Arial Unicode MS" pitchFamily="34" charset="-128"/>
                <a:ea typeface="Arial Unicode MS" pitchFamily="34" charset="-128"/>
                <a:cs typeface="Arial Unicode MS" pitchFamily="34" charset="-128"/>
              </a:rPr>
              <a:t>and </a:t>
            </a:r>
            <a:r>
              <a:rPr lang="en-GB" sz="2000" dirty="0" err="1" smtClean="0">
                <a:latin typeface="Arial Unicode MS" pitchFamily="34" charset="-128"/>
                <a:ea typeface="Arial Unicode MS" pitchFamily="34" charset="-128"/>
                <a:cs typeface="Arial Unicode MS" pitchFamily="34" charset="-128"/>
              </a:rPr>
              <a:t>Hornsea</a:t>
            </a:r>
            <a:endParaRPr lang="en-GB" sz="2000" dirty="0">
              <a:latin typeface="Arial Unicode MS" pitchFamily="34" charset="-128"/>
              <a:ea typeface="Arial Unicode MS" pitchFamily="34" charset="-128"/>
              <a:cs typeface="Arial Unicode MS" pitchFamily="34" charset="-128"/>
            </a:endParaRPr>
          </a:p>
        </p:txBody>
      </p:sp>
      <p:sp>
        <p:nvSpPr>
          <p:cNvPr id="10" name="Line Callout 1 9"/>
          <p:cNvSpPr/>
          <p:nvPr/>
        </p:nvSpPr>
        <p:spPr>
          <a:xfrm>
            <a:off x="107504" y="4077072"/>
            <a:ext cx="1512168" cy="216024"/>
          </a:xfrm>
          <a:prstGeom prst="borderCallout1">
            <a:avLst>
              <a:gd name="adj1" fmla="val -1942"/>
              <a:gd name="adj2" fmla="val 99133"/>
              <a:gd name="adj3" fmla="val -83715"/>
              <a:gd name="adj4" fmla="val 188579"/>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smtClean="0">
                <a:latin typeface="Arial Unicode MS" pitchFamily="34" charset="-128"/>
                <a:ea typeface="Arial Unicode MS" pitchFamily="34" charset="-128"/>
                <a:cs typeface="Arial Unicode MS" pitchFamily="34" charset="-128"/>
              </a:rPr>
              <a:t>Easington</a:t>
            </a:r>
            <a:endParaRPr lang="en-GB" sz="2000" dirty="0">
              <a:latin typeface="Arial Unicode MS" pitchFamily="34" charset="-128"/>
              <a:ea typeface="Arial Unicode MS" pitchFamily="34" charset="-128"/>
              <a:cs typeface="Arial Unicode MS" pitchFamily="34" charset="-128"/>
            </a:endParaRPr>
          </a:p>
        </p:txBody>
      </p:sp>
      <p:cxnSp>
        <p:nvCxnSpPr>
          <p:cNvPr id="12" name="Straight Connector 11"/>
          <p:cNvCxnSpPr>
            <a:stCxn id="10" idx="0"/>
          </p:cNvCxnSpPr>
          <p:nvPr/>
        </p:nvCxnSpPr>
        <p:spPr>
          <a:xfrm>
            <a:off x="1619672" y="4185084"/>
            <a:ext cx="2520280" cy="324036"/>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3" cstate="print"/>
          <a:srcRect/>
          <a:stretch>
            <a:fillRect/>
          </a:stretch>
        </p:blipFill>
        <p:spPr bwMode="auto">
          <a:xfrm>
            <a:off x="179512" y="3933056"/>
            <a:ext cx="4736527" cy="2664296"/>
          </a:xfrm>
          <a:prstGeom prst="rect">
            <a:avLst/>
          </a:prstGeom>
          <a:noFill/>
        </p:spPr>
      </p:pic>
      <p:sp>
        <p:nvSpPr>
          <p:cNvPr id="3" name="Title 2"/>
          <p:cNvSpPr>
            <a:spLocks noGrp="1"/>
          </p:cNvSpPr>
          <p:nvPr>
            <p:ph type="title"/>
          </p:nvPr>
        </p:nvSpPr>
        <p:spPr>
          <a:xfrm>
            <a:off x="467544" y="0"/>
            <a:ext cx="8229600" cy="1143000"/>
          </a:xfrm>
        </p:spPr>
        <p:txBody>
          <a:bodyPr/>
          <a:lstStyle/>
          <a:p>
            <a:r>
              <a:rPr lang="en-GB" dirty="0" err="1" smtClean="0"/>
              <a:t>Flamborough</a:t>
            </a:r>
            <a:r>
              <a:rPr lang="en-GB" dirty="0" smtClean="0"/>
              <a:t> Head</a:t>
            </a:r>
            <a:endParaRPr lang="en-GB" dirty="0"/>
          </a:p>
        </p:txBody>
      </p:sp>
      <p:sp>
        <p:nvSpPr>
          <p:cNvPr id="2052" name="AutoShape 4" descr="See the source imag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4" cstate="print"/>
          <a:srcRect t="18821" b="14449"/>
          <a:stretch>
            <a:fillRect/>
          </a:stretch>
        </p:blipFill>
        <p:spPr bwMode="auto">
          <a:xfrm>
            <a:off x="1043607" y="908720"/>
            <a:ext cx="6661663" cy="2952328"/>
          </a:xfrm>
          <a:prstGeom prst="rect">
            <a:avLst/>
          </a:prstGeom>
          <a:noFill/>
          <a:ln w="9525">
            <a:noFill/>
            <a:miter lim="800000"/>
            <a:headEnd/>
            <a:tailEnd/>
          </a:ln>
        </p:spPr>
      </p:pic>
      <p:pic>
        <p:nvPicPr>
          <p:cNvPr id="2055" name="Picture 7" descr="See the source image"/>
          <p:cNvPicPr>
            <a:picLocks noChangeAspect="1" noChangeArrowheads="1"/>
          </p:cNvPicPr>
          <p:nvPr/>
        </p:nvPicPr>
        <p:blipFill>
          <a:blip r:embed="rId5" cstate="print"/>
          <a:srcRect/>
          <a:stretch>
            <a:fillRect/>
          </a:stretch>
        </p:blipFill>
        <p:spPr bwMode="auto">
          <a:xfrm>
            <a:off x="4932040" y="3933056"/>
            <a:ext cx="4024784" cy="268562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Bridlington</a:t>
            </a:r>
            <a:endParaRPr lang="en-GB" dirty="0"/>
          </a:p>
        </p:txBody>
      </p:sp>
      <p:pic>
        <p:nvPicPr>
          <p:cNvPr id="26626" name="Picture 2"/>
          <p:cNvPicPr>
            <a:picLocks noGrp="1" noChangeAspect="1" noChangeArrowheads="1"/>
          </p:cNvPicPr>
          <p:nvPr>
            <p:ph idx="1"/>
          </p:nvPr>
        </p:nvPicPr>
        <p:blipFill>
          <a:blip r:embed="rId2" cstate="print"/>
          <a:srcRect/>
          <a:stretch>
            <a:fillRect/>
          </a:stretch>
        </p:blipFill>
        <p:spPr bwMode="auto">
          <a:xfrm>
            <a:off x="323528" y="980728"/>
            <a:ext cx="4699704" cy="3528392"/>
          </a:xfrm>
          <a:prstGeom prst="rect">
            <a:avLst/>
          </a:prstGeom>
          <a:noFill/>
          <a:ln w="9525">
            <a:noFill/>
            <a:miter lim="800000"/>
            <a:headEnd/>
            <a:tailEnd/>
          </a:ln>
        </p:spPr>
      </p:pic>
      <p:pic>
        <p:nvPicPr>
          <p:cNvPr id="26630" name="Picture 6" descr="https://thumbs.dreamstime.com/t/north-beach-bridlington-yorkshire-uk-may-flamborough-head-background-yorkshire-uk-71624103.jpg"/>
          <p:cNvPicPr>
            <a:picLocks noChangeAspect="1" noChangeArrowheads="1"/>
          </p:cNvPicPr>
          <p:nvPr/>
        </p:nvPicPr>
        <p:blipFill>
          <a:blip r:embed="rId3" cstate="print"/>
          <a:srcRect/>
          <a:stretch>
            <a:fillRect/>
          </a:stretch>
        </p:blipFill>
        <p:spPr bwMode="auto">
          <a:xfrm>
            <a:off x="3563888" y="3140968"/>
            <a:ext cx="5292588" cy="35283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5369" name="Picture 9" descr="See the source image"/>
          <p:cNvPicPr>
            <a:picLocks noChangeAspect="1" noChangeArrowheads="1"/>
          </p:cNvPicPr>
          <p:nvPr/>
        </p:nvPicPr>
        <p:blipFill>
          <a:blip r:embed="rId3" cstate="print"/>
          <a:srcRect/>
          <a:stretch>
            <a:fillRect/>
          </a:stretch>
        </p:blipFill>
        <p:spPr bwMode="auto">
          <a:xfrm>
            <a:off x="179512" y="1988840"/>
            <a:ext cx="3456384" cy="2288894"/>
          </a:xfrm>
          <a:prstGeom prst="rect">
            <a:avLst/>
          </a:prstGeom>
          <a:noFill/>
        </p:spPr>
      </p:pic>
      <p:pic>
        <p:nvPicPr>
          <p:cNvPr id="15362" name="Picture 2" descr="See the source image"/>
          <p:cNvPicPr>
            <a:picLocks noChangeAspect="1" noChangeArrowheads="1"/>
          </p:cNvPicPr>
          <p:nvPr/>
        </p:nvPicPr>
        <p:blipFill>
          <a:blip r:embed="rId4" cstate="print"/>
          <a:srcRect/>
          <a:stretch>
            <a:fillRect/>
          </a:stretch>
        </p:blipFill>
        <p:spPr bwMode="auto">
          <a:xfrm>
            <a:off x="1943913" y="741667"/>
            <a:ext cx="2520280" cy="1890210"/>
          </a:xfrm>
          <a:prstGeom prst="rect">
            <a:avLst/>
          </a:prstGeom>
          <a:noFill/>
        </p:spPr>
      </p:pic>
      <p:pic>
        <p:nvPicPr>
          <p:cNvPr id="15365" name="Picture 5"/>
          <p:cNvPicPr>
            <a:picLocks noChangeAspect="1" noChangeArrowheads="1"/>
          </p:cNvPicPr>
          <p:nvPr/>
        </p:nvPicPr>
        <p:blipFill>
          <a:blip r:embed="rId5" cstate="print"/>
          <a:srcRect t="50030" r="75111" b="27051"/>
          <a:stretch>
            <a:fillRect/>
          </a:stretch>
        </p:blipFill>
        <p:spPr bwMode="auto">
          <a:xfrm>
            <a:off x="4427984" y="2348880"/>
            <a:ext cx="4726800" cy="2448272"/>
          </a:xfrm>
          <a:prstGeom prst="rect">
            <a:avLst/>
          </a:prstGeom>
          <a:noFill/>
          <a:ln w="9525">
            <a:noFill/>
            <a:miter lim="800000"/>
            <a:headEnd/>
            <a:tailEnd/>
          </a:ln>
        </p:spPr>
      </p:pic>
      <p:sp>
        <p:nvSpPr>
          <p:cNvPr id="6" name="Title 5"/>
          <p:cNvSpPr>
            <a:spLocks noGrp="1"/>
          </p:cNvSpPr>
          <p:nvPr>
            <p:ph type="title"/>
          </p:nvPr>
        </p:nvSpPr>
        <p:spPr>
          <a:xfrm>
            <a:off x="323528" y="-171400"/>
            <a:ext cx="8229600" cy="1143000"/>
          </a:xfrm>
        </p:spPr>
        <p:txBody>
          <a:bodyPr/>
          <a:lstStyle/>
          <a:p>
            <a:r>
              <a:rPr lang="en-GB" dirty="0" err="1" smtClean="0"/>
              <a:t>Mappleton</a:t>
            </a:r>
            <a:r>
              <a:rPr lang="en-GB" dirty="0" smtClean="0"/>
              <a:t> and </a:t>
            </a:r>
            <a:r>
              <a:rPr lang="en-GB" dirty="0" err="1" smtClean="0"/>
              <a:t>Hornsea</a:t>
            </a:r>
            <a:endParaRPr lang="en-GB" dirty="0"/>
          </a:p>
        </p:txBody>
      </p:sp>
      <p:sp>
        <p:nvSpPr>
          <p:cNvPr id="9" name="Line Callout 1 8"/>
          <p:cNvSpPr/>
          <p:nvPr/>
        </p:nvSpPr>
        <p:spPr>
          <a:xfrm>
            <a:off x="4716016" y="5229200"/>
            <a:ext cx="2448272" cy="432048"/>
          </a:xfrm>
          <a:prstGeom prst="borderCallout1">
            <a:avLst>
              <a:gd name="adj1" fmla="val -1942"/>
              <a:gd name="adj2" fmla="val 99133"/>
              <a:gd name="adj3" fmla="val -391196"/>
              <a:gd name="adj4" fmla="val 11846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Big, sandy beach</a:t>
            </a:r>
            <a:endParaRPr lang="en-GB" dirty="0"/>
          </a:p>
        </p:txBody>
      </p:sp>
      <p:sp>
        <p:nvSpPr>
          <p:cNvPr id="10" name="Line Callout 1 9"/>
          <p:cNvSpPr/>
          <p:nvPr/>
        </p:nvSpPr>
        <p:spPr>
          <a:xfrm>
            <a:off x="5436096" y="1268760"/>
            <a:ext cx="3240360" cy="432048"/>
          </a:xfrm>
          <a:prstGeom prst="borderCallout1">
            <a:avLst>
              <a:gd name="adj1" fmla="val 99886"/>
              <a:gd name="adj2" fmla="val 123"/>
              <a:gd name="adj3" fmla="val 341569"/>
              <a:gd name="adj4" fmla="val -143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Grass growing on the cliffs</a:t>
            </a:r>
            <a:endParaRPr lang="en-GB" dirty="0"/>
          </a:p>
        </p:txBody>
      </p:sp>
      <p:pic>
        <p:nvPicPr>
          <p:cNvPr id="15367" name="Picture 7" descr="Coastal defences and erosion at Mappleton">
            <a:hlinkClick r:id="rId6"/>
          </p:cNvPr>
          <p:cNvPicPr>
            <a:picLocks noChangeAspect="1" noChangeArrowheads="1"/>
          </p:cNvPicPr>
          <p:nvPr/>
        </p:nvPicPr>
        <p:blipFill>
          <a:blip r:embed="rId7" cstate="print"/>
          <a:srcRect/>
          <a:stretch>
            <a:fillRect/>
          </a:stretch>
        </p:blipFill>
        <p:spPr bwMode="auto">
          <a:xfrm>
            <a:off x="1241198" y="4292154"/>
            <a:ext cx="3168352" cy="2376264"/>
          </a:xfrm>
          <a:prstGeom prst="rect">
            <a:avLst/>
          </a:prstGeom>
          <a:noFill/>
        </p:spPr>
      </p:pic>
      <p:sp>
        <p:nvSpPr>
          <p:cNvPr id="13" name="Rectangle 12"/>
          <p:cNvSpPr/>
          <p:nvPr/>
        </p:nvSpPr>
        <p:spPr>
          <a:xfrm>
            <a:off x="4427984" y="5805264"/>
            <a:ext cx="4572000" cy="923330"/>
          </a:xfrm>
          <a:prstGeom prst="rect">
            <a:avLst/>
          </a:prstGeom>
        </p:spPr>
        <p:txBody>
          <a:bodyPr>
            <a:spAutoFit/>
          </a:bodyPr>
          <a:lstStyle/>
          <a:p>
            <a:r>
              <a:rPr lang="en-GB" dirty="0" smtClean="0"/>
              <a:t>In 1991, The East Riding of Yorkshire Council (ERYC) spent £2 million  here on coastal defences</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ee the source image"/>
          <p:cNvPicPr>
            <a:picLocks noChangeAspect="1" noChangeArrowheads="1"/>
          </p:cNvPicPr>
          <p:nvPr/>
        </p:nvPicPr>
        <p:blipFill>
          <a:blip r:embed="rId3" cstate="print"/>
          <a:srcRect/>
          <a:stretch>
            <a:fillRect/>
          </a:stretch>
        </p:blipFill>
        <p:spPr bwMode="auto">
          <a:xfrm>
            <a:off x="107504" y="404664"/>
            <a:ext cx="4320480" cy="3240360"/>
          </a:xfrm>
          <a:prstGeom prst="rect">
            <a:avLst/>
          </a:prstGeom>
          <a:noFill/>
        </p:spPr>
      </p:pic>
      <p:pic>
        <p:nvPicPr>
          <p:cNvPr id="16388" name="Picture 4" descr="See the source image"/>
          <p:cNvPicPr>
            <a:picLocks noChangeAspect="1" noChangeArrowheads="1"/>
          </p:cNvPicPr>
          <p:nvPr/>
        </p:nvPicPr>
        <p:blipFill>
          <a:blip r:embed="rId4" cstate="print"/>
          <a:srcRect/>
          <a:stretch>
            <a:fillRect/>
          </a:stretch>
        </p:blipFill>
        <p:spPr bwMode="auto">
          <a:xfrm>
            <a:off x="4572000" y="188640"/>
            <a:ext cx="2736304" cy="3640821"/>
          </a:xfrm>
          <a:prstGeom prst="rect">
            <a:avLst/>
          </a:prstGeom>
          <a:noFill/>
        </p:spPr>
      </p:pic>
      <p:pic>
        <p:nvPicPr>
          <p:cNvPr id="16390" name="Picture 6" descr="See the source image"/>
          <p:cNvPicPr>
            <a:picLocks noChangeAspect="1" noChangeArrowheads="1"/>
          </p:cNvPicPr>
          <p:nvPr/>
        </p:nvPicPr>
        <p:blipFill>
          <a:blip r:embed="rId5" cstate="print"/>
          <a:srcRect/>
          <a:stretch>
            <a:fillRect/>
          </a:stretch>
        </p:blipFill>
        <p:spPr bwMode="auto">
          <a:xfrm>
            <a:off x="251520" y="3861048"/>
            <a:ext cx="3816424" cy="2862318"/>
          </a:xfrm>
          <a:prstGeom prst="rect">
            <a:avLst/>
          </a:prstGeom>
          <a:noFill/>
        </p:spPr>
      </p:pic>
      <p:pic>
        <p:nvPicPr>
          <p:cNvPr id="16392" name="Picture 8" descr="See the source image"/>
          <p:cNvPicPr>
            <a:picLocks noChangeAspect="1" noChangeArrowheads="1"/>
          </p:cNvPicPr>
          <p:nvPr/>
        </p:nvPicPr>
        <p:blipFill>
          <a:blip r:embed="rId6" cstate="print"/>
          <a:srcRect/>
          <a:stretch>
            <a:fillRect/>
          </a:stretch>
        </p:blipFill>
        <p:spPr bwMode="auto">
          <a:xfrm>
            <a:off x="4139952" y="4293096"/>
            <a:ext cx="3528392" cy="2350364"/>
          </a:xfrm>
          <a:prstGeom prst="rect">
            <a:avLst/>
          </a:prstGeom>
          <a:noFill/>
        </p:spPr>
      </p:pic>
      <p:sp>
        <p:nvSpPr>
          <p:cNvPr id="6" name="Title 5"/>
          <p:cNvSpPr>
            <a:spLocks noGrp="1"/>
          </p:cNvSpPr>
          <p:nvPr>
            <p:ph type="title"/>
          </p:nvPr>
        </p:nvSpPr>
        <p:spPr>
          <a:xfrm>
            <a:off x="-2628800" y="0"/>
            <a:ext cx="8229600" cy="1143000"/>
          </a:xfrm>
        </p:spPr>
        <p:txBody>
          <a:bodyPr/>
          <a:lstStyle/>
          <a:p>
            <a:r>
              <a:rPr lang="en-GB" dirty="0" err="1" smtClean="0"/>
              <a:t>Aldbrough</a:t>
            </a:r>
            <a:endParaRPr lang="en-GB" dirty="0"/>
          </a:p>
        </p:txBody>
      </p:sp>
      <p:sp>
        <p:nvSpPr>
          <p:cNvPr id="7" name="TextBox 6"/>
          <p:cNvSpPr txBox="1"/>
          <p:nvPr/>
        </p:nvSpPr>
        <p:spPr>
          <a:xfrm>
            <a:off x="7380312" y="548680"/>
            <a:ext cx="1656184" cy="2880320"/>
          </a:xfrm>
          <a:prstGeom prst="rect">
            <a:avLst/>
          </a:prstGeom>
          <a:noFill/>
        </p:spPr>
        <p:txBody>
          <a:bodyPr wrap="square" rtlCol="0">
            <a:spAutoFit/>
          </a:bodyPr>
          <a:lstStyle/>
          <a:p>
            <a:r>
              <a:rPr lang="en-GB" dirty="0" smtClean="0"/>
              <a:t>Use an </a:t>
            </a:r>
            <a:r>
              <a:rPr lang="en-GB" dirty="0" err="1" smtClean="0"/>
              <a:t>Ipad</a:t>
            </a:r>
            <a:r>
              <a:rPr lang="en-GB" dirty="0" smtClean="0"/>
              <a:t> to watch the following clip to help with your questions… </a:t>
            </a:r>
            <a:r>
              <a:rPr lang="en-GB" dirty="0" smtClean="0">
                <a:hlinkClick r:id="rId7"/>
              </a:rPr>
              <a:t>https://www.bbc.co.uk/programmes/p00xrlnl</a:t>
            </a:r>
            <a:r>
              <a:rPr lang="en-GB" dirty="0" smtClean="0"/>
              <a:t> </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cstate="print"/>
          <a:srcRect l="34450" t="5334" r="35232" b="54767"/>
          <a:stretch>
            <a:fillRect/>
          </a:stretch>
        </p:blipFill>
        <p:spPr bwMode="auto">
          <a:xfrm>
            <a:off x="4572000" y="3610423"/>
            <a:ext cx="4211960" cy="3117944"/>
          </a:xfrm>
          <a:prstGeom prst="rect">
            <a:avLst/>
          </a:prstGeom>
          <a:noFill/>
          <a:ln w="9525">
            <a:noFill/>
            <a:miter lim="800000"/>
            <a:headEnd/>
            <a:tailEnd/>
          </a:ln>
        </p:spPr>
      </p:pic>
      <p:pic>
        <p:nvPicPr>
          <p:cNvPr id="17410" name="Picture 2"/>
          <p:cNvPicPr>
            <a:picLocks noChangeAspect="1" noChangeArrowheads="1"/>
          </p:cNvPicPr>
          <p:nvPr/>
        </p:nvPicPr>
        <p:blipFill>
          <a:blip r:embed="rId3" cstate="print"/>
          <a:srcRect l="34450" t="48273" r="34838" b="11367"/>
          <a:stretch>
            <a:fillRect/>
          </a:stretch>
        </p:blipFill>
        <p:spPr bwMode="auto">
          <a:xfrm>
            <a:off x="683568" y="620688"/>
            <a:ext cx="5040560" cy="3725952"/>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l="40550" t="43000" r="41338" b="16667"/>
          <a:stretch>
            <a:fillRect/>
          </a:stretch>
        </p:blipFill>
        <p:spPr bwMode="auto">
          <a:xfrm>
            <a:off x="5580112" y="0"/>
            <a:ext cx="3312368" cy="4149080"/>
          </a:xfrm>
          <a:prstGeom prst="rect">
            <a:avLst/>
          </a:prstGeom>
          <a:noFill/>
          <a:ln w="9525">
            <a:noFill/>
            <a:miter lim="800000"/>
            <a:headEnd/>
            <a:tailEnd/>
          </a:ln>
        </p:spPr>
      </p:pic>
      <p:pic>
        <p:nvPicPr>
          <p:cNvPr id="17413" name="Picture 5"/>
          <p:cNvPicPr>
            <a:picLocks noChangeAspect="1" noChangeArrowheads="1"/>
          </p:cNvPicPr>
          <p:nvPr/>
        </p:nvPicPr>
        <p:blipFill>
          <a:blip r:embed="rId4" cstate="print"/>
          <a:srcRect l="34250" t="6601" r="35038" b="59100"/>
          <a:stretch>
            <a:fillRect/>
          </a:stretch>
        </p:blipFill>
        <p:spPr bwMode="auto">
          <a:xfrm>
            <a:off x="611560" y="4221088"/>
            <a:ext cx="4011874" cy="2520280"/>
          </a:xfrm>
          <a:prstGeom prst="rect">
            <a:avLst/>
          </a:prstGeom>
          <a:noFill/>
          <a:ln w="9525">
            <a:noFill/>
            <a:miter lim="800000"/>
            <a:headEnd/>
            <a:tailEnd/>
          </a:ln>
        </p:spPr>
      </p:pic>
      <p:sp>
        <p:nvSpPr>
          <p:cNvPr id="6" name="Title 5"/>
          <p:cNvSpPr>
            <a:spLocks noGrp="1"/>
          </p:cNvSpPr>
          <p:nvPr>
            <p:ph type="title"/>
          </p:nvPr>
        </p:nvSpPr>
        <p:spPr>
          <a:xfrm>
            <a:off x="-1692696" y="-171400"/>
            <a:ext cx="8229600" cy="1143000"/>
          </a:xfrm>
        </p:spPr>
        <p:txBody>
          <a:bodyPr/>
          <a:lstStyle/>
          <a:p>
            <a:r>
              <a:rPr lang="en-GB" dirty="0" err="1" smtClean="0"/>
              <a:t>Withernsea</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r>
              <a:rPr lang="en-GB" dirty="0" smtClean="0"/>
              <a:t>Easington</a:t>
            </a:r>
            <a:endParaRPr lang="en-GB" dirty="0"/>
          </a:p>
        </p:txBody>
      </p:sp>
      <p:pic>
        <p:nvPicPr>
          <p:cNvPr id="27650" name="Picture 2" descr="See the source image"/>
          <p:cNvPicPr>
            <a:picLocks noChangeAspect="1" noChangeArrowheads="1"/>
          </p:cNvPicPr>
          <p:nvPr/>
        </p:nvPicPr>
        <p:blipFill>
          <a:blip r:embed="rId2" cstate="print"/>
          <a:srcRect/>
          <a:stretch>
            <a:fillRect/>
          </a:stretch>
        </p:blipFill>
        <p:spPr bwMode="auto">
          <a:xfrm>
            <a:off x="1331639" y="1196753"/>
            <a:ext cx="3024337" cy="2268253"/>
          </a:xfrm>
          <a:prstGeom prst="rect">
            <a:avLst/>
          </a:prstGeom>
          <a:noFill/>
        </p:spPr>
      </p:pic>
      <p:pic>
        <p:nvPicPr>
          <p:cNvPr id="27652" name="Picture 4" descr="See the source image"/>
          <p:cNvPicPr>
            <a:picLocks noChangeAspect="1" noChangeArrowheads="1"/>
          </p:cNvPicPr>
          <p:nvPr/>
        </p:nvPicPr>
        <p:blipFill>
          <a:blip r:embed="rId3" cstate="print"/>
          <a:srcRect/>
          <a:stretch>
            <a:fillRect/>
          </a:stretch>
        </p:blipFill>
        <p:spPr bwMode="auto">
          <a:xfrm>
            <a:off x="5220072" y="1844824"/>
            <a:ext cx="3300366" cy="3960440"/>
          </a:xfrm>
          <a:prstGeom prst="rect">
            <a:avLst/>
          </a:prstGeom>
          <a:noFill/>
        </p:spPr>
      </p:pic>
      <p:pic>
        <p:nvPicPr>
          <p:cNvPr id="27654" name="Picture 6" descr="See the source image"/>
          <p:cNvPicPr>
            <a:picLocks noChangeAspect="1" noChangeArrowheads="1"/>
          </p:cNvPicPr>
          <p:nvPr/>
        </p:nvPicPr>
        <p:blipFill rotWithShape="1">
          <a:blip r:embed="rId4" cstate="print"/>
          <a:srcRect l="18644" t="15198" b="10537"/>
          <a:stretch/>
        </p:blipFill>
        <p:spPr bwMode="auto">
          <a:xfrm>
            <a:off x="755576" y="3717032"/>
            <a:ext cx="4167189" cy="28002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l="8857" t="38233" r="58069" b="36567"/>
          <a:stretch>
            <a:fillRect/>
          </a:stretch>
        </p:blipFill>
        <p:spPr bwMode="auto">
          <a:xfrm>
            <a:off x="1403648" y="3501008"/>
            <a:ext cx="6336704" cy="2715730"/>
          </a:xfrm>
          <a:prstGeom prst="rect">
            <a:avLst/>
          </a:prstGeom>
          <a:noFill/>
          <a:ln w="9525">
            <a:noFill/>
            <a:miter lim="800000"/>
            <a:headEnd/>
            <a:tailEnd/>
          </a:ln>
        </p:spPr>
      </p:pic>
      <p:sp>
        <p:nvSpPr>
          <p:cNvPr id="3" name="TextBox 2"/>
          <p:cNvSpPr txBox="1"/>
          <p:nvPr/>
        </p:nvSpPr>
        <p:spPr>
          <a:xfrm>
            <a:off x="827584" y="1268760"/>
            <a:ext cx="7488832" cy="2308324"/>
          </a:xfrm>
          <a:prstGeom prst="rect">
            <a:avLst/>
          </a:prstGeom>
          <a:noFill/>
        </p:spPr>
        <p:txBody>
          <a:bodyPr wrap="square" rtlCol="0">
            <a:spAutoFit/>
          </a:bodyPr>
          <a:lstStyle/>
          <a:p>
            <a:r>
              <a:rPr lang="en-GB" sz="2400" dirty="0" smtClean="0"/>
              <a:t>The old village in </a:t>
            </a:r>
            <a:r>
              <a:rPr lang="en-GB" sz="2400" dirty="0" err="1" smtClean="0"/>
              <a:t>Kilnsea</a:t>
            </a:r>
            <a:r>
              <a:rPr lang="en-GB" sz="2400" dirty="0" smtClean="0"/>
              <a:t> has been </a:t>
            </a:r>
            <a:r>
              <a:rPr lang="en-GB" sz="2400" dirty="0" smtClean="0"/>
              <a:t>completely </a:t>
            </a:r>
            <a:r>
              <a:rPr lang="en-GB" sz="2400" dirty="0" smtClean="0"/>
              <a:t>lost to the sea and a new village has been built. Due to the amount of erosion here, </a:t>
            </a:r>
            <a:r>
              <a:rPr lang="en-GB" sz="2400" dirty="0"/>
              <a:t>s</a:t>
            </a:r>
            <a:r>
              <a:rPr lang="en-GB" sz="2400" dirty="0" smtClean="0"/>
              <a:t>ea defences were built as early as 1847! But, they have obviously not solved the problem and are now very worn out. It will cost a lot of money to restore old defences. </a:t>
            </a:r>
            <a:endParaRPr lang="en-GB" sz="2400" dirty="0"/>
          </a:p>
        </p:txBody>
      </p:sp>
      <p:sp>
        <p:nvSpPr>
          <p:cNvPr id="4" name="Title 3"/>
          <p:cNvSpPr>
            <a:spLocks noGrp="1"/>
          </p:cNvSpPr>
          <p:nvPr>
            <p:ph type="title"/>
          </p:nvPr>
        </p:nvSpPr>
        <p:spPr/>
        <p:txBody>
          <a:bodyPr/>
          <a:lstStyle/>
          <a:p>
            <a:r>
              <a:rPr lang="en-GB" dirty="0" err="1" smtClean="0"/>
              <a:t>Kilnsea</a:t>
            </a:r>
            <a:r>
              <a:rPr lang="en-GB" dirty="0" smtClean="0"/>
              <a:t> </a:t>
            </a:r>
            <a:endParaRPr lang="en-GB" dirty="0"/>
          </a:p>
        </p:txBody>
      </p:sp>
      <p:sp>
        <p:nvSpPr>
          <p:cNvPr id="5" name="TextBox 4"/>
          <p:cNvSpPr txBox="1"/>
          <p:nvPr/>
        </p:nvSpPr>
        <p:spPr>
          <a:xfrm>
            <a:off x="1043608" y="6165304"/>
            <a:ext cx="7164288" cy="338554"/>
          </a:xfrm>
          <a:prstGeom prst="rect">
            <a:avLst/>
          </a:prstGeom>
          <a:noFill/>
        </p:spPr>
        <p:txBody>
          <a:bodyPr wrap="square" rtlCol="0">
            <a:spAutoFit/>
          </a:bodyPr>
          <a:lstStyle/>
          <a:p>
            <a:r>
              <a:rPr lang="en-GB" sz="1600" dirty="0" smtClean="0"/>
              <a:t>The image shows plaques attached to one of the sea defences in </a:t>
            </a:r>
            <a:r>
              <a:rPr lang="en-GB" sz="1600" dirty="0" err="1" smtClean="0"/>
              <a:t>Kilnsea</a:t>
            </a:r>
            <a:endParaRPr lang="en-GB"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457</Words>
  <Application>Microsoft Office PowerPoint</Application>
  <PresentationFormat>On-screen Show (4:3)</PresentationFormat>
  <Paragraphs>45</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Unicode MS</vt:lpstr>
      <vt:lpstr>Calibri</vt:lpstr>
      <vt:lpstr>Comic Sans MS</vt:lpstr>
      <vt:lpstr>Office Theme</vt:lpstr>
      <vt:lpstr>The Holderness Coastline: What actually happened? </vt:lpstr>
      <vt:lpstr>PowerPoint Presentation</vt:lpstr>
      <vt:lpstr>Flamborough Head</vt:lpstr>
      <vt:lpstr>Bridlington</vt:lpstr>
      <vt:lpstr>Mappleton and Hornsea</vt:lpstr>
      <vt:lpstr>Aldbrough</vt:lpstr>
      <vt:lpstr>Withernsea</vt:lpstr>
      <vt:lpstr>Easington</vt:lpstr>
      <vt:lpstr>Kilnsea </vt:lpstr>
      <vt:lpstr>Spurn Head</vt:lpstr>
      <vt:lpstr>THE FUTURE </vt:lpstr>
      <vt:lpstr>Managed retreat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J Hyland</cp:lastModifiedBy>
  <cp:revision>20</cp:revision>
  <cp:lastPrinted>2019-06-18T11:36:35Z</cp:lastPrinted>
  <dcterms:created xsi:type="dcterms:W3CDTF">2019-06-16T14:38:50Z</dcterms:created>
  <dcterms:modified xsi:type="dcterms:W3CDTF">2019-06-21T10:06:25Z</dcterms:modified>
</cp:coreProperties>
</file>