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6"/>
  </p:notesMasterIdLst>
  <p:sldIdLst>
    <p:sldId id="298" r:id="rId2"/>
    <p:sldId id="277" r:id="rId3"/>
    <p:sldId id="293" r:id="rId4"/>
    <p:sldId id="294" r:id="rId5"/>
    <p:sldId id="283" r:id="rId6"/>
    <p:sldId id="284" r:id="rId7"/>
    <p:sldId id="285" r:id="rId8"/>
    <p:sldId id="286" r:id="rId9"/>
    <p:sldId id="297" r:id="rId10"/>
    <p:sldId id="288" r:id="rId11"/>
    <p:sldId id="289" r:id="rId12"/>
    <p:sldId id="290" r:id="rId13"/>
    <p:sldId id="291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9B9"/>
    <a:srgbClr val="FF0066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03" autoAdjust="0"/>
  </p:normalViewPr>
  <p:slideViewPr>
    <p:cSldViewPr>
      <p:cViewPr varScale="1">
        <p:scale>
          <a:sx n="83" d="100"/>
          <a:sy n="83" d="100"/>
        </p:scale>
        <p:origin x="1450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20D54-0CC0-4568-8D83-600DBD55F4C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2709-18CA-494F-BE38-21893F171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17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04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8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379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5071B-B33D-41D5-9A1D-1581EAC06C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477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DB4E9-CF37-4C18-B598-4CC2CB3B32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71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19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15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6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21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6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37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51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29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CF2DB-B54E-4575-A2F6-533CEBA915FB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BC42-5F1B-4D6C-A053-9A5A8E672C3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863" y="188640"/>
            <a:ext cx="7772400" cy="1470025"/>
          </a:xfrm>
        </p:spPr>
        <p:txBody>
          <a:bodyPr>
            <a:normAutofit/>
          </a:bodyPr>
          <a:lstStyle/>
          <a:p>
            <a:pPr lvl="0"/>
            <a:r>
              <a:rPr lang="en-GB" sz="3600" u="sng" dirty="0" smtClean="0">
                <a:latin typeface="Century Gothic" panose="020B0502020202020204" pitchFamily="34" charset="0"/>
              </a:rPr>
              <a:t>l/o: To </a:t>
            </a:r>
            <a:r>
              <a:rPr lang="en-US" sz="3600" u="sng" dirty="0" smtClean="0">
                <a:latin typeface="Century Gothic" panose="020B0502020202020204" pitchFamily="34" charset="0"/>
                <a:cs typeface="Times New Roman" pitchFamily="18" charset="0"/>
              </a:rPr>
              <a:t>explain </a:t>
            </a:r>
            <a:r>
              <a:rPr lang="en-US" sz="3600" u="sng" dirty="0">
                <a:latin typeface="Century Gothic" panose="020B0502020202020204" pitchFamily="34" charset="0"/>
                <a:cs typeface="Times New Roman" pitchFamily="18" charset="0"/>
              </a:rPr>
              <a:t>the importance of different muscles in the </a:t>
            </a:r>
            <a:r>
              <a:rPr lang="en-US" sz="3600" u="sng" dirty="0" smtClean="0">
                <a:latin typeface="Century Gothic" panose="020B0502020202020204" pitchFamily="34" charset="0"/>
                <a:cs typeface="Times New Roman" pitchFamily="18" charset="0"/>
              </a:rPr>
              <a:t>body.</a:t>
            </a:r>
            <a:endParaRPr lang="en-GB" sz="3600" u="sng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03615" y="3284984"/>
            <a:ext cx="8706681" cy="3831525"/>
            <a:chOff x="168085" y="404664"/>
            <a:chExt cx="8706681" cy="3831525"/>
          </a:xfrm>
        </p:grpSpPr>
        <p:grpSp>
          <p:nvGrpSpPr>
            <p:cNvPr id="5" name="Group 4"/>
            <p:cNvGrpSpPr/>
            <p:nvPr/>
          </p:nvGrpSpPr>
          <p:grpSpPr>
            <a:xfrm>
              <a:off x="168085" y="404664"/>
              <a:ext cx="2808312" cy="3831525"/>
              <a:chOff x="168085" y="404664"/>
              <a:chExt cx="2808312" cy="383152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68085" y="404664"/>
                <a:ext cx="2808312" cy="3384376"/>
              </a:xfrm>
              <a:prstGeom prst="rect">
                <a:avLst/>
              </a:prstGeom>
              <a:solidFill>
                <a:srgbClr val="C3864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95536" y="1412776"/>
                <a:ext cx="23762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 smtClean="0">
                    <a:latin typeface="Comic Sans MS" panose="030F0702030302020204" pitchFamily="66" charset="0"/>
                  </a:rPr>
                  <a:t>Developing</a:t>
                </a:r>
                <a:r>
                  <a:rPr lang="en-GB" sz="3200" dirty="0" smtClean="0">
                    <a:latin typeface="Comic Sans MS" panose="030F0702030302020204" pitchFamily="66" charset="0"/>
                  </a:rPr>
                  <a:t> </a:t>
                </a:r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  <p:pic>
            <p:nvPicPr>
              <p:cNvPr id="18" name="Picture 2" descr="Image result for bronze medal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5696" y="589955"/>
                <a:ext cx="1040058" cy="1053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81246" y="2204864"/>
                <a:ext cx="237626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dirty="0" smtClean="0">
                    <a:latin typeface="Century Gothic" panose="020B0502020202020204" pitchFamily="34" charset="0"/>
                  </a:rPr>
                  <a:t>I can: </a:t>
                </a:r>
                <a:r>
                  <a:rPr lang="en-GB" dirty="0">
                    <a:latin typeface="Century Gothic" panose="020B0502020202020204" pitchFamily="34" charset="0"/>
                    <a:cs typeface="Times New Roman" pitchFamily="18" charset="0"/>
                  </a:rPr>
                  <a:t>State the function of major muscle groups.</a:t>
                </a:r>
              </a:p>
              <a:p>
                <a:endParaRPr lang="en-GB" dirty="0" smtClean="0">
                  <a:latin typeface="Century Gothic" panose="020B0502020202020204" pitchFamily="34" charset="0"/>
                </a:endParaRPr>
              </a:p>
              <a:p>
                <a:endParaRPr lang="en-GB" dirty="0" smtClean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152800" y="404664"/>
              <a:ext cx="2808312" cy="3554526"/>
              <a:chOff x="3152800" y="404664"/>
              <a:chExt cx="2808312" cy="355452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152800" y="404664"/>
                <a:ext cx="2808312" cy="3384376"/>
              </a:xfrm>
              <a:prstGeom prst="rect">
                <a:avLst/>
              </a:prstGeom>
              <a:solidFill>
                <a:srgbClr val="B2B2B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296816" y="1412776"/>
                <a:ext cx="2520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 smtClean="0">
                    <a:latin typeface="Comic Sans MS" panose="030F0702030302020204" pitchFamily="66" charset="0"/>
                  </a:rPr>
                  <a:t>Secure </a:t>
                </a:r>
                <a:r>
                  <a:rPr lang="en-GB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dirty="0" smtClean="0"/>
                  <a:t> </a:t>
                </a:r>
                <a:endParaRPr lang="en-GB" dirty="0"/>
              </a:p>
            </p:txBody>
          </p:sp>
          <p:pic>
            <p:nvPicPr>
              <p:cNvPr id="14" name="Picture 1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0032" y="561884"/>
                <a:ext cx="936104" cy="991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476836" y="2204864"/>
                <a:ext cx="216024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dirty="0" smtClean="0">
                    <a:latin typeface="Century Gothic" panose="020B0502020202020204" pitchFamily="34" charset="0"/>
                  </a:rPr>
                  <a:t>I can: </a:t>
                </a:r>
                <a:r>
                  <a:rPr lang="en-GB" dirty="0">
                    <a:latin typeface="Century Gothic" panose="020B0502020202020204" pitchFamily="34" charset="0"/>
                    <a:cs typeface="Times New Roman" pitchFamily="18" charset="0"/>
                  </a:rPr>
                  <a:t>Describe the function of major muscle groups.</a:t>
                </a:r>
              </a:p>
              <a:p>
                <a:endParaRPr lang="en-GB" dirty="0" smtClean="0">
                  <a:latin typeface="Century Gothic" panose="020B0502020202020204" pitchFamily="34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066454" y="404664"/>
              <a:ext cx="2808312" cy="3831525"/>
              <a:chOff x="6066454" y="404664"/>
              <a:chExt cx="2808312" cy="3831525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066454" y="404664"/>
                <a:ext cx="2808312" cy="3384376"/>
              </a:xfrm>
              <a:prstGeom prst="rect">
                <a:avLst/>
              </a:prstGeom>
              <a:solidFill>
                <a:srgbClr val="FF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292485" y="1400402"/>
                <a:ext cx="22322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 smtClean="0">
                    <a:latin typeface="Comic Sans MS" panose="030F0702030302020204" pitchFamily="66" charset="0"/>
                  </a:rPr>
                  <a:t>Secure +</a:t>
                </a:r>
                <a:r>
                  <a:rPr lang="en-GB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dirty="0" smtClean="0"/>
                  <a:t> </a:t>
                </a:r>
                <a:endParaRPr lang="en-GB" dirty="0"/>
              </a:p>
            </p:txBody>
          </p:sp>
          <p:pic>
            <p:nvPicPr>
              <p:cNvPr id="10" name="Picture 1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2400" y="680255"/>
                <a:ext cx="583848" cy="873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238728" y="2204864"/>
                <a:ext cx="246376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dirty="0" smtClean="0">
                    <a:latin typeface="Century Gothic" panose="020B0502020202020204" pitchFamily="34" charset="0"/>
                  </a:rPr>
                  <a:t>I can: </a:t>
                </a:r>
                <a:r>
                  <a:rPr lang="en-GB" dirty="0">
                    <a:latin typeface="Century Gothic" panose="020B0502020202020204" pitchFamily="34" charset="0"/>
                    <a:cs typeface="Times New Roman" pitchFamily="18" charset="0"/>
                  </a:rPr>
                  <a:t>Explain how the muscle groups interact with other tissues to cause movement.</a:t>
                </a:r>
              </a:p>
              <a:p>
                <a:endParaRPr lang="en-GB" dirty="0" smtClean="0">
                  <a:latin typeface="Century Gothic" panose="020B0502020202020204" pitchFamily="34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869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Three</a:t>
            </a:r>
            <a:r>
              <a:rPr lang="en-US" altLang="en-US" smtClean="0"/>
              <a:t> types of Muscle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b="1" dirty="0" smtClean="0"/>
              <a:t>Heart (cardiac) Muscle</a:t>
            </a:r>
          </a:p>
          <a:p>
            <a:pPr eaLnBrk="1" hangingPunct="1">
              <a:buFontTx/>
              <a:buNone/>
            </a:pPr>
            <a:endParaRPr lang="en-US" altLang="en-US" sz="2800" b="1" dirty="0" smtClean="0"/>
          </a:p>
          <a:p>
            <a:pPr eaLnBrk="1" hangingPunct="1"/>
            <a:r>
              <a:rPr lang="en-US" altLang="en-US" sz="2800" b="1" dirty="0" smtClean="0"/>
              <a:t>Involuntary Muscle</a:t>
            </a:r>
          </a:p>
          <a:p>
            <a:pPr eaLnBrk="1" hangingPunct="1"/>
            <a:endParaRPr lang="en-US" altLang="en-US" sz="2800" b="1" dirty="0" smtClean="0"/>
          </a:p>
          <a:p>
            <a:pPr eaLnBrk="1" hangingPunct="1"/>
            <a:r>
              <a:rPr lang="en-US" altLang="en-US" sz="2800" b="1" dirty="0" smtClean="0"/>
              <a:t>Voluntary</a:t>
            </a:r>
          </a:p>
          <a:p>
            <a:pPr eaLnBrk="1" hangingPunct="1"/>
            <a:endParaRPr lang="en-US" altLang="en-US" sz="2800" b="1" dirty="0" smtClean="0"/>
          </a:p>
          <a:p>
            <a:pPr algn="ctr" eaLnBrk="1" hangingPunct="1">
              <a:buFontTx/>
              <a:buNone/>
            </a:pPr>
            <a:r>
              <a:rPr lang="en-US" altLang="en-US" sz="2400" dirty="0" smtClean="0"/>
              <a:t>Structure and function of these muscle tissues are very different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21908" y="6381328"/>
            <a:ext cx="9165907" cy="5424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GB" sz="2000" smtClean="0">
                <a:solidFill>
                  <a:schemeClr val="bg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l/o: To </a:t>
            </a:r>
            <a:r>
              <a:rPr lang="en-US" sz="2000" smtClean="0">
                <a:solidFill>
                  <a:schemeClr val="bg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explain the importance of different muscles in the body.</a:t>
            </a:r>
            <a:endParaRPr lang="en-GB" sz="2000" dirty="0">
              <a:solidFill>
                <a:schemeClr val="bg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62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Heart/Cardiac Muscle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Built in Pacemaker – Sino-atrial node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Heartbeat is involuntary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Influenced by many factors – Such as?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These factors change the nervous system and the hormones that are released.</a:t>
            </a:r>
          </a:p>
        </p:txBody>
      </p:sp>
      <p:pic>
        <p:nvPicPr>
          <p:cNvPr id="8196" name="Picture 5" descr="Humhr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6718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-21908" y="6381328"/>
            <a:ext cx="9165907" cy="5424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GB" sz="2000" smtClean="0">
                <a:solidFill>
                  <a:schemeClr val="bg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l/o: To </a:t>
            </a:r>
            <a:r>
              <a:rPr lang="en-US" sz="2000" smtClean="0">
                <a:solidFill>
                  <a:schemeClr val="bg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explain the importance of different muscles in the body.</a:t>
            </a:r>
            <a:endParaRPr lang="en-GB" sz="2000" dirty="0">
              <a:solidFill>
                <a:schemeClr val="bg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83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Involuntary (Smooth) Muscle</a:t>
            </a:r>
          </a:p>
        </p:txBody>
      </p:sp>
      <p:pic>
        <p:nvPicPr>
          <p:cNvPr id="9220" name="Picture 5" descr="Colon%20crasum%20%20equ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57338"/>
            <a:ext cx="403225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5" name="Rectangle 9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Found in visceral organs.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(Hollow organs)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Name three locations where you would find smooth muscle?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21908" y="6381328"/>
            <a:ext cx="9165907" cy="5424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GB" sz="2000" smtClean="0">
                <a:solidFill>
                  <a:schemeClr val="bg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l/o: To </a:t>
            </a:r>
            <a:r>
              <a:rPr lang="en-US" sz="2000" smtClean="0">
                <a:solidFill>
                  <a:schemeClr val="bg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explain the importance of different muscles in the body.</a:t>
            </a:r>
            <a:endParaRPr lang="en-GB" sz="2000" dirty="0">
              <a:solidFill>
                <a:schemeClr val="bg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Voluntary (skeletal) Muscle</a:t>
            </a:r>
          </a:p>
        </p:txBody>
      </p:sp>
      <p:pic>
        <p:nvPicPr>
          <p:cNvPr id="10244" name="Picture 14" descr="bodybuilder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628775"/>
            <a:ext cx="4032250" cy="424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01" name="Rectangle 1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Attached to the skeleton</a:t>
            </a:r>
          </a:p>
          <a:p>
            <a:pPr eaLnBrk="1" hangingPunct="1"/>
            <a:r>
              <a:rPr lang="en-US" altLang="en-US" sz="2800" smtClean="0"/>
              <a:t>Provides movement and stability </a:t>
            </a: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Striated in appearance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21908" y="6381328"/>
            <a:ext cx="9165907" cy="5424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GB" sz="2000" smtClean="0">
                <a:solidFill>
                  <a:schemeClr val="bg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l/o: To </a:t>
            </a:r>
            <a:r>
              <a:rPr lang="en-US" sz="2000" smtClean="0">
                <a:solidFill>
                  <a:schemeClr val="bg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explain the importance of different muscles in the body.</a:t>
            </a:r>
            <a:endParaRPr lang="en-GB" sz="2000" dirty="0">
              <a:solidFill>
                <a:schemeClr val="bg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40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698976" cy="720080"/>
          </a:xfrm>
          <a:ln w="5715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/>
              <a:t>Literacy Focus</a:t>
            </a:r>
            <a:endParaRPr lang="en-GB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79512" y="1052736"/>
            <a:ext cx="8640960" cy="3709011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03781"/>
            <a:ext cx="849694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omic Sans MS" panose="030F0702030302020204" pitchFamily="66" charset="0"/>
              </a:rPr>
              <a:t>Explain why some organs contain muscle </a:t>
            </a:r>
            <a:r>
              <a:rPr lang="en-GB" sz="2800" b="1" dirty="0" smtClean="0">
                <a:latin typeface="Comic Sans MS" panose="030F0702030302020204" pitchFamily="66" charset="0"/>
              </a:rPr>
              <a:t>tissue.</a:t>
            </a:r>
          </a:p>
          <a:p>
            <a:endParaRPr lang="en-GB" sz="2800" b="1" dirty="0">
              <a:latin typeface="Comic Sans MS" panose="030F0702030302020204" pitchFamily="66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Comic Sans MS" panose="030F0702030302020204" pitchFamily="66" charset="0"/>
                <a:cs typeface="Times New Roman" pitchFamily="18" charset="0"/>
              </a:rPr>
              <a:t>Use key words: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omic Sans MS" panose="030F0702030302020204" pitchFamily="66" charset="0"/>
                <a:cs typeface="Times New Roman" pitchFamily="18" charset="0"/>
              </a:rPr>
              <a:t>Relax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omic Sans MS" panose="030F0702030302020204" pitchFamily="66" charset="0"/>
                <a:cs typeface="Times New Roman" pitchFamily="18" charset="0"/>
              </a:rPr>
              <a:t>Contract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omic Sans MS" panose="030F0702030302020204" pitchFamily="66" charset="0"/>
                <a:cs typeface="Times New Roman" pitchFamily="18" charset="0"/>
              </a:rPr>
              <a:t>Muscle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omic Sans MS" panose="030F0702030302020204" pitchFamily="66" charset="0"/>
                <a:cs typeface="Times New Roman" pitchFamily="18" charset="0"/>
              </a:rPr>
              <a:t>Involuntary</a:t>
            </a:r>
          </a:p>
          <a:p>
            <a:endParaRPr lang="en-GB" sz="2400" b="1" dirty="0">
              <a:latin typeface="Comic Sans MS" panose="030F0702030302020204" pitchFamily="66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Comic Sans MS" panose="030F0702030302020204" pitchFamily="66" charset="0"/>
                <a:cs typeface="Times New Roman" pitchFamily="18" charset="0"/>
              </a:rPr>
              <a:t>Make sure you use capital letters and full stops</a:t>
            </a:r>
            <a:endParaRPr lang="en-GB" sz="2400" b="1" dirty="0">
              <a:latin typeface="Comic Sans MS" pitchFamily="66" charset="0"/>
              <a:cs typeface="Times New Roman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57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Prepare to Learn</a:t>
            </a:r>
            <a:endParaRPr lang="en-GB" dirty="0"/>
          </a:p>
        </p:txBody>
      </p:sp>
      <p:pic>
        <p:nvPicPr>
          <p:cNvPr id="4" name="Picture 4" descr="im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628800"/>
            <a:ext cx="3766517" cy="36578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1628800"/>
            <a:ext cx="38884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</a:rPr>
              <a:t>What is the largest muscle in your body?</a:t>
            </a:r>
          </a:p>
          <a:p>
            <a:endParaRPr lang="en-GB" sz="2400" dirty="0" smtClean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What is the smallest?</a:t>
            </a:r>
          </a:p>
          <a:p>
            <a:endParaRPr lang="en-GB" sz="2400" dirty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Why do some people have more muscle than others?</a:t>
            </a:r>
          </a:p>
          <a:p>
            <a:endParaRPr lang="en-GB" sz="2400" dirty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Why do we have muscles at all?</a:t>
            </a:r>
            <a:endParaRPr lang="en-GB" sz="2400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21908" y="6381328"/>
            <a:ext cx="9165907" cy="5424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GB" sz="2000" smtClean="0">
                <a:solidFill>
                  <a:schemeClr val="bg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l/o: To </a:t>
            </a:r>
            <a:r>
              <a:rPr lang="en-US" sz="2000" smtClean="0">
                <a:solidFill>
                  <a:schemeClr val="bg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explain the importance of different muscles in the body.</a:t>
            </a:r>
            <a:endParaRPr lang="en-GB" sz="2000" dirty="0">
              <a:solidFill>
                <a:schemeClr val="bg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08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Muscle Facts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 smtClean="0">
                <a:latin typeface="+mj-lt"/>
              </a:rPr>
              <a:t>Smallest muscle in the body?</a:t>
            </a:r>
            <a:endParaRPr lang="en-US" altLang="en-US" sz="24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+mj-lt"/>
              </a:rPr>
              <a:t>Stapedius: the muscle that activates the stirrup, the small bone that sends vibrations from the eardrum to the inner ear. It measures just 0.05 inch (0.13 centimeter) in length.</a:t>
            </a:r>
            <a:endParaRPr lang="en-US" altLang="en-US" sz="2400" b="1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 smtClean="0">
                <a:latin typeface="+mj-lt"/>
              </a:rPr>
              <a:t>Largest muscle in the body?</a:t>
            </a:r>
            <a:endParaRPr lang="en-US" altLang="en-US" sz="24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+mj-lt"/>
              </a:rPr>
              <a:t>Latissimus </a:t>
            </a:r>
            <a:r>
              <a:rPr lang="en-US" altLang="en-US" sz="2400" dirty="0" err="1" smtClean="0">
                <a:latin typeface="+mj-lt"/>
              </a:rPr>
              <a:t>dorsi</a:t>
            </a:r>
            <a:r>
              <a:rPr lang="en-US" altLang="en-US" sz="2400" dirty="0" smtClean="0">
                <a:latin typeface="+mj-lt"/>
              </a:rPr>
              <a:t>: the large, flat muscle pair that covers the middle and lower back.</a:t>
            </a:r>
            <a:endParaRPr lang="en-US" altLang="en-US" sz="2400" b="1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 smtClean="0">
                <a:latin typeface="+mj-lt"/>
              </a:rPr>
              <a:t>Longest muscle in the body?</a:t>
            </a:r>
            <a:endParaRPr lang="en-US" altLang="en-US" sz="24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+mj-lt"/>
              </a:rPr>
              <a:t>Sartorius: the </a:t>
            </a:r>
            <a:r>
              <a:rPr lang="en-US" altLang="en-US" sz="2400" dirty="0" err="1" smtClean="0">
                <a:latin typeface="+mj-lt"/>
              </a:rPr>
              <a:t>straplike</a:t>
            </a:r>
            <a:r>
              <a:rPr lang="en-US" altLang="en-US" sz="2400" dirty="0" smtClean="0">
                <a:latin typeface="+mj-lt"/>
              </a:rPr>
              <a:t> muscle that runs diagonally from the waist down across the front of the thigh to the knee.</a:t>
            </a:r>
            <a:endParaRPr lang="en-US" altLang="en-US" sz="2400" b="1" dirty="0" smtClean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21908" y="6381328"/>
            <a:ext cx="9165907" cy="5424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GB" sz="2000" smtClean="0">
                <a:solidFill>
                  <a:schemeClr val="bg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l/o: To </a:t>
            </a:r>
            <a:r>
              <a:rPr lang="en-US" sz="2000" smtClean="0">
                <a:solidFill>
                  <a:schemeClr val="bg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explain the importance of different muscles in the body.</a:t>
            </a:r>
            <a:endParaRPr lang="en-GB" sz="2000" dirty="0">
              <a:solidFill>
                <a:schemeClr val="bg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35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Muscle Facts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 smtClean="0">
                <a:latin typeface="+mj-lt"/>
              </a:rPr>
              <a:t>Strongest muscle in the body?</a:t>
            </a:r>
            <a:endParaRPr lang="en-US" altLang="en-US" sz="28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latin typeface="+mj-lt"/>
              </a:rPr>
              <a:t>Gluteus maximus: the muscle pair of the hip that form most of the flesh of the buttocks.</a:t>
            </a:r>
            <a:endParaRPr lang="en-US" altLang="en-US" sz="2800" b="1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b="1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 smtClean="0">
                <a:latin typeface="+mj-lt"/>
              </a:rPr>
              <a:t>Fastest-reacting muscle in the body?</a:t>
            </a:r>
            <a:endParaRPr lang="en-US" altLang="en-US" sz="28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latin typeface="+mj-lt"/>
              </a:rPr>
              <a:t>Orbicularis oculi: the muscle that encircles the eye and closes the eyelid. It contracts in less than 0.01 second.</a:t>
            </a:r>
            <a:endParaRPr lang="en-US" altLang="en-US" sz="2800" b="1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b="1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 smtClean="0">
                <a:latin typeface="+mj-lt"/>
              </a:rPr>
              <a:t>Number of muscles used to make a smile?</a:t>
            </a:r>
            <a:endParaRPr lang="en-US" altLang="en-US" sz="28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latin typeface="+mj-lt"/>
              </a:rPr>
              <a:t>Seventeen.</a:t>
            </a:r>
            <a:endParaRPr lang="en-US" altLang="en-US" sz="2800" b="1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b="1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 smtClean="0">
                <a:latin typeface="+mj-lt"/>
              </a:rPr>
              <a:t>Number of muscles used to make a frown?</a:t>
            </a:r>
            <a:endParaRPr lang="en-US" altLang="en-US" sz="28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latin typeface="+mj-lt"/>
              </a:rPr>
              <a:t>Forty-three.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21908" y="6381328"/>
            <a:ext cx="9165907" cy="5424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GB" sz="2000" smtClean="0">
                <a:solidFill>
                  <a:schemeClr val="bg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l/o: To </a:t>
            </a:r>
            <a:r>
              <a:rPr lang="en-US" sz="2000" smtClean="0">
                <a:solidFill>
                  <a:schemeClr val="bg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explain the importance of different muscles in the body.</a:t>
            </a:r>
            <a:endParaRPr lang="en-GB" sz="2000" dirty="0">
              <a:solidFill>
                <a:schemeClr val="bg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81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Antagonistic pairs</a:t>
            </a:r>
          </a:p>
        </p:txBody>
      </p:sp>
      <p:sp>
        <p:nvSpPr>
          <p:cNvPr id="61452" name="Rectangle 12"/>
          <p:cNvSpPr>
            <a:spLocks noGrp="1" noChangeArrowheads="1"/>
          </p:cNvSpPr>
          <p:nvPr>
            <p:ph sz="half" idx="1"/>
          </p:nvPr>
        </p:nvSpPr>
        <p:spPr>
          <a:xfrm>
            <a:off x="4787900" y="1700213"/>
            <a:ext cx="4038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Antagonistic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This muscle works with the prime mover but creates an opposing action – by relaxing. 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61449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611188" y="1628775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Prime mover (agonistic)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This muscle determines the movement of an action – by  contracting. 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21908" y="6381328"/>
            <a:ext cx="9165907" cy="5424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GB" sz="2000" smtClean="0">
                <a:solidFill>
                  <a:schemeClr val="bg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l/o: To </a:t>
            </a:r>
            <a:r>
              <a:rPr lang="en-US" sz="2000" smtClean="0">
                <a:solidFill>
                  <a:schemeClr val="bg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explain the importance of different muscles in the body.</a:t>
            </a:r>
            <a:endParaRPr lang="en-GB" sz="2000" dirty="0">
              <a:solidFill>
                <a:schemeClr val="bg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33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Antagonistic pairs – Bicep Curl</a:t>
            </a:r>
          </a:p>
        </p:txBody>
      </p:sp>
      <p:pic>
        <p:nvPicPr>
          <p:cNvPr id="64522" name="Picture 10" descr="1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268413"/>
            <a:ext cx="3200400" cy="3646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8" name="Picture 6" descr="123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7150" y="1268413"/>
            <a:ext cx="2736850" cy="352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7" name="Text Box 13"/>
          <p:cNvSpPr txBox="1">
            <a:spLocks noChangeArrowheads="1"/>
          </p:cNvSpPr>
          <p:nvPr/>
        </p:nvSpPr>
        <p:spPr bwMode="auto">
          <a:xfrm>
            <a:off x="539750" y="4868863"/>
            <a:ext cx="3960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755650" y="5013325"/>
            <a:ext cx="309562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Biceps – Prime mover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Triceps – Antagonistic </a:t>
            </a: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5724525" y="5157788"/>
            <a:ext cx="2808288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Biceps – Antagonistic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Triceps – Prime Mover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-21908" y="6381328"/>
            <a:ext cx="9165907" cy="5424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GB" sz="2000" smtClean="0">
                <a:solidFill>
                  <a:schemeClr val="bg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l/o: To </a:t>
            </a:r>
            <a:r>
              <a:rPr lang="en-US" sz="2000" smtClean="0">
                <a:solidFill>
                  <a:schemeClr val="bg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explain the importance of different muscles in the body.</a:t>
            </a:r>
            <a:endParaRPr lang="en-GB" sz="2000" dirty="0">
              <a:solidFill>
                <a:schemeClr val="bg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72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6" grpId="0"/>
      <p:bldP spid="645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3413"/>
          </a:xfrm>
          <a:noFill/>
        </p:spPr>
        <p:txBody>
          <a:bodyPr>
            <a:normAutofit fontScale="90000"/>
          </a:bodyPr>
          <a:lstStyle/>
          <a:p>
            <a:r>
              <a:rPr lang="en-GB" altLang="en-US" sz="4000" u="sng" smtClean="0">
                <a:solidFill>
                  <a:schemeClr val="tx1"/>
                </a:solidFill>
              </a:rPr>
              <a:t>Muscle pairs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2152667"/>
            <a:ext cx="4392612" cy="360045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GB" altLang="en-US" sz="2400" dirty="0" smtClean="0"/>
              <a:t>Which muscle causes the elbow joint to flex? </a:t>
            </a:r>
          </a:p>
          <a:p>
            <a:pPr marL="609600" indent="-609600">
              <a:lnSpc>
                <a:spcPct val="90000"/>
              </a:lnSpc>
            </a:pPr>
            <a:r>
              <a:rPr lang="en-GB" altLang="en-US" sz="2400" u="sng" dirty="0" smtClean="0">
                <a:solidFill>
                  <a:srgbClr val="009900"/>
                </a:solidFill>
              </a:rPr>
              <a:t>Bicep</a:t>
            </a:r>
            <a:endParaRPr lang="en-GB" altLang="en-US" sz="2400" dirty="0" smtClean="0"/>
          </a:p>
          <a:p>
            <a:pPr marL="609600" indent="-609600">
              <a:lnSpc>
                <a:spcPct val="90000"/>
              </a:lnSpc>
            </a:pPr>
            <a:r>
              <a:rPr lang="en-GB" altLang="en-US" sz="2400" dirty="0" smtClean="0"/>
              <a:t>What happens to the other muscle in the pair?</a:t>
            </a:r>
          </a:p>
          <a:p>
            <a:pPr marL="609600" indent="-609600">
              <a:lnSpc>
                <a:spcPct val="90000"/>
              </a:lnSpc>
            </a:pPr>
            <a:r>
              <a:rPr lang="en-GB" altLang="en-US" sz="2400" dirty="0" smtClean="0"/>
              <a:t> </a:t>
            </a:r>
            <a:r>
              <a:rPr lang="en-GB" altLang="en-US" sz="2400" u="sng" dirty="0" smtClean="0">
                <a:solidFill>
                  <a:srgbClr val="009900"/>
                </a:solidFill>
              </a:rPr>
              <a:t>It relaxes</a:t>
            </a:r>
            <a:endParaRPr lang="en-GB" altLang="en-US" sz="2400" dirty="0" smtClean="0"/>
          </a:p>
          <a:p>
            <a:pPr marL="609600" indent="-609600">
              <a:lnSpc>
                <a:spcPct val="90000"/>
              </a:lnSpc>
            </a:pPr>
            <a:r>
              <a:rPr lang="en-GB" altLang="en-US" sz="2400" dirty="0" smtClean="0"/>
              <a:t>What do we call these pairs of muscles?</a:t>
            </a:r>
            <a:r>
              <a:rPr lang="en-GB" altLang="en-US" sz="2400" u="sng" dirty="0" smtClean="0">
                <a:solidFill>
                  <a:srgbClr val="009900"/>
                </a:solidFill>
              </a:rPr>
              <a:t> </a:t>
            </a:r>
          </a:p>
          <a:p>
            <a:pPr marL="609600" indent="-609600">
              <a:lnSpc>
                <a:spcPct val="90000"/>
              </a:lnSpc>
            </a:pPr>
            <a:r>
              <a:rPr lang="en-GB" altLang="en-US" sz="2400" u="sng" dirty="0" smtClean="0">
                <a:solidFill>
                  <a:srgbClr val="009900"/>
                </a:solidFill>
              </a:rPr>
              <a:t>Antagonistic pairs</a:t>
            </a:r>
            <a:endParaRPr lang="en-GB" altLang="en-US" sz="2400" dirty="0" smtClean="0"/>
          </a:p>
        </p:txBody>
      </p:sp>
      <p:pic>
        <p:nvPicPr>
          <p:cNvPr id="24579" name="Picture 6" descr="Bicep and tric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3" t="5402" r="24872" b="16626"/>
          <a:stretch>
            <a:fillRect/>
          </a:stretch>
        </p:blipFill>
        <p:spPr bwMode="auto">
          <a:xfrm>
            <a:off x="4787900" y="765175"/>
            <a:ext cx="3325813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2843213" y="1125538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/>
              <a:t>Tricep</a:t>
            </a:r>
          </a:p>
        </p:txBody>
      </p:sp>
      <p:sp>
        <p:nvSpPr>
          <p:cNvPr id="24581" name="Line 8"/>
          <p:cNvSpPr>
            <a:spLocks noChangeShapeType="1"/>
          </p:cNvSpPr>
          <p:nvPr/>
        </p:nvSpPr>
        <p:spPr bwMode="auto">
          <a:xfrm>
            <a:off x="4572000" y="1628775"/>
            <a:ext cx="1008063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7524750" y="1196975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/>
              <a:t>Bicep</a:t>
            </a:r>
          </a:p>
        </p:txBody>
      </p:sp>
      <p:sp>
        <p:nvSpPr>
          <p:cNvPr id="24583" name="Line 10"/>
          <p:cNvSpPr>
            <a:spLocks noChangeShapeType="1"/>
          </p:cNvSpPr>
          <p:nvPr/>
        </p:nvSpPr>
        <p:spPr bwMode="auto">
          <a:xfrm flipH="1">
            <a:off x="6516688" y="1700213"/>
            <a:ext cx="935037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-21908" y="6381328"/>
            <a:ext cx="9165907" cy="5424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GB" sz="2000" smtClean="0">
                <a:solidFill>
                  <a:schemeClr val="bg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l/o: To </a:t>
            </a:r>
            <a:r>
              <a:rPr lang="en-US" sz="2000" smtClean="0">
                <a:solidFill>
                  <a:schemeClr val="bg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explain the importance of different muscles in the body.</a:t>
            </a:r>
            <a:endParaRPr lang="en-GB" sz="2000" dirty="0">
              <a:solidFill>
                <a:schemeClr val="bg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28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8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3413"/>
          </a:xfrm>
          <a:noFill/>
        </p:spPr>
        <p:txBody>
          <a:bodyPr>
            <a:normAutofit fontScale="90000"/>
          </a:bodyPr>
          <a:lstStyle/>
          <a:p>
            <a:r>
              <a:rPr lang="en-GB" altLang="en-US" sz="4000" u="sng" smtClean="0">
                <a:solidFill>
                  <a:schemeClr val="tx1"/>
                </a:solidFill>
              </a:rPr>
              <a:t>Muscle pairs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2781300"/>
            <a:ext cx="4392612" cy="360045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GB" altLang="en-US" sz="2400" smtClean="0"/>
              <a:t>Which muscle causes the knee joint to extend? </a:t>
            </a:r>
          </a:p>
          <a:p>
            <a:pPr marL="609600" indent="-609600">
              <a:lnSpc>
                <a:spcPct val="80000"/>
              </a:lnSpc>
            </a:pPr>
            <a:r>
              <a:rPr lang="en-GB" altLang="en-US" sz="2400" u="sng" smtClean="0">
                <a:solidFill>
                  <a:srgbClr val="009900"/>
                </a:solidFill>
              </a:rPr>
              <a:t>Quadriceps</a:t>
            </a:r>
            <a:endParaRPr lang="en-GB" altLang="en-US" sz="2400" smtClean="0"/>
          </a:p>
          <a:p>
            <a:pPr marL="609600" indent="-609600">
              <a:lnSpc>
                <a:spcPct val="80000"/>
              </a:lnSpc>
            </a:pPr>
            <a:r>
              <a:rPr lang="en-GB" altLang="en-US" sz="2400" smtClean="0"/>
              <a:t>Is this the agonist or antagonist? </a:t>
            </a:r>
          </a:p>
          <a:p>
            <a:pPr marL="609600" indent="-609600">
              <a:lnSpc>
                <a:spcPct val="80000"/>
              </a:lnSpc>
            </a:pPr>
            <a:r>
              <a:rPr lang="en-GB" altLang="en-US" sz="2400" u="sng" smtClean="0">
                <a:solidFill>
                  <a:srgbClr val="009900"/>
                </a:solidFill>
              </a:rPr>
              <a:t>Agonist</a:t>
            </a:r>
          </a:p>
          <a:p>
            <a:pPr marL="609600" indent="-609600">
              <a:lnSpc>
                <a:spcPct val="80000"/>
              </a:lnSpc>
            </a:pPr>
            <a:r>
              <a:rPr lang="en-GB" altLang="en-US" sz="2400" smtClean="0"/>
              <a:t>When does the hamstring become the agonist? </a:t>
            </a:r>
          </a:p>
          <a:p>
            <a:pPr marL="609600" indent="-609600">
              <a:lnSpc>
                <a:spcPct val="80000"/>
              </a:lnSpc>
            </a:pPr>
            <a:r>
              <a:rPr lang="en-GB" altLang="en-US" sz="2400" u="sng" smtClean="0">
                <a:solidFill>
                  <a:srgbClr val="009900"/>
                </a:solidFill>
              </a:rPr>
              <a:t>When the knee is flexed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1331913" y="1052513"/>
            <a:ext cx="2592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/>
              <a:t>Quadriceps</a:t>
            </a:r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3995738" y="1484313"/>
            <a:ext cx="1512887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6696075" y="3789363"/>
            <a:ext cx="2447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/>
              <a:t>Hamstring</a:t>
            </a: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 flipH="1" flipV="1">
            <a:off x="6588125" y="2997200"/>
            <a:ext cx="1150938" cy="936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5608" name="Picture 9" descr="leg mus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49275"/>
            <a:ext cx="407035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-21908" y="6381328"/>
            <a:ext cx="9165907" cy="5424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GB" sz="2000" smtClean="0">
                <a:solidFill>
                  <a:schemeClr val="bg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l/o: To </a:t>
            </a:r>
            <a:r>
              <a:rPr lang="en-US" sz="2000" smtClean="0">
                <a:solidFill>
                  <a:schemeClr val="bg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explain the importance of different muscles in the body.</a:t>
            </a:r>
            <a:endParaRPr lang="en-GB" sz="2000" dirty="0">
              <a:solidFill>
                <a:schemeClr val="bg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67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Measuring Muscle Strength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Use a force meter to test for the strength of muscles.</a:t>
            </a:r>
            <a:endParaRPr lang="en-GB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21908" y="6381328"/>
            <a:ext cx="9165907" cy="5424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GB" sz="2000" smtClean="0">
                <a:solidFill>
                  <a:schemeClr val="bg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l/o: To </a:t>
            </a:r>
            <a:r>
              <a:rPr lang="en-US" sz="2000" smtClean="0">
                <a:solidFill>
                  <a:schemeClr val="bg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explain the importance of different muscles in the body.</a:t>
            </a:r>
            <a:endParaRPr lang="en-GB" sz="2000" dirty="0">
              <a:solidFill>
                <a:schemeClr val="bg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867" t="11430" r="2909" b="10150"/>
          <a:stretch/>
        </p:blipFill>
        <p:spPr>
          <a:xfrm rot="16200000">
            <a:off x="2591780" y="2096852"/>
            <a:ext cx="367240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9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2">
      <a:dk1>
        <a:sysClr val="windowText" lastClr="000000"/>
      </a:dk1>
      <a:lt1>
        <a:srgbClr val="C3D69B"/>
      </a:lt1>
      <a:dk2>
        <a:srgbClr val="1F497D"/>
      </a:dk2>
      <a:lt2>
        <a:srgbClr val="C3D69B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989</TotalTime>
  <Words>682</Words>
  <Application>Microsoft Office PowerPoint</Application>
  <PresentationFormat>On-screen Show (4:3)</PresentationFormat>
  <Paragraphs>117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Comic Sans MS</vt:lpstr>
      <vt:lpstr>Times New Roman</vt:lpstr>
      <vt:lpstr>Theme1</vt:lpstr>
      <vt:lpstr>l/o: To explain the importance of different muscles in the body.</vt:lpstr>
      <vt:lpstr>Prepare to Learn</vt:lpstr>
      <vt:lpstr>Muscle Facts</vt:lpstr>
      <vt:lpstr>Muscle Facts</vt:lpstr>
      <vt:lpstr>Antagonistic pairs</vt:lpstr>
      <vt:lpstr>Antagonistic pairs – Bicep Curl</vt:lpstr>
      <vt:lpstr>Muscle pairs</vt:lpstr>
      <vt:lpstr>Muscle pairs</vt:lpstr>
      <vt:lpstr>Measuring Muscle Strength</vt:lpstr>
      <vt:lpstr>Three types of Muscle</vt:lpstr>
      <vt:lpstr>Heart/Cardiac Muscle</vt:lpstr>
      <vt:lpstr>Involuntary (Smooth) Muscle</vt:lpstr>
      <vt:lpstr>Voluntary (skeletal) Muscle</vt:lpstr>
      <vt:lpstr>Literacy Focus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r.baddeley</dc:creator>
  <cp:lastModifiedBy>R Baddeley</cp:lastModifiedBy>
  <cp:revision>87</cp:revision>
  <dcterms:created xsi:type="dcterms:W3CDTF">2013-08-17T11:23:48Z</dcterms:created>
  <dcterms:modified xsi:type="dcterms:W3CDTF">2020-06-09T09:03:41Z</dcterms:modified>
</cp:coreProperties>
</file>