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5" r:id="rId2"/>
    <p:sldId id="277" r:id="rId3"/>
    <p:sldId id="280" r:id="rId4"/>
    <p:sldId id="279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5F0D69-4F15-47D3-B343-7C7ADCE30C4E}">
          <p14:sldIdLst>
            <p14:sldId id="275"/>
            <p14:sldId id="277"/>
            <p14:sldId id="280"/>
            <p14:sldId id="279"/>
          </p14:sldIdLst>
        </p14:section>
        <p14:section name="Resources" id="{F2A7BC63-4503-47C6-9A77-7A1EDADCE77C}">
          <p14:sldIdLst>
            <p14:sldId id="266"/>
            <p14:sldId id="267"/>
            <p14:sldId id="268"/>
            <p14:sldId id="269"/>
            <p14:sldId id="270"/>
            <p14:sldId id="271"/>
            <p14:sldId id="273"/>
          </p14:sldIdLst>
        </p14:section>
        <p14:section name="HA Slides" id="{61840C11-F51E-4B07-A7FF-1AC966CA32D2}">
          <p14:sldIdLst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13B851C-4441-4DF7-94B1-83DFE76F115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DC5A197-A77C-43A9-BCA1-FC1631E0E8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7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bbc.co.uk/schools/ks3bitesize/science/images/sci_dia_132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bbc.co.uk/schools/ks3bitesize/science/images/sci_dia_132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/>
          <a:lstStyle/>
          <a:p>
            <a:pPr lvl="0"/>
            <a:r>
              <a:rPr lang="en-GB" sz="3200" u="sng" dirty="0" smtClean="0"/>
              <a:t>l/o: To understand </a:t>
            </a:r>
            <a:r>
              <a:rPr lang="en-GB" sz="3200" u="sng" dirty="0"/>
              <a:t>the structure and function of different types of </a:t>
            </a:r>
            <a:r>
              <a:rPr lang="en-GB" sz="3200" u="sng" dirty="0" smtClean="0"/>
              <a:t>joints.</a:t>
            </a:r>
            <a:endParaRPr lang="en-GB" sz="3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3831525"/>
            <a:chOff x="168085" y="404664"/>
            <a:chExt cx="8706681" cy="3831525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State where joints are found in the body.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384376"/>
              <a:chOff x="3152800" y="404664"/>
              <a:chExt cx="2808312" cy="33843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476836" y="2204864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Describe the role of joints in movement.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384376"/>
              <a:chOff x="6066454" y="404664"/>
              <a:chExt cx="2808312" cy="33843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238728" y="2204864"/>
                <a:ext cx="24637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Explain how the parts of a joint allow it to function</a:t>
                </a:r>
                <a:r>
                  <a:rPr lang="en-GB" sz="1000" dirty="0">
                    <a:cs typeface="Times New Roman" pitchFamily="18" charset="0"/>
                  </a:rPr>
                  <a:t>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5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48200" y="366712"/>
            <a:ext cx="4495800" cy="6491287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Tendons</a:t>
            </a:r>
            <a:r>
              <a:rPr lang="en-GB" altLang="en-US" sz="2400" dirty="0" smtClean="0"/>
              <a:t> are a type of connective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They connect </a:t>
            </a:r>
            <a:r>
              <a:rPr lang="en-GB" altLang="en-US" sz="2400" b="1" dirty="0" smtClean="0"/>
              <a:t>Muscle to Bone</a:t>
            </a:r>
            <a:r>
              <a:rPr lang="en-GB" altLang="en-US" sz="2400" dirty="0" smtClean="0"/>
              <a:t>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Tendons are not elastic</a:t>
            </a:r>
            <a:r>
              <a:rPr lang="en-GB" altLang="en-US" sz="2400" dirty="0" smtClean="0"/>
              <a:t> and not stretchy. This allows the muscles to pull up on a bone.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If tendons were stretchy, when a muscle contracted to move a joint, it would stretch the tendon and the joint would not move.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Tendons have to be very tough and strong to hold powerful muscles to strong bones.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459219"/>
            <a:ext cx="412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9900"/>
                </a:solidFill>
                <a:latin typeface="Calibri" pitchFamily="34" charset="0"/>
              </a:rPr>
              <a:t>Tendon</a:t>
            </a:r>
            <a:endParaRPr lang="en-GB" altLang="en-US" sz="40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94855" y="49530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Tendons of the Knee in </a:t>
            </a:r>
            <a:r>
              <a:rPr lang="en-GB" altLang="en-US" sz="2400" b="1" dirty="0">
                <a:latin typeface="Arial" pitchFamily="34" charset="0"/>
              </a:rPr>
              <a:t>White</a:t>
            </a:r>
          </a:p>
        </p:txBody>
      </p:sp>
      <p:pic>
        <p:nvPicPr>
          <p:cNvPr id="9221" name="Picture 11" descr="knee_acl_patellar_tendon_anatomy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3200400" y="2971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2971800" y="3810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419600" y="763587"/>
            <a:ext cx="4495800" cy="571341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b="1" dirty="0" smtClean="0"/>
              <a:t>Cartilage </a:t>
            </a:r>
            <a:r>
              <a:rPr lang="en-GB" altLang="en-US" sz="2600" dirty="0" smtClean="0"/>
              <a:t>is a strong and spongy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dirty="0" smtClean="0"/>
              <a:t>It forms round the end of ball and socket, hinge and pivot joints to protect the end of the bone.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dirty="0" smtClean="0"/>
              <a:t>When we move, cartilage in our joints acts to </a:t>
            </a:r>
            <a:r>
              <a:rPr lang="en-GB" altLang="en-US" sz="2600" b="1" dirty="0" smtClean="0"/>
              <a:t>reduce friction</a:t>
            </a:r>
            <a:r>
              <a:rPr lang="en-GB" altLang="en-US" sz="2600" dirty="0" smtClean="0"/>
              <a:t> to protect our bones.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b="1" dirty="0" smtClean="0"/>
              <a:t>Arthritis </a:t>
            </a:r>
            <a:r>
              <a:rPr lang="en-GB" altLang="en-US" sz="2600" dirty="0" smtClean="0"/>
              <a:t>is when cartilage wears down and the ends of bones in a joint grind together when it is moved.</a:t>
            </a:r>
            <a:endParaRPr lang="en-GB" altLang="en-US" sz="2600" b="1" dirty="0" smtClean="0"/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GB" altLang="en-US" sz="2600" b="1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9925" y="412750"/>
            <a:ext cx="595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9900"/>
                </a:solidFill>
                <a:latin typeface="Calibri" pitchFamily="34" charset="0"/>
              </a:rPr>
              <a:t>Cartilage</a:t>
            </a:r>
            <a:endParaRPr lang="en-GB" altLang="en-US" sz="40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07748" y="5375288"/>
            <a:ext cx="3307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Cartilage in a joint, here in </a:t>
            </a:r>
            <a:r>
              <a:rPr lang="en-GB" altLang="en-US" sz="2400" b="1" dirty="0">
                <a:latin typeface="Arial" pitchFamily="34" charset="0"/>
              </a:rPr>
              <a:t>blue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200400" y="2971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971800" y="3810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pic>
        <p:nvPicPr>
          <p:cNvPr id="10247" name="Picture 24" descr="Image: showing the main features of a joint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2533" r="3172" b="2983"/>
          <a:stretch>
            <a:fillRect/>
          </a:stretch>
        </p:blipFill>
        <p:spPr bwMode="auto">
          <a:xfrm>
            <a:off x="609600" y="1066800"/>
            <a:ext cx="3352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25"/>
          <p:cNvSpPr>
            <a:spLocks noChangeShapeType="1"/>
          </p:cNvSpPr>
          <p:nvPr/>
        </p:nvSpPr>
        <p:spPr bwMode="auto">
          <a:xfrm flipH="1" flipV="1">
            <a:off x="2438400" y="3581400"/>
            <a:ext cx="1295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990600"/>
            <a:ext cx="3962400" cy="5135563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GB" altLang="en-US" sz="3600" dirty="0" smtClean="0"/>
              <a:t>Ball and socket joints allow the joint to rotate in 360</a:t>
            </a:r>
            <a:r>
              <a:rPr lang="en-GB" altLang="en-US" sz="3600" baseline="30000" dirty="0" smtClean="0"/>
              <a:t>o</a:t>
            </a:r>
            <a:r>
              <a:rPr lang="en-GB" altLang="en-US" sz="3600" dirty="0" smtClean="0"/>
              <a:t> allowing a lot of flexibility.</a:t>
            </a:r>
          </a:p>
          <a:p>
            <a:pPr eaLnBrk="1" hangingPunct="1">
              <a:buFontTx/>
              <a:buNone/>
            </a:pPr>
            <a:endParaRPr lang="en-GB" altLang="en-US" sz="2400" dirty="0" smtClean="0"/>
          </a:p>
        </p:txBody>
      </p:sp>
      <p:pic>
        <p:nvPicPr>
          <p:cNvPr id="4099" name="Picture 5" descr="HA%201a%20Nourb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454278" y="188640"/>
            <a:ext cx="450986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Ball and Socket Joint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85800" y="6248400"/>
            <a:ext cx="428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itchFamily="34" charset="0"/>
              </a:rPr>
              <a:t>A Typical </a:t>
            </a:r>
            <a:r>
              <a:rPr lang="en-GB" altLang="en-US" sz="2400" b="1">
                <a:latin typeface="Arial" pitchFamily="34" charset="0"/>
              </a:rPr>
              <a:t>ball</a:t>
            </a:r>
            <a:r>
              <a:rPr lang="en-GB" altLang="en-US" sz="2400">
                <a:latin typeface="Arial" pitchFamily="34" charset="0"/>
              </a:rPr>
              <a:t> and </a:t>
            </a:r>
            <a:r>
              <a:rPr lang="en-GB" altLang="en-US" sz="2400" b="1">
                <a:latin typeface="Arial" pitchFamily="34" charset="0"/>
              </a:rPr>
              <a:t>socket</a:t>
            </a:r>
            <a:r>
              <a:rPr lang="en-GB" altLang="en-US" sz="2400">
                <a:latin typeface="Arial" pitchFamily="34" charset="0"/>
              </a:rPr>
              <a:t> joint in the hip</a:t>
            </a: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1981200" y="33528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 flipV="1">
            <a:off x="3124200" y="3276600"/>
            <a:ext cx="381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860032" y="1556792"/>
            <a:ext cx="3962400" cy="4693195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4000" dirty="0" smtClean="0"/>
              <a:t>Hinge joints work like a lever and allow movement of 180</a:t>
            </a:r>
            <a:r>
              <a:rPr lang="en-GB" altLang="en-US" sz="4000" baseline="30000" dirty="0" smtClean="0"/>
              <a:t>o</a:t>
            </a:r>
            <a:r>
              <a:rPr lang="en-GB" altLang="en-US" sz="4000" dirty="0" smtClean="0"/>
              <a:t>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843808" y="412749"/>
            <a:ext cx="297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Hinge Joint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3174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A Typical hinge joint in the elbow</a:t>
            </a:r>
          </a:p>
        </p:txBody>
      </p:sp>
      <p:pic>
        <p:nvPicPr>
          <p:cNvPr id="5125" name="Picture 7" descr="elbow_anatomy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499992" y="990600"/>
            <a:ext cx="4339208" cy="513556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4000" dirty="0" smtClean="0"/>
              <a:t>Fixed joints form between two bits of bone and they </a:t>
            </a:r>
            <a:r>
              <a:rPr lang="en-GB" altLang="en-US" sz="4000" b="1" dirty="0" smtClean="0"/>
              <a:t>do not move.</a:t>
            </a:r>
            <a:endParaRPr lang="en-GB" altLang="en-US" sz="4000" dirty="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91881" y="209839"/>
            <a:ext cx="28219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Fixed Joint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027" y="5868266"/>
            <a:ext cx="3879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The fixed joint between plates of bone in the skull</a:t>
            </a:r>
          </a:p>
        </p:txBody>
      </p:sp>
      <p:pic>
        <p:nvPicPr>
          <p:cNvPr id="6149" name="Picture 7" descr="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719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899592" y="1524000"/>
            <a:ext cx="1234008" cy="4344266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4797152"/>
            <a:ext cx="8382000" cy="1872208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GB" altLang="en-US" sz="3600" dirty="0" smtClean="0"/>
              <a:t>Pivot joints allow bones to rotate around each other by 360</a:t>
            </a:r>
            <a:r>
              <a:rPr lang="en-GB" altLang="en-US" sz="3600" baseline="30000" dirty="0" smtClean="0"/>
              <a:t>o</a:t>
            </a:r>
            <a:r>
              <a:rPr lang="en-GB" altLang="en-US" sz="3600" dirty="0" smtClean="0"/>
              <a:t>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02538" y="475095"/>
            <a:ext cx="274994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Pivot Joint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34230" y="3749699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Pivot joint of the neck</a:t>
            </a:r>
          </a:p>
        </p:txBody>
      </p:sp>
      <p:pic>
        <p:nvPicPr>
          <p:cNvPr id="7173" name="Picture 8" descr="Pivot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2" y="155679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Pivot jo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790056" cy="2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494196" y="1104900"/>
            <a:ext cx="4495800" cy="510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Ligaments</a:t>
            </a:r>
            <a:r>
              <a:rPr lang="en-GB" altLang="en-US" sz="2400" dirty="0" smtClean="0"/>
              <a:t> are a type of connective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They connect </a:t>
            </a:r>
            <a:r>
              <a:rPr lang="en-GB" altLang="en-US" sz="2400" b="1" dirty="0" smtClean="0"/>
              <a:t>Bone to Bone</a:t>
            </a:r>
            <a:r>
              <a:rPr lang="en-GB" altLang="en-US" sz="2400" dirty="0" smtClean="0"/>
              <a:t>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Ligaments are elastic</a:t>
            </a:r>
            <a:r>
              <a:rPr lang="en-GB" altLang="en-US" sz="2400" dirty="0" smtClean="0"/>
              <a:t> and stretchy. This allows the joint to move where it needs to, but keeps the bones aligned.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When we tear a ligament, the connective tissue is damaged and causes pain when we move the joint.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If ligaments were not stretchy, they would snap every time we bent a joint!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28817" y="412750"/>
            <a:ext cx="563026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Ligaments</a:t>
            </a:r>
            <a:endParaRPr lang="en-GB" alt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6" name="Picture 4" descr="knee-with-lig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0042" y="5417127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Ligaments of the Knee in </a:t>
            </a:r>
            <a:r>
              <a:rPr lang="en-GB" altLang="en-US" sz="2400" b="1" dirty="0">
                <a:latin typeface="Arial" pitchFamily="34" charset="0"/>
              </a:rPr>
              <a:t>Pink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2743200" y="3657600"/>
            <a:ext cx="762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429000" y="3733800"/>
            <a:ext cx="6858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648200" y="366712"/>
            <a:ext cx="4495800" cy="6491287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Tendons</a:t>
            </a:r>
            <a:r>
              <a:rPr lang="en-GB" altLang="en-US" sz="2400" dirty="0" smtClean="0"/>
              <a:t> are a type of connective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They connect </a:t>
            </a:r>
            <a:r>
              <a:rPr lang="en-GB" altLang="en-US" sz="2400" b="1" dirty="0" smtClean="0"/>
              <a:t>Muscle to Bone</a:t>
            </a:r>
            <a:r>
              <a:rPr lang="en-GB" altLang="en-US" sz="2400" dirty="0" smtClean="0"/>
              <a:t>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Tendons are not elastic</a:t>
            </a:r>
            <a:r>
              <a:rPr lang="en-GB" altLang="en-US" sz="2400" dirty="0" smtClean="0"/>
              <a:t> and not stretchy. This allows the muscles to pull up on a bone.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If tendons were stretchy, when a muscle contracted to move a joint, it would stretch the tendon and the joint would not move.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Tendons have to be very tough and strong to hold powerful muscles to strong bones.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459219"/>
            <a:ext cx="4122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9900"/>
                </a:solidFill>
                <a:latin typeface="Calibri" pitchFamily="34" charset="0"/>
              </a:rPr>
              <a:t>Tendon</a:t>
            </a:r>
            <a:endParaRPr lang="en-GB" altLang="en-US" sz="40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94855" y="49530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Tendons of the Knee in </a:t>
            </a:r>
            <a:r>
              <a:rPr lang="en-GB" altLang="en-US" sz="2400" b="1" dirty="0">
                <a:latin typeface="Arial" pitchFamily="34" charset="0"/>
              </a:rPr>
              <a:t>White</a:t>
            </a:r>
          </a:p>
        </p:txBody>
      </p:sp>
      <p:pic>
        <p:nvPicPr>
          <p:cNvPr id="9221" name="Picture 11" descr="knee_acl_patellar_tendon_anatomy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3200400" y="2971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2971800" y="3810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419600" y="763587"/>
            <a:ext cx="4495800" cy="571341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b="1" dirty="0" smtClean="0"/>
              <a:t>Cartilage </a:t>
            </a:r>
            <a:r>
              <a:rPr lang="en-GB" altLang="en-US" sz="2600" dirty="0" smtClean="0"/>
              <a:t>is a strong and spongy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dirty="0" smtClean="0"/>
              <a:t>It forms round the end of ball and socket, hinge and pivot joints to protect the end of the bone.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dirty="0" smtClean="0"/>
              <a:t>When we move, cartilage in our joints acts to </a:t>
            </a:r>
            <a:r>
              <a:rPr lang="en-GB" altLang="en-US" sz="2600" b="1" dirty="0" smtClean="0"/>
              <a:t>reduce friction</a:t>
            </a:r>
            <a:r>
              <a:rPr lang="en-GB" altLang="en-US" sz="2600" dirty="0" smtClean="0"/>
              <a:t> to protect our bones.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600" b="1" dirty="0" smtClean="0"/>
              <a:t>Arthritis </a:t>
            </a:r>
            <a:r>
              <a:rPr lang="en-GB" altLang="en-US" sz="2600" dirty="0" smtClean="0"/>
              <a:t>is when cartilage wears down and the ends of bones in a joint grind together when it is moved.</a:t>
            </a:r>
            <a:endParaRPr lang="en-GB" altLang="en-US" sz="2600" b="1" dirty="0" smtClean="0"/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GB" altLang="en-US" sz="2600" b="1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9925" y="412750"/>
            <a:ext cx="595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9900"/>
                </a:solidFill>
                <a:latin typeface="Calibri" pitchFamily="34" charset="0"/>
              </a:rPr>
              <a:t>Cartilage</a:t>
            </a:r>
            <a:endParaRPr lang="en-GB" altLang="en-US" sz="4000" dirty="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07748" y="5375288"/>
            <a:ext cx="3307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Cartilage in a joint, here in </a:t>
            </a:r>
            <a:r>
              <a:rPr lang="en-GB" altLang="en-US" sz="2400" b="1" dirty="0">
                <a:latin typeface="Arial" pitchFamily="34" charset="0"/>
              </a:rPr>
              <a:t>blue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200400" y="2971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971800" y="3810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pic>
        <p:nvPicPr>
          <p:cNvPr id="10247" name="Picture 24" descr="Image: showing the main features of a joint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2533" r="3172" b="2983"/>
          <a:stretch>
            <a:fillRect/>
          </a:stretch>
        </p:blipFill>
        <p:spPr bwMode="auto">
          <a:xfrm>
            <a:off x="609600" y="1066800"/>
            <a:ext cx="3352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25"/>
          <p:cNvSpPr>
            <a:spLocks noChangeShapeType="1"/>
          </p:cNvSpPr>
          <p:nvPr/>
        </p:nvSpPr>
        <p:spPr bwMode="auto">
          <a:xfrm flipH="1" flipV="1">
            <a:off x="2438400" y="3581400"/>
            <a:ext cx="1295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information to answer these questions.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lvl="0"/>
            <a:r>
              <a:rPr lang="en-GB" dirty="0">
                <a:cs typeface="Times New Roman" pitchFamily="18" charset="0"/>
              </a:rPr>
              <a:t>State where joints are found in the body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lvl="0"/>
            <a:endParaRPr lang="en-GB" dirty="0" smtClean="0">
              <a:latin typeface="Century Gothic" panose="020B0502020202020204" pitchFamily="34" charset="0"/>
            </a:endParaRPr>
          </a:p>
          <a:p>
            <a:pPr lvl="0"/>
            <a:r>
              <a:rPr lang="en-GB" dirty="0">
                <a:cs typeface="Times New Roman" pitchFamily="18" charset="0"/>
              </a:rPr>
              <a:t>Describe the role of joints in movement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lvl="0"/>
            <a:endParaRPr lang="en-GB" dirty="0">
              <a:cs typeface="Times New Roman" pitchFamily="18" charset="0"/>
            </a:endParaRPr>
          </a:p>
          <a:p>
            <a:r>
              <a:rPr lang="en-GB" dirty="0">
                <a:cs typeface="Times New Roman" pitchFamily="18" charset="0"/>
              </a:rPr>
              <a:t>Explain how the parts of a joint allow it to function</a:t>
            </a:r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611560" y="1412776"/>
            <a:ext cx="864096" cy="4176464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bronze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" y="1393857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503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8" y="5152546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4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53395"/>
              </p:ext>
            </p:extLst>
          </p:nvPr>
        </p:nvGraphicFramePr>
        <p:xfrm>
          <a:off x="457200" y="548680"/>
          <a:ext cx="8229600" cy="59766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63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Type of joint</a:t>
                      </a:r>
                      <a:endParaRPr lang="en-GB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Diagram</a:t>
                      </a:r>
                      <a:endParaRPr lang="en-GB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Facts</a:t>
                      </a:r>
                      <a:endParaRPr lang="en-GB" sz="20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7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75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75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75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5" descr="HA%201a%20Nourb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15" y="1136979"/>
            <a:ext cx="1193802" cy="149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lbow_anatomy0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32" y="2348880"/>
            <a:ext cx="1444352" cy="144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k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58" y="3701023"/>
            <a:ext cx="1107968" cy="14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vot j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16" y="5164324"/>
            <a:ext cx="1478632" cy="14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8640"/>
            <a:ext cx="579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the slides in ‘resources’ to complete this table.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3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 to joints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Joints </a:t>
            </a:r>
            <a:r>
              <a:rPr lang="en-GB" dirty="0"/>
              <a:t>can get </a:t>
            </a:r>
            <a:r>
              <a:rPr lang="en-GB" dirty="0" smtClean="0"/>
              <a:t>damaged/worn</a:t>
            </a:r>
          </a:p>
          <a:p>
            <a:pPr lvl="1"/>
            <a:r>
              <a:rPr lang="en-GB" dirty="0" smtClean="0"/>
              <a:t>How?</a:t>
            </a:r>
          </a:p>
          <a:p>
            <a:pPr lvl="1"/>
            <a:r>
              <a:rPr lang="en-GB" dirty="0" smtClean="0"/>
              <a:t>What could this cause?</a:t>
            </a:r>
          </a:p>
          <a:p>
            <a:pPr lvl="1"/>
            <a:r>
              <a:rPr lang="en-GB" dirty="0" smtClean="0"/>
              <a:t>What can be done to help?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5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990600"/>
            <a:ext cx="3962400" cy="5135563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GB" altLang="en-US" sz="3600" dirty="0" smtClean="0"/>
              <a:t>Ball and socket joints allow the joint to rotate in 360</a:t>
            </a:r>
            <a:r>
              <a:rPr lang="en-GB" altLang="en-US" sz="3600" baseline="30000" dirty="0" smtClean="0"/>
              <a:t>o</a:t>
            </a:r>
            <a:r>
              <a:rPr lang="en-GB" altLang="en-US" sz="3600" dirty="0" smtClean="0"/>
              <a:t> allowing a lot of flexibility.</a:t>
            </a:r>
          </a:p>
          <a:p>
            <a:pPr eaLnBrk="1" hangingPunct="1">
              <a:buFontTx/>
              <a:buNone/>
            </a:pPr>
            <a:endParaRPr lang="en-GB" altLang="en-US" sz="2400" dirty="0" smtClean="0"/>
          </a:p>
        </p:txBody>
      </p:sp>
      <p:pic>
        <p:nvPicPr>
          <p:cNvPr id="4099" name="Picture 5" descr="HA%201a%20Nourb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454278" y="188640"/>
            <a:ext cx="4509864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Ball and Socket Joint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85800" y="6248400"/>
            <a:ext cx="428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itchFamily="34" charset="0"/>
              </a:rPr>
              <a:t>A Typical </a:t>
            </a:r>
            <a:r>
              <a:rPr lang="en-GB" altLang="en-US" sz="2400" b="1">
                <a:latin typeface="Arial" pitchFamily="34" charset="0"/>
              </a:rPr>
              <a:t>ball</a:t>
            </a:r>
            <a:r>
              <a:rPr lang="en-GB" altLang="en-US" sz="2400">
                <a:latin typeface="Arial" pitchFamily="34" charset="0"/>
              </a:rPr>
              <a:t> and </a:t>
            </a:r>
            <a:r>
              <a:rPr lang="en-GB" altLang="en-US" sz="2400" b="1">
                <a:latin typeface="Arial" pitchFamily="34" charset="0"/>
              </a:rPr>
              <a:t>socket</a:t>
            </a:r>
            <a:r>
              <a:rPr lang="en-GB" altLang="en-US" sz="2400">
                <a:latin typeface="Arial" pitchFamily="34" charset="0"/>
              </a:rPr>
              <a:t> joint in the hip</a:t>
            </a: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1981200" y="33528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 flipV="1">
            <a:off x="3124200" y="3276600"/>
            <a:ext cx="381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860032" y="1114424"/>
            <a:ext cx="3962400" cy="513556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Hinge joints work like a lever and allow movement of 180</a:t>
            </a:r>
            <a:r>
              <a:rPr lang="en-GB" altLang="en-US" sz="2800" baseline="30000" dirty="0" smtClean="0"/>
              <a:t>o</a:t>
            </a:r>
            <a:r>
              <a:rPr lang="en-GB" altLang="en-US" sz="2800" dirty="0" smtClean="0"/>
              <a:t>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The ends of the bones in a hinge joint are covered by</a:t>
            </a:r>
            <a:r>
              <a:rPr lang="en-GB" altLang="en-US" sz="2800" b="1" dirty="0" smtClean="0"/>
              <a:t> cartilage.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Between the bones of the joint is a fluid called</a:t>
            </a:r>
            <a:r>
              <a:rPr lang="en-GB" altLang="en-US" sz="2800" b="1" dirty="0" smtClean="0"/>
              <a:t> synovial fluid.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Muscles work in pairs to </a:t>
            </a:r>
            <a:r>
              <a:rPr lang="en-GB" altLang="en-US" sz="2800" b="1" dirty="0" smtClean="0"/>
              <a:t>contract and relax</a:t>
            </a:r>
            <a:r>
              <a:rPr lang="en-GB" altLang="en-US" sz="2800" dirty="0" smtClean="0"/>
              <a:t> to move the joint.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843808" y="412749"/>
            <a:ext cx="2979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Hinge Joint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3174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A Typical hinge joint in the elbow</a:t>
            </a:r>
          </a:p>
        </p:txBody>
      </p:sp>
      <p:pic>
        <p:nvPicPr>
          <p:cNvPr id="5125" name="Picture 7" descr="elbow_anatomy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499992" y="990600"/>
            <a:ext cx="4339208" cy="5135563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Fixed joints form between two bits of bone and they </a:t>
            </a:r>
            <a:r>
              <a:rPr lang="en-GB" altLang="en-US" sz="2800" b="1" dirty="0" smtClean="0"/>
              <a:t>do not move.</a:t>
            </a:r>
            <a:endParaRPr lang="en-GB" altLang="en-US" sz="2800" dirty="0" smtClean="0"/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The plates of bone that make up our skull were once separate, but during early years, they fuse to form a solid skull.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800" dirty="0" smtClean="0"/>
              <a:t>The fusion of the bone means it cannot grow and get bigger, or smaller.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91881" y="209839"/>
            <a:ext cx="28219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Fixed Joint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027" y="5868266"/>
            <a:ext cx="38792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The fixed joint between plates of bone in the skull</a:t>
            </a:r>
          </a:p>
        </p:txBody>
      </p:sp>
      <p:pic>
        <p:nvPicPr>
          <p:cNvPr id="6149" name="Picture 7" descr="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719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899592" y="1524000"/>
            <a:ext cx="1234008" cy="4344266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3733800"/>
            <a:ext cx="8382000" cy="293556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/>
              <a:t>Pivot joints allow bones to rotate around each other by 360</a:t>
            </a:r>
            <a:r>
              <a:rPr lang="en-GB" altLang="en-US" sz="2400" baseline="30000" dirty="0" smtClean="0"/>
              <a:t>o</a:t>
            </a:r>
            <a:r>
              <a:rPr lang="en-GB" altLang="en-US" sz="2400" dirty="0" smtClean="0"/>
              <a:t>.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/>
              <a:t>The reason our neck does not rotate 360</a:t>
            </a:r>
            <a:r>
              <a:rPr lang="en-GB" altLang="en-US" sz="2400" baseline="30000" dirty="0" smtClean="0"/>
              <a:t>o</a:t>
            </a:r>
            <a:r>
              <a:rPr lang="en-GB" altLang="en-US" sz="2400" dirty="0" smtClean="0"/>
              <a:t> fully is because muscles limit how far it will rotate.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/>
              <a:t>The ends of the bones in a pivot joint are covered by </a:t>
            </a:r>
            <a:r>
              <a:rPr lang="en-GB" altLang="en-US" sz="2400" b="1" dirty="0" smtClean="0"/>
              <a:t>cartilage.</a:t>
            </a:r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/>
              <a:t>The joint contains </a:t>
            </a:r>
            <a:r>
              <a:rPr lang="en-GB" altLang="en-US" sz="2400" b="1" dirty="0" smtClean="0"/>
              <a:t>synovial fluid</a:t>
            </a:r>
            <a:r>
              <a:rPr lang="en-GB" altLang="en-US" sz="2400" dirty="0" smtClean="0"/>
              <a:t> between the bones.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02538" y="475095"/>
            <a:ext cx="274994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Pivot Joint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38600" y="3276600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itchFamily="34" charset="0"/>
              </a:rPr>
              <a:t>Pivot joint of the neck</a:t>
            </a:r>
          </a:p>
        </p:txBody>
      </p:sp>
      <p:pic>
        <p:nvPicPr>
          <p:cNvPr id="7173" name="Picture 8" descr="Pivot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Pivot joi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7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494196" y="1104900"/>
            <a:ext cx="4495800" cy="510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Ligaments</a:t>
            </a:r>
            <a:r>
              <a:rPr lang="en-GB" altLang="en-US" sz="2400" dirty="0" smtClean="0"/>
              <a:t> are a type of connective tissue.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They connect </a:t>
            </a:r>
            <a:r>
              <a:rPr lang="en-GB" altLang="en-US" sz="2400" b="1" dirty="0" smtClean="0"/>
              <a:t>Bone to Bone</a:t>
            </a:r>
            <a:r>
              <a:rPr lang="en-GB" altLang="en-US" sz="2400" dirty="0" smtClean="0"/>
              <a:t>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b="1" dirty="0" smtClean="0"/>
              <a:t>Ligaments are elastic</a:t>
            </a:r>
            <a:r>
              <a:rPr lang="en-GB" altLang="en-US" sz="2400" dirty="0" smtClean="0"/>
              <a:t> and stretchy. This allows the joint to move where it needs to, but keeps the bones aligned.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When we tear a ligament, the connective tissue is damaged and causes pain when we move the joint.</a:t>
            </a:r>
          </a:p>
          <a:p>
            <a:pPr marL="0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altLang="en-US" sz="2400" dirty="0" smtClean="0"/>
              <a:t>If ligaments were not stretchy, they would snap every time we bent a joint!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28817" y="412750"/>
            <a:ext cx="563026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Ligaments</a:t>
            </a:r>
            <a:endParaRPr lang="en-GB" alt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6" name="Picture 4" descr="knee-with-lig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0042" y="5417127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itchFamily="34" charset="0"/>
              </a:rPr>
              <a:t>Ligaments of the Knee in </a:t>
            </a:r>
            <a:r>
              <a:rPr lang="en-GB" altLang="en-US" sz="2400" b="1" dirty="0">
                <a:latin typeface="Arial" pitchFamily="34" charset="0"/>
              </a:rPr>
              <a:t>Pink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2743200" y="3657600"/>
            <a:ext cx="762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429000" y="3733800"/>
            <a:ext cx="6858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727</TotalTime>
  <Words>924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Theme1</vt:lpstr>
      <vt:lpstr>l/o: To understand the structure and function of different types of joints.</vt:lpstr>
      <vt:lpstr>Find the information to answer these questions.</vt:lpstr>
      <vt:lpstr>PowerPoint Presentation</vt:lpstr>
      <vt:lpstr>Damage to joints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</dc:title>
  <dc:creator>r.baddeley</dc:creator>
  <cp:lastModifiedBy>R Baddeley</cp:lastModifiedBy>
  <cp:revision>16</cp:revision>
  <cp:lastPrinted>2018-01-19T15:00:24Z</cp:lastPrinted>
  <dcterms:created xsi:type="dcterms:W3CDTF">2016-07-06T10:16:15Z</dcterms:created>
  <dcterms:modified xsi:type="dcterms:W3CDTF">2020-06-09T09:01:19Z</dcterms:modified>
</cp:coreProperties>
</file>