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3"/>
  </p:notesMasterIdLst>
  <p:handoutMasterIdLst>
    <p:handoutMasterId r:id="rId14"/>
  </p:handoutMasterIdLst>
  <p:sldIdLst>
    <p:sldId id="277" r:id="rId2"/>
    <p:sldId id="265" r:id="rId3"/>
    <p:sldId id="264" r:id="rId4"/>
    <p:sldId id="259" r:id="rId5"/>
    <p:sldId id="260" r:id="rId6"/>
    <p:sldId id="261" r:id="rId7"/>
    <p:sldId id="262" r:id="rId8"/>
    <p:sldId id="263" r:id="rId9"/>
    <p:sldId id="279" r:id="rId10"/>
    <p:sldId id="257" r:id="rId11"/>
    <p:sldId id="276" r:id="rId12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326566-D317-4102-81CA-7E212BA2E30F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9A1678-4BD3-484F-AC16-91A4241B37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56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C3D336-9BFD-4164-AAC4-9F0BD45D6C8A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65DBB5-6EEA-4847-8344-A1479CD8C7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26356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IN:</a:t>
            </a:r>
          </a:p>
          <a:p>
            <a:r>
              <a:rPr lang="en-GB" dirty="0" smtClean="0"/>
              <a:t>Diaphragm</a:t>
            </a:r>
            <a:r>
              <a:rPr lang="en-GB" baseline="0" dirty="0" smtClean="0"/>
              <a:t> goes down </a:t>
            </a:r>
          </a:p>
          <a:p>
            <a:r>
              <a:rPr lang="en-GB" baseline="0" dirty="0" smtClean="0"/>
              <a:t>Ribs expands (move outwards)</a:t>
            </a:r>
          </a:p>
          <a:p>
            <a:r>
              <a:rPr lang="en-GB" baseline="0" dirty="0" smtClean="0"/>
              <a:t>OUT:</a:t>
            </a:r>
          </a:p>
          <a:p>
            <a:r>
              <a:rPr lang="en-GB" baseline="0" dirty="0" smtClean="0"/>
              <a:t>Diaphragm moves up</a:t>
            </a:r>
          </a:p>
          <a:p>
            <a:r>
              <a:rPr lang="en-GB" baseline="0" dirty="0" smtClean="0"/>
              <a:t>Ribs move inwards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E5F7B0-92FD-4847-865E-98D31531FAC2}" type="slidenum">
              <a:rPr lang="en-GB" smtClean="0"/>
              <a:pPr/>
              <a:t>2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25CF2DB-B54E-4575-A2F6-533CEBA915FB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09/06/2020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37BC42-5F1B-4D6C-A053-9A5A8E672C33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30489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25CF2DB-B54E-4575-A2F6-533CEBA915FB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09/06/2020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37BC42-5F1B-4D6C-A053-9A5A8E672C33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984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25CF2DB-B54E-4575-A2F6-533CEBA915FB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09/06/2020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37BC42-5F1B-4D6C-A053-9A5A8E672C33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0379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25CF2DB-B54E-4575-A2F6-533CEBA915FB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09/06/2020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37BC42-5F1B-4D6C-A053-9A5A8E672C33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01917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25CF2DB-B54E-4575-A2F6-533CEBA915FB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09/06/2020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37BC42-5F1B-4D6C-A053-9A5A8E672C33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91509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25CF2DB-B54E-4575-A2F6-533CEBA915FB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09/06/2020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37BC42-5F1B-4D6C-A053-9A5A8E672C33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2608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25CF2DB-B54E-4575-A2F6-533CEBA915FB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09/06/2020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37BC42-5F1B-4D6C-A053-9A5A8E672C33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3210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25CF2DB-B54E-4575-A2F6-533CEBA915FB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09/06/2020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37BC42-5F1B-4D6C-A053-9A5A8E672C33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566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25CF2DB-B54E-4575-A2F6-533CEBA915FB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09/06/2020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37BC42-5F1B-4D6C-A053-9A5A8E672C33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43716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25CF2DB-B54E-4575-A2F6-533CEBA915FB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09/06/2020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37BC42-5F1B-4D6C-A053-9A5A8E672C33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0510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25CF2DB-B54E-4575-A2F6-533CEBA915FB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09/06/2020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37BC42-5F1B-4D6C-A053-9A5A8E672C33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0294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513627-6353-4FF7-AFEA-3FC137C6F977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E435C3-B413-4E68-8BFB-BD61552B8EE1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7863" y="188640"/>
            <a:ext cx="7772400" cy="1470025"/>
          </a:xfrm>
        </p:spPr>
        <p:txBody>
          <a:bodyPr/>
          <a:lstStyle/>
          <a:p>
            <a:pPr lvl="0"/>
            <a:r>
              <a:rPr lang="en-GB" sz="3600" u="sng" dirty="0" smtClean="0"/>
              <a:t>l/o: To understand </a:t>
            </a:r>
            <a:r>
              <a:rPr lang="en-US" sz="3600" u="sng" dirty="0">
                <a:cs typeface="Times New Roman" pitchFamily="18" charset="0"/>
              </a:rPr>
              <a:t>fully the process of inhaling and </a:t>
            </a:r>
            <a:r>
              <a:rPr lang="en-US" sz="3600" u="sng" dirty="0" smtClean="0">
                <a:cs typeface="Times New Roman" pitchFamily="18" charset="0"/>
              </a:rPr>
              <a:t>exhaling.</a:t>
            </a:r>
            <a:endParaRPr lang="en-GB" sz="3600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grpSp>
        <p:nvGrpSpPr>
          <p:cNvPr id="4" name="Group 3"/>
          <p:cNvGrpSpPr/>
          <p:nvPr/>
        </p:nvGrpSpPr>
        <p:grpSpPr>
          <a:xfrm>
            <a:off x="203615" y="3284984"/>
            <a:ext cx="8706681" cy="3862303"/>
            <a:chOff x="168085" y="404664"/>
            <a:chExt cx="8706681" cy="3862303"/>
          </a:xfrm>
        </p:grpSpPr>
        <p:grpSp>
          <p:nvGrpSpPr>
            <p:cNvPr id="5" name="Group 4"/>
            <p:cNvGrpSpPr/>
            <p:nvPr/>
          </p:nvGrpSpPr>
          <p:grpSpPr>
            <a:xfrm>
              <a:off x="168085" y="404664"/>
              <a:ext cx="2808312" cy="3862303"/>
              <a:chOff x="168085" y="404664"/>
              <a:chExt cx="2808312" cy="3862303"/>
            </a:xfrm>
          </p:grpSpPr>
          <p:sp>
            <p:nvSpPr>
              <p:cNvPr id="16" name="Rectangle 15"/>
              <p:cNvSpPr/>
              <p:nvPr/>
            </p:nvSpPr>
            <p:spPr>
              <a:xfrm>
                <a:off x="168085" y="404664"/>
                <a:ext cx="2808312" cy="3384376"/>
              </a:xfrm>
              <a:prstGeom prst="rect">
                <a:avLst/>
              </a:prstGeom>
              <a:solidFill>
                <a:srgbClr val="C38649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600" dirty="0">
                  <a:latin typeface="+mj-lt"/>
                </a:endParaRPr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395536" y="1412776"/>
                <a:ext cx="237626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b="1" dirty="0" smtClean="0">
                    <a:latin typeface="+mj-lt"/>
                  </a:rPr>
                  <a:t>Developing</a:t>
                </a:r>
                <a:r>
                  <a:rPr lang="en-GB" sz="2800" dirty="0" smtClean="0">
                    <a:latin typeface="+mj-lt"/>
                  </a:rPr>
                  <a:t> </a:t>
                </a:r>
                <a:endParaRPr lang="en-GB" sz="2800" dirty="0">
                  <a:latin typeface="+mj-lt"/>
                </a:endParaRPr>
              </a:p>
            </p:txBody>
          </p:sp>
          <p:pic>
            <p:nvPicPr>
              <p:cNvPr id="18" name="Picture 2" descr="Image result for bronze medal"/>
              <p:cNvPicPr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835696" y="589955"/>
                <a:ext cx="1040058" cy="105398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9" name="TextBox 18"/>
              <p:cNvSpPr txBox="1"/>
              <p:nvPr/>
            </p:nvSpPr>
            <p:spPr>
              <a:xfrm>
                <a:off x="381246" y="2204864"/>
                <a:ext cx="2376264" cy="20621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/>
                <a:r>
                  <a:rPr lang="en-GB" sz="1600" dirty="0" smtClean="0">
                    <a:latin typeface="+mj-lt"/>
                  </a:rPr>
                  <a:t>I can: </a:t>
                </a:r>
                <a:r>
                  <a:rPr lang="en-GB" sz="1600" dirty="0">
                    <a:latin typeface="+mj-lt"/>
                    <a:cs typeface="Times New Roman" pitchFamily="18" charset="0"/>
                  </a:rPr>
                  <a:t>State what happens to the ribcage and diaphragm during inhaling and exhaling</a:t>
                </a:r>
                <a:r>
                  <a:rPr lang="en-GB" sz="1600" dirty="0" smtClean="0">
                    <a:latin typeface="+mj-lt"/>
                    <a:cs typeface="Times New Roman" pitchFamily="18" charset="0"/>
                  </a:rPr>
                  <a:t>.</a:t>
                </a:r>
                <a:endParaRPr lang="en-GB" sz="1600" dirty="0" smtClean="0">
                  <a:latin typeface="+mj-lt"/>
                </a:endParaRPr>
              </a:p>
              <a:p>
                <a:endParaRPr lang="en-GB" sz="1600" dirty="0" smtClean="0">
                  <a:solidFill>
                    <a:schemeClr val="bg1"/>
                  </a:solidFill>
                  <a:latin typeface="+mj-lt"/>
                </a:endParaRPr>
              </a:p>
              <a:p>
                <a:endParaRPr lang="en-GB" sz="1600" dirty="0">
                  <a:solidFill>
                    <a:schemeClr val="bg1"/>
                  </a:solidFill>
                  <a:latin typeface="+mj-lt"/>
                </a:endParaRPr>
              </a:p>
              <a:p>
                <a:endParaRPr lang="en-GB" sz="1600" dirty="0">
                  <a:solidFill>
                    <a:schemeClr val="bg1"/>
                  </a:solidFill>
                  <a:latin typeface="+mj-lt"/>
                </a:endParaRPr>
              </a:p>
            </p:txBody>
          </p:sp>
        </p:grpSp>
        <p:grpSp>
          <p:nvGrpSpPr>
            <p:cNvPr id="6" name="Group 5"/>
            <p:cNvGrpSpPr/>
            <p:nvPr/>
          </p:nvGrpSpPr>
          <p:grpSpPr>
            <a:xfrm>
              <a:off x="3152800" y="404664"/>
              <a:ext cx="2808312" cy="3431416"/>
              <a:chOff x="3152800" y="404664"/>
              <a:chExt cx="2808312" cy="3431416"/>
            </a:xfrm>
          </p:grpSpPr>
          <p:sp>
            <p:nvSpPr>
              <p:cNvPr id="12" name="Rectangle 11"/>
              <p:cNvSpPr/>
              <p:nvPr/>
            </p:nvSpPr>
            <p:spPr>
              <a:xfrm>
                <a:off x="3152800" y="404664"/>
                <a:ext cx="2808312" cy="3384376"/>
              </a:xfrm>
              <a:prstGeom prst="rect">
                <a:avLst/>
              </a:prstGeom>
              <a:solidFill>
                <a:srgbClr val="B2B2B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600" dirty="0">
                  <a:latin typeface="+mj-lt"/>
                </a:endParaRPr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3296816" y="1412776"/>
                <a:ext cx="252028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b="1" dirty="0" smtClean="0">
                    <a:latin typeface="+mj-lt"/>
                  </a:rPr>
                  <a:t>Secure </a:t>
                </a:r>
                <a:r>
                  <a:rPr lang="en-GB" sz="1600" b="1" dirty="0" smtClean="0">
                    <a:latin typeface="+mj-lt"/>
                  </a:rPr>
                  <a:t> </a:t>
                </a:r>
                <a:r>
                  <a:rPr lang="en-GB" sz="1600" dirty="0" smtClean="0">
                    <a:latin typeface="+mj-lt"/>
                  </a:rPr>
                  <a:t> </a:t>
                </a:r>
                <a:endParaRPr lang="en-GB" sz="1600" dirty="0">
                  <a:latin typeface="+mj-lt"/>
                </a:endParaRPr>
              </a:p>
            </p:txBody>
          </p:sp>
          <p:pic>
            <p:nvPicPr>
              <p:cNvPr id="14" name="Picture 1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860032" y="561884"/>
                <a:ext cx="936104" cy="99176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15" name="TextBox 14"/>
              <p:cNvSpPr txBox="1"/>
              <p:nvPr/>
            </p:nvSpPr>
            <p:spPr>
              <a:xfrm>
                <a:off x="3476836" y="2204864"/>
                <a:ext cx="2160240" cy="16312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/>
                <a:r>
                  <a:rPr lang="en-GB" sz="1600" dirty="0" smtClean="0">
                    <a:latin typeface="+mj-lt"/>
                  </a:rPr>
                  <a:t>I can: </a:t>
                </a:r>
                <a:r>
                  <a:rPr lang="en-GB" sz="1600" dirty="0">
                    <a:latin typeface="+mj-lt"/>
                    <a:cs typeface="Times New Roman" pitchFamily="18" charset="0"/>
                  </a:rPr>
                  <a:t>Describe the processes of inhaling and exhaling.</a:t>
                </a:r>
              </a:p>
              <a:p>
                <a:endParaRPr lang="en-GB" sz="1600" dirty="0" smtClean="0">
                  <a:latin typeface="+mj-lt"/>
                </a:endParaRPr>
              </a:p>
              <a:p>
                <a:endParaRPr lang="en-GB" sz="1600" dirty="0">
                  <a:solidFill>
                    <a:schemeClr val="bg1"/>
                  </a:solidFill>
                  <a:latin typeface="+mj-lt"/>
                </a:endParaRPr>
              </a:p>
            </p:txBody>
          </p:sp>
        </p:grpSp>
        <p:grpSp>
          <p:nvGrpSpPr>
            <p:cNvPr id="7" name="Group 6"/>
            <p:cNvGrpSpPr/>
            <p:nvPr/>
          </p:nvGrpSpPr>
          <p:grpSpPr>
            <a:xfrm>
              <a:off x="6066454" y="404664"/>
              <a:ext cx="2808312" cy="3677637"/>
              <a:chOff x="6066454" y="404664"/>
              <a:chExt cx="2808312" cy="3677637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6066454" y="404664"/>
                <a:ext cx="2808312" cy="3384376"/>
              </a:xfrm>
              <a:prstGeom prst="rect">
                <a:avLst/>
              </a:prstGeom>
              <a:solidFill>
                <a:srgbClr val="FFCC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600" dirty="0">
                  <a:latin typeface="+mj-lt"/>
                </a:endParaRP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6292485" y="1400402"/>
                <a:ext cx="223224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b="1" dirty="0" smtClean="0">
                    <a:latin typeface="+mj-lt"/>
                  </a:rPr>
                  <a:t>Secure +</a:t>
                </a:r>
                <a:r>
                  <a:rPr lang="en-GB" sz="1600" b="1" dirty="0" smtClean="0">
                    <a:latin typeface="+mj-lt"/>
                  </a:rPr>
                  <a:t> </a:t>
                </a:r>
                <a:r>
                  <a:rPr lang="en-GB" sz="1600" dirty="0" smtClean="0">
                    <a:latin typeface="+mj-lt"/>
                  </a:rPr>
                  <a:t> </a:t>
                </a:r>
                <a:endParaRPr lang="en-GB" sz="1600" dirty="0">
                  <a:latin typeface="+mj-lt"/>
                </a:endParaRPr>
              </a:p>
            </p:txBody>
          </p:sp>
          <p:pic>
            <p:nvPicPr>
              <p:cNvPr id="10" name="Picture 11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172400" y="680255"/>
                <a:ext cx="583848" cy="8733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11" name="TextBox 10"/>
              <p:cNvSpPr txBox="1"/>
              <p:nvPr/>
            </p:nvSpPr>
            <p:spPr>
              <a:xfrm>
                <a:off x="6238728" y="2204864"/>
                <a:ext cx="2463763" cy="187743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/>
                <a:r>
                  <a:rPr lang="en-GB" sz="1600" dirty="0" smtClean="0">
                    <a:latin typeface="+mj-lt"/>
                  </a:rPr>
                  <a:t>I can: </a:t>
                </a:r>
                <a:r>
                  <a:rPr lang="en-GB" sz="1600" dirty="0">
                    <a:latin typeface="+mj-lt"/>
                    <a:cs typeface="Times New Roman" pitchFamily="18" charset="0"/>
                  </a:rPr>
                  <a:t>Explain how the actions of the ribcage and diaphragm lead to inhaling and exhaling.</a:t>
                </a:r>
              </a:p>
              <a:p>
                <a:endParaRPr lang="en-GB" sz="1600" dirty="0" smtClean="0">
                  <a:latin typeface="+mj-lt"/>
                </a:endParaRPr>
              </a:p>
              <a:p>
                <a:endParaRPr lang="en-GB" sz="1600" dirty="0">
                  <a:solidFill>
                    <a:schemeClr val="bg1"/>
                  </a:solidFill>
                  <a:latin typeface="+mj-lt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572941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Keeping the lungs clean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>
                <a:latin typeface="+mj-lt"/>
              </a:rPr>
              <a:t>Special cells help remove dust and other particles from the lungs to prevent disease</a:t>
            </a:r>
          </a:p>
          <a:p>
            <a:pPr lvl="1"/>
            <a:r>
              <a:rPr lang="en-GB" dirty="0">
                <a:latin typeface="+mj-lt"/>
              </a:rPr>
              <a:t>cilia</a:t>
            </a:r>
          </a:p>
          <a:p>
            <a:pPr lvl="1"/>
            <a:r>
              <a:rPr lang="en-GB" dirty="0">
                <a:latin typeface="+mj-lt"/>
              </a:rPr>
              <a:t>Cells which produce </a:t>
            </a:r>
            <a:r>
              <a:rPr lang="en-GB" dirty="0" smtClean="0">
                <a:latin typeface="+mj-lt"/>
              </a:rPr>
              <a:t>mucus</a:t>
            </a:r>
          </a:p>
          <a:p>
            <a:pPr marL="457200" lvl="1" indent="0">
              <a:buNone/>
            </a:pPr>
            <a:endParaRPr lang="en-GB" dirty="0">
              <a:latin typeface="+mj-lt"/>
            </a:endParaRPr>
          </a:p>
          <a:p>
            <a:r>
              <a:rPr lang="en-GB" dirty="0" smtClean="0">
                <a:latin typeface="+mj-lt"/>
              </a:rPr>
              <a:t>The mucus traps the harmful substances and the cilia sweep it up and out of the lungs into the throat</a:t>
            </a:r>
          </a:p>
        </p:txBody>
      </p:sp>
    </p:spTree>
    <p:extLst>
      <p:ext uri="{BB962C8B-B14F-4D97-AF65-F5344CB8AC3E}">
        <p14:creationId xmlns:p14="http://schemas.microsoft.com/office/powerpoint/2010/main" val="3434866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6"/>
          <p:cNvSpPr>
            <a:spLocks noChangeArrowheads="1"/>
          </p:cNvSpPr>
          <p:nvPr/>
        </p:nvSpPr>
        <p:spPr bwMode="auto">
          <a:xfrm>
            <a:off x="6804025" y="2133600"/>
            <a:ext cx="2339975" cy="2016125"/>
          </a:xfrm>
          <a:prstGeom prst="wedgeRoundRectCallout">
            <a:avLst>
              <a:gd name="adj1" fmla="val -65620"/>
              <a:gd name="adj2" fmla="val 27773"/>
              <a:gd name="adj3" fmla="val 16667"/>
            </a:avLst>
          </a:prstGeom>
          <a:solidFill>
            <a:srgbClr val="FF99CC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defTabSz="914400" eaLnBrk="1" hangingPunct="1">
              <a:spcBef>
                <a:spcPct val="0"/>
              </a:spcBef>
              <a:spcAft>
                <a:spcPts val="1000"/>
              </a:spcAft>
              <a:buFontTx/>
              <a:buNone/>
            </a:pPr>
            <a:r>
              <a:rPr lang="en-GB" altLang="en-US" sz="2000" b="1">
                <a:latin typeface="Comic Sans MS" pitchFamily="66" charset="0"/>
              </a:rPr>
              <a:t>I have been able to…</a:t>
            </a:r>
          </a:p>
          <a:p>
            <a:pPr defTabSz="914400" eaLnBrk="1" hangingPunct="1">
              <a:spcBef>
                <a:spcPct val="0"/>
              </a:spcBef>
              <a:spcAft>
                <a:spcPts val="1000"/>
              </a:spcAft>
              <a:buFontTx/>
              <a:buNone/>
            </a:pPr>
            <a:r>
              <a:rPr lang="en-GB" altLang="en-US" sz="2000" b="1">
                <a:latin typeface="Comic Sans MS" pitchFamily="66" charset="0"/>
              </a:rPr>
              <a:t>But I got stuck on...</a:t>
            </a:r>
            <a:endParaRPr lang="en-US" altLang="en-US" sz="2000" b="1">
              <a:latin typeface="Arial" pitchFamily="34" charset="0"/>
            </a:endParaRPr>
          </a:p>
        </p:txBody>
      </p:sp>
      <p:sp>
        <p:nvSpPr>
          <p:cNvPr id="18435" name="AutoShape 4"/>
          <p:cNvSpPr>
            <a:spLocks noChangeArrowheads="1"/>
          </p:cNvSpPr>
          <p:nvPr/>
        </p:nvSpPr>
        <p:spPr bwMode="auto">
          <a:xfrm>
            <a:off x="3276600" y="188913"/>
            <a:ext cx="3598863" cy="1727200"/>
          </a:xfrm>
          <a:prstGeom prst="wedgeRoundRectCallout">
            <a:avLst>
              <a:gd name="adj1" fmla="val 44866"/>
              <a:gd name="adj2" fmla="val 147009"/>
              <a:gd name="adj3" fmla="val 16667"/>
            </a:avLst>
          </a:prstGeom>
          <a:solidFill>
            <a:srgbClr val="3366FF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defTabSz="914400" eaLnBrk="1" hangingPunct="1">
              <a:spcBef>
                <a:spcPct val="0"/>
              </a:spcBef>
              <a:buFontTx/>
              <a:buNone/>
            </a:pPr>
            <a:r>
              <a:rPr lang="en-GB" altLang="en-US" sz="2000" b="1">
                <a:latin typeface="Comic Sans MS" pitchFamily="66" charset="0"/>
              </a:rPr>
              <a:t>Today I have tried to...</a:t>
            </a:r>
          </a:p>
          <a:p>
            <a:pPr defTabSz="914400" eaLnBrk="1" hangingPunct="1">
              <a:spcBef>
                <a:spcPct val="0"/>
              </a:spcBef>
              <a:buFontTx/>
              <a:buNone/>
            </a:pPr>
            <a:endParaRPr lang="en-GB" altLang="en-US" sz="2000" b="1">
              <a:latin typeface="Comic Sans MS" pitchFamily="66" charset="0"/>
            </a:endParaRPr>
          </a:p>
          <a:p>
            <a:pPr defTabSz="914400" eaLnBrk="1" hangingPunct="1">
              <a:spcBef>
                <a:spcPct val="0"/>
              </a:spcBef>
              <a:buFontTx/>
              <a:buNone/>
            </a:pPr>
            <a:r>
              <a:rPr lang="en-GB" altLang="en-US" sz="2000" b="1">
                <a:latin typeface="Comic Sans MS" pitchFamily="66" charset="0"/>
              </a:rPr>
              <a:t>To progress I need to...</a:t>
            </a:r>
            <a:endParaRPr lang="en-US" altLang="en-US" sz="2000" b="1">
              <a:latin typeface="Comic Sans MS" pitchFamily="66" charset="0"/>
            </a:endParaRPr>
          </a:p>
        </p:txBody>
      </p:sp>
      <p:sp>
        <p:nvSpPr>
          <p:cNvPr id="18436" name="AutoShape 5"/>
          <p:cNvSpPr>
            <a:spLocks noChangeArrowheads="1"/>
          </p:cNvSpPr>
          <p:nvPr/>
        </p:nvSpPr>
        <p:spPr bwMode="auto">
          <a:xfrm>
            <a:off x="6696075" y="404813"/>
            <a:ext cx="2447925" cy="1079500"/>
          </a:xfrm>
          <a:prstGeom prst="wedgeRoundRectCallout">
            <a:avLst>
              <a:gd name="adj1" fmla="val -54611"/>
              <a:gd name="adj2" fmla="val 172329"/>
              <a:gd name="adj3" fmla="val 16667"/>
            </a:avLst>
          </a:prstGeom>
          <a:solidFill>
            <a:srgbClr val="00FF00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defTabSz="914400" eaLnBrk="1" hangingPunct="1">
              <a:spcBef>
                <a:spcPct val="0"/>
              </a:spcBef>
              <a:buFontTx/>
              <a:buNone/>
            </a:pPr>
            <a:r>
              <a:rPr lang="en-GB" altLang="en-US" sz="2000" b="1">
                <a:latin typeface="Comic Sans MS" pitchFamily="66" charset="0"/>
              </a:rPr>
              <a:t>Today I have learned that...</a:t>
            </a:r>
            <a:endParaRPr lang="en-US" altLang="en-US" sz="2000" b="1">
              <a:latin typeface="Comic Sans MS" pitchFamily="66" charset="0"/>
            </a:endParaRPr>
          </a:p>
        </p:txBody>
      </p:sp>
      <p:sp>
        <p:nvSpPr>
          <p:cNvPr id="18437" name="AutoShape 8"/>
          <p:cNvSpPr>
            <a:spLocks noChangeArrowheads="1"/>
          </p:cNvSpPr>
          <p:nvPr/>
        </p:nvSpPr>
        <p:spPr bwMode="auto">
          <a:xfrm>
            <a:off x="5795963" y="5229225"/>
            <a:ext cx="2628900" cy="1008063"/>
          </a:xfrm>
          <a:prstGeom prst="wedgeRoundRectCallout">
            <a:avLst>
              <a:gd name="adj1" fmla="val -51491"/>
              <a:gd name="adj2" fmla="val -156421"/>
              <a:gd name="adj3" fmla="val 16667"/>
            </a:avLst>
          </a:prstGeom>
          <a:solidFill>
            <a:srgbClr val="CC99FF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defTabSz="914400" eaLnBrk="1" hangingPunct="1">
              <a:spcBef>
                <a:spcPct val="0"/>
              </a:spcBef>
              <a:buFontTx/>
              <a:buNone/>
            </a:pPr>
            <a:r>
              <a:rPr lang="en-GB" altLang="en-US" sz="1800" b="1" dirty="0">
                <a:latin typeface="Comic Sans MS" pitchFamily="66" charset="0"/>
              </a:rPr>
              <a:t>I did not know how to…</a:t>
            </a:r>
          </a:p>
          <a:p>
            <a:pPr defTabSz="914400" eaLnBrk="1" hangingPunct="1">
              <a:spcBef>
                <a:spcPct val="0"/>
              </a:spcBef>
              <a:spcAft>
                <a:spcPts val="1000"/>
              </a:spcAft>
              <a:buFontTx/>
              <a:buNone/>
            </a:pPr>
            <a:r>
              <a:rPr lang="en-GB" altLang="en-US" sz="1800" b="1" dirty="0">
                <a:latin typeface="Comic Sans MS" pitchFamily="66" charset="0"/>
              </a:rPr>
              <a:t>But now I can…</a:t>
            </a:r>
          </a:p>
          <a:p>
            <a:pPr defTabSz="914400" eaLnBrk="1" hangingPunct="1">
              <a:spcBef>
                <a:spcPct val="0"/>
              </a:spcBef>
              <a:buFontTx/>
              <a:buNone/>
            </a:pPr>
            <a:endParaRPr lang="en-US" altLang="en-US" sz="1800" dirty="0">
              <a:latin typeface="Arial" pitchFamily="34" charset="0"/>
            </a:endParaRPr>
          </a:p>
        </p:txBody>
      </p:sp>
      <p:sp>
        <p:nvSpPr>
          <p:cNvPr id="18438" name="AutoShape 9"/>
          <p:cNvSpPr>
            <a:spLocks noChangeArrowheads="1"/>
          </p:cNvSpPr>
          <p:nvPr/>
        </p:nvSpPr>
        <p:spPr bwMode="auto">
          <a:xfrm>
            <a:off x="2484438" y="4365625"/>
            <a:ext cx="2735262" cy="1295400"/>
          </a:xfrm>
          <a:prstGeom prst="wedgeRoundRectCallout">
            <a:avLst>
              <a:gd name="adj1" fmla="val 25583"/>
              <a:gd name="adj2" fmla="val -71528"/>
              <a:gd name="adj3" fmla="val 16667"/>
            </a:avLst>
          </a:prstGeom>
          <a:solidFill>
            <a:srgbClr val="33CCCC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defTabSz="914400" eaLnBrk="1" hangingPunct="1">
              <a:spcBef>
                <a:spcPct val="0"/>
              </a:spcBef>
              <a:buFontTx/>
              <a:buNone/>
            </a:pPr>
            <a:r>
              <a:rPr lang="en-GB" altLang="en-US" sz="2000" b="1">
                <a:latin typeface="Comic Sans MS" pitchFamily="66" charset="0"/>
              </a:rPr>
              <a:t>One thing I need to remember from today’s lesson is...</a:t>
            </a:r>
          </a:p>
          <a:p>
            <a:pPr defTabSz="914400" eaLnBrk="1" hangingPunct="1">
              <a:spcBef>
                <a:spcPct val="0"/>
              </a:spcBef>
              <a:spcAft>
                <a:spcPts val="1000"/>
              </a:spcAft>
              <a:buFontTx/>
              <a:buNone/>
            </a:pPr>
            <a:endParaRPr lang="en-GB" altLang="en-US" sz="1100" b="1">
              <a:latin typeface="SassoonPrimaryInfant"/>
            </a:endParaRPr>
          </a:p>
          <a:p>
            <a:pPr defTabSz="914400"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itchFamily="34" charset="0"/>
            </a:endParaRPr>
          </a:p>
        </p:txBody>
      </p:sp>
      <p:sp>
        <p:nvSpPr>
          <p:cNvPr id="18439" name="AutoShape 10"/>
          <p:cNvSpPr>
            <a:spLocks noChangeArrowheads="1"/>
          </p:cNvSpPr>
          <p:nvPr/>
        </p:nvSpPr>
        <p:spPr bwMode="auto">
          <a:xfrm>
            <a:off x="6743700" y="4292600"/>
            <a:ext cx="2400300" cy="865188"/>
          </a:xfrm>
          <a:prstGeom prst="wedgeRoundRectCallout">
            <a:avLst>
              <a:gd name="adj1" fmla="val -54356"/>
              <a:gd name="adj2" fmla="val -96986"/>
              <a:gd name="adj3" fmla="val 16667"/>
            </a:avLst>
          </a:prstGeom>
          <a:solidFill>
            <a:srgbClr val="FFCC00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defTabSz="914400" eaLnBrk="1" hangingPunct="1">
              <a:spcBef>
                <a:spcPct val="0"/>
              </a:spcBef>
              <a:buFontTx/>
              <a:buNone/>
            </a:pPr>
            <a:r>
              <a:rPr lang="en-GB" altLang="en-US" sz="2000" b="1">
                <a:latin typeface="Comic Sans MS" pitchFamily="66" charset="0"/>
              </a:rPr>
              <a:t>I was successful when I…</a:t>
            </a:r>
            <a:endParaRPr lang="en-US" altLang="en-US" sz="2000" b="1">
              <a:latin typeface="Comic Sans MS" pitchFamily="66" charset="0"/>
            </a:endParaRPr>
          </a:p>
        </p:txBody>
      </p:sp>
      <p:sp>
        <p:nvSpPr>
          <p:cNvPr id="18440" name="Text Box 2"/>
          <p:cNvSpPr txBox="1">
            <a:spLocks noChangeArrowheads="1"/>
          </p:cNvSpPr>
          <p:nvPr/>
        </p:nvSpPr>
        <p:spPr bwMode="auto">
          <a:xfrm>
            <a:off x="1692275" y="2492375"/>
            <a:ext cx="5005388" cy="1584325"/>
          </a:xfrm>
          <a:prstGeom prst="rect">
            <a:avLst/>
          </a:prstGeom>
          <a:solidFill>
            <a:srgbClr val="FF9900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FontTx/>
              <a:buNone/>
            </a:pPr>
            <a:r>
              <a:rPr lang="en-GB" altLang="en-US" sz="4400" b="1">
                <a:latin typeface="Comic Sans MS" pitchFamily="66" charset="0"/>
              </a:rPr>
              <a:t>Self Assessment</a:t>
            </a:r>
          </a:p>
          <a:p>
            <a:pPr algn="ctr" defTabSz="914400" eaLnBrk="1" hangingPunct="1">
              <a:spcBef>
                <a:spcPct val="0"/>
              </a:spcBef>
              <a:buFontTx/>
              <a:buNone/>
            </a:pPr>
            <a:r>
              <a:rPr lang="en-GB" altLang="en-US" sz="4400" b="1">
                <a:latin typeface="Comic Sans MS" pitchFamily="66" charset="0"/>
              </a:rPr>
              <a:t>(SA)</a:t>
            </a:r>
          </a:p>
          <a:p>
            <a:pPr algn="ctr" defTabSz="914400" eaLnBrk="1" hangingPunct="1">
              <a:spcBef>
                <a:spcPct val="0"/>
              </a:spcBef>
              <a:buFontTx/>
              <a:buNone/>
            </a:pPr>
            <a:endParaRPr lang="en-GB" altLang="en-US" sz="2400" b="1">
              <a:latin typeface="Times New Roman" pitchFamily="18" charset="0"/>
            </a:endParaRPr>
          </a:p>
          <a:p>
            <a:pPr algn="ctr" defTabSz="914400" eaLnBrk="1" hangingPunct="1">
              <a:spcBef>
                <a:spcPct val="0"/>
              </a:spcBef>
              <a:buFontTx/>
              <a:buNone/>
            </a:pPr>
            <a:endParaRPr lang="en-GB" altLang="en-US" sz="2400" b="1">
              <a:latin typeface="Times New Roman" pitchFamily="18" charset="0"/>
            </a:endParaRPr>
          </a:p>
          <a:p>
            <a:pPr algn="ctr" defTabSz="914400"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itchFamily="34" charset="0"/>
            </a:endParaRPr>
          </a:p>
        </p:txBody>
      </p:sp>
      <p:sp>
        <p:nvSpPr>
          <p:cNvPr id="18441" name="AutoShape 3"/>
          <p:cNvSpPr>
            <a:spLocks noChangeArrowheads="1"/>
          </p:cNvSpPr>
          <p:nvPr/>
        </p:nvSpPr>
        <p:spPr bwMode="auto">
          <a:xfrm>
            <a:off x="0" y="981075"/>
            <a:ext cx="2376488" cy="1295400"/>
          </a:xfrm>
          <a:prstGeom prst="wedgeRoundRectCallout">
            <a:avLst>
              <a:gd name="adj1" fmla="val 56222"/>
              <a:gd name="adj2" fmla="val 66852"/>
              <a:gd name="adj3" fmla="val 16667"/>
            </a:avLst>
          </a:prstGeom>
          <a:solidFill>
            <a:srgbClr val="FFFF00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defTabSz="914400" eaLnBrk="1" hangingPunct="1">
              <a:spcBef>
                <a:spcPct val="0"/>
              </a:spcBef>
              <a:buFontTx/>
              <a:buNone/>
            </a:pPr>
            <a:r>
              <a:rPr lang="en-GB" altLang="en-US" sz="2000" b="1">
                <a:latin typeface="Comic Sans MS" pitchFamily="66" charset="0"/>
              </a:rPr>
              <a:t>In these questions I have learnt that…</a:t>
            </a:r>
            <a:endParaRPr lang="en-US" altLang="en-US" sz="2000" b="1">
              <a:latin typeface="Comic Sans MS" pitchFamily="66" charset="0"/>
            </a:endParaRPr>
          </a:p>
        </p:txBody>
      </p:sp>
      <p:sp>
        <p:nvSpPr>
          <p:cNvPr id="18442" name="AutoShape 8"/>
          <p:cNvSpPr>
            <a:spLocks noChangeArrowheads="1"/>
          </p:cNvSpPr>
          <p:nvPr/>
        </p:nvSpPr>
        <p:spPr bwMode="auto">
          <a:xfrm>
            <a:off x="0" y="5589588"/>
            <a:ext cx="2628900" cy="1008062"/>
          </a:xfrm>
          <a:prstGeom prst="wedgeRoundRectCallout">
            <a:avLst>
              <a:gd name="adj1" fmla="val 48116"/>
              <a:gd name="adj2" fmla="val -188028"/>
              <a:gd name="adj3" fmla="val 16667"/>
            </a:avLst>
          </a:prstGeom>
          <a:solidFill>
            <a:srgbClr val="FF0000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defTabSz="914400" eaLnBrk="1" hangingPunct="1">
              <a:spcBef>
                <a:spcPct val="0"/>
              </a:spcBef>
              <a:buFontTx/>
              <a:buNone/>
            </a:pPr>
            <a:r>
              <a:rPr lang="en-GB" altLang="en-US" sz="1800" b="1">
                <a:latin typeface="Comic Sans MS" pitchFamily="66" charset="0"/>
              </a:rPr>
              <a:t>The most important thing I learned today is...</a:t>
            </a:r>
          </a:p>
          <a:p>
            <a:pPr defTabSz="914400"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itchFamily="34" charset="0"/>
            </a:endParaRPr>
          </a:p>
        </p:txBody>
      </p:sp>
      <p:sp>
        <p:nvSpPr>
          <p:cNvPr id="18443" name="AutoShape 6"/>
          <p:cNvSpPr>
            <a:spLocks noChangeArrowheads="1"/>
          </p:cNvSpPr>
          <p:nvPr/>
        </p:nvSpPr>
        <p:spPr bwMode="auto">
          <a:xfrm>
            <a:off x="0" y="2924175"/>
            <a:ext cx="1619250" cy="2520950"/>
          </a:xfrm>
          <a:prstGeom prst="wedgeRoundRectCallout">
            <a:avLst>
              <a:gd name="adj1" fmla="val 68204"/>
              <a:gd name="adj2" fmla="val -31319"/>
              <a:gd name="adj3" fmla="val 16667"/>
            </a:avLst>
          </a:prstGeom>
          <a:solidFill>
            <a:srgbClr val="FF99CC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defTabSz="914400" eaLnBrk="1" hangingPunct="1">
              <a:spcBef>
                <a:spcPct val="0"/>
              </a:spcBef>
              <a:spcAft>
                <a:spcPts val="1000"/>
              </a:spcAft>
              <a:buFontTx/>
              <a:buNone/>
            </a:pPr>
            <a:r>
              <a:rPr lang="en-GB" altLang="en-US" sz="2000" b="1">
                <a:latin typeface="Comic Sans MS" pitchFamily="66" charset="0"/>
              </a:rPr>
              <a:t>Before this lesson I could already...</a:t>
            </a:r>
          </a:p>
          <a:p>
            <a:pPr defTabSz="914400" eaLnBrk="1" hangingPunct="1">
              <a:spcBef>
                <a:spcPct val="0"/>
              </a:spcBef>
              <a:spcAft>
                <a:spcPts val="1000"/>
              </a:spcAft>
              <a:buFontTx/>
              <a:buNone/>
            </a:pPr>
            <a:r>
              <a:rPr lang="en-GB" altLang="en-US" sz="2000" b="1">
                <a:latin typeface="Comic Sans MS" pitchFamily="66" charset="0"/>
              </a:rPr>
              <a:t>Now I can also...</a:t>
            </a:r>
            <a:endParaRPr lang="en-US" altLang="en-US" sz="2000" b="1">
              <a:latin typeface="Arial" pitchFamily="34" charset="0"/>
            </a:endParaRPr>
          </a:p>
        </p:txBody>
      </p:sp>
      <p:sp>
        <p:nvSpPr>
          <p:cNvPr id="18444" name="AutoShape 9"/>
          <p:cNvSpPr>
            <a:spLocks noChangeArrowheads="1"/>
          </p:cNvSpPr>
          <p:nvPr/>
        </p:nvSpPr>
        <p:spPr bwMode="auto">
          <a:xfrm>
            <a:off x="3132138" y="5733256"/>
            <a:ext cx="2735262" cy="864394"/>
          </a:xfrm>
          <a:prstGeom prst="wedgeRoundRectCallout">
            <a:avLst>
              <a:gd name="adj1" fmla="val 38241"/>
              <a:gd name="adj2" fmla="val -290167"/>
              <a:gd name="adj3" fmla="val 16667"/>
            </a:avLst>
          </a:prstGeom>
          <a:solidFill>
            <a:srgbClr val="FFFF00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defTabSz="914400" eaLnBrk="1" hangingPunct="1">
              <a:spcBef>
                <a:spcPct val="0"/>
              </a:spcBef>
              <a:buFontTx/>
              <a:buNone/>
            </a:pPr>
            <a:r>
              <a:rPr lang="en-GB" altLang="en-US" sz="2000" b="1" dirty="0">
                <a:latin typeface="Comic Sans MS" pitchFamily="66" charset="0"/>
              </a:rPr>
              <a:t>I can see the link between...</a:t>
            </a:r>
          </a:p>
          <a:p>
            <a:pPr defTabSz="914400" eaLnBrk="1" hangingPunct="1">
              <a:spcBef>
                <a:spcPct val="0"/>
              </a:spcBef>
              <a:spcAft>
                <a:spcPts val="1000"/>
              </a:spcAft>
              <a:buFontTx/>
              <a:buNone/>
            </a:pPr>
            <a:endParaRPr lang="en-GB" altLang="en-US" sz="1100" b="1" dirty="0">
              <a:latin typeface="SassoonPrimaryInfant"/>
            </a:endParaRPr>
          </a:p>
          <a:p>
            <a:pPr defTabSz="914400" eaLnBrk="1" hangingPunct="1">
              <a:spcBef>
                <a:spcPct val="0"/>
              </a:spcBef>
              <a:buFontTx/>
              <a:buNone/>
            </a:pPr>
            <a:endParaRPr lang="en-US" altLang="en-US" sz="1800" dirty="0">
              <a:latin typeface="Arial" pitchFamily="34" charset="0"/>
            </a:endParaRPr>
          </a:p>
        </p:txBody>
      </p:sp>
      <p:sp>
        <p:nvSpPr>
          <p:cNvPr id="18445" name="AutoShape 5"/>
          <p:cNvSpPr>
            <a:spLocks noChangeArrowheads="1"/>
          </p:cNvSpPr>
          <p:nvPr/>
        </p:nvSpPr>
        <p:spPr bwMode="auto">
          <a:xfrm>
            <a:off x="827088" y="188913"/>
            <a:ext cx="2447925" cy="792162"/>
          </a:xfrm>
          <a:prstGeom prst="wedgeRoundRectCallout">
            <a:avLst>
              <a:gd name="adj1" fmla="val 54653"/>
              <a:gd name="adj2" fmla="val 246958"/>
              <a:gd name="adj3" fmla="val 16667"/>
            </a:avLst>
          </a:prstGeom>
          <a:solidFill>
            <a:srgbClr val="00FF00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defTabSz="914400" eaLnBrk="1" hangingPunct="1">
              <a:spcBef>
                <a:spcPct val="0"/>
              </a:spcBef>
              <a:buFontTx/>
              <a:buNone/>
            </a:pPr>
            <a:r>
              <a:rPr lang="en-GB" altLang="en-US" sz="2000" b="1">
                <a:latin typeface="Comic Sans MS" pitchFamily="66" charset="0"/>
              </a:rPr>
              <a:t>I am really pleased with...</a:t>
            </a:r>
            <a:endParaRPr lang="en-US" altLang="en-US" sz="2000" b="1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7362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642910" y="285729"/>
            <a:ext cx="7772400" cy="857256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5400" b="1" i="0" u="none" strike="noStrike" kern="1200" cap="none" spc="0" normalizeH="0" baseline="0" noProof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What is</a:t>
            </a:r>
            <a:r>
              <a:rPr kumimoji="0" lang="en-GB" sz="5400" b="1" i="0" u="none" strike="noStrike" kern="1200" cap="none" spc="0" normalizeH="0" noProof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breathing</a:t>
            </a:r>
            <a:r>
              <a:rPr kumimoji="0" lang="en-GB" sz="5400" b="1" i="0" u="none" strike="noStrike" kern="1200" cap="none" spc="0" normalizeH="0" baseline="0" noProof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85720" y="1371415"/>
            <a:ext cx="88582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 smtClean="0">
                <a:solidFill>
                  <a:schemeClr val="accent1">
                    <a:lumMod val="75000"/>
                  </a:schemeClr>
                </a:solidFill>
              </a:rPr>
              <a:t>The process by which you take IN oxygen and give OUT carbon dioxide. </a:t>
            </a:r>
            <a:endParaRPr lang="en-GB" sz="3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5720" y="2500306"/>
            <a:ext cx="7786742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solidFill>
                  <a:schemeClr val="accent1"/>
                </a:solidFill>
              </a:rPr>
              <a:t>When you breathe in:</a:t>
            </a:r>
          </a:p>
          <a:p>
            <a:r>
              <a:rPr lang="en-GB" sz="3200" dirty="0" smtClean="0"/>
              <a:t>Your diaphragm goes down/up</a:t>
            </a:r>
          </a:p>
          <a:p>
            <a:r>
              <a:rPr lang="en-GB" sz="3200" dirty="0" smtClean="0"/>
              <a:t>Your ribs expand/move inwards</a:t>
            </a:r>
          </a:p>
          <a:p>
            <a:r>
              <a:rPr lang="en-GB" sz="3200" dirty="0" smtClean="0"/>
              <a:t>Lungs get bigger/smaller</a:t>
            </a:r>
            <a:endParaRPr lang="en-GB" sz="3200" dirty="0"/>
          </a:p>
          <a:p>
            <a:r>
              <a:rPr lang="en-GB" sz="3200" dirty="0" smtClean="0">
                <a:solidFill>
                  <a:schemeClr val="accent1"/>
                </a:solidFill>
              </a:rPr>
              <a:t>When you breathe out:</a:t>
            </a:r>
          </a:p>
          <a:p>
            <a:r>
              <a:rPr lang="en-GB" sz="3200" dirty="0" smtClean="0"/>
              <a:t>Your diaphragm goes down/up</a:t>
            </a:r>
          </a:p>
          <a:p>
            <a:r>
              <a:rPr lang="en-GB" sz="3200" dirty="0" smtClean="0"/>
              <a:t>Your ribs expand/move inwards</a:t>
            </a:r>
          </a:p>
          <a:p>
            <a:r>
              <a:rPr lang="en-GB" sz="3200" dirty="0" smtClean="0"/>
              <a:t>Lungs get bigger/smaller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3098688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Comic Sans MS" panose="030F0702030302020204" pitchFamily="66" charset="0"/>
              </a:rPr>
              <a:t>Bell Jar Lungs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73960" y="1506457"/>
            <a:ext cx="3563888" cy="4525963"/>
          </a:xfrm>
        </p:spPr>
        <p:txBody>
          <a:bodyPr/>
          <a:lstStyle/>
          <a:p>
            <a:pPr>
              <a:lnSpc>
                <a:spcPct val="200000"/>
              </a:lnSpc>
            </a:pPr>
            <a:r>
              <a:rPr lang="en-GB" dirty="0" smtClean="0">
                <a:latin typeface="Comic Sans MS" panose="030F0702030302020204" pitchFamily="66" charset="0"/>
              </a:rPr>
              <a:t>Strengths</a:t>
            </a:r>
          </a:p>
          <a:p>
            <a:pPr>
              <a:lnSpc>
                <a:spcPct val="200000"/>
              </a:lnSpc>
            </a:pPr>
            <a:r>
              <a:rPr lang="en-GB" dirty="0" smtClean="0">
                <a:latin typeface="Comic Sans MS" panose="030F0702030302020204" pitchFamily="66" charset="0"/>
              </a:rPr>
              <a:t>Weaknesses</a:t>
            </a:r>
          </a:p>
          <a:p>
            <a:pPr>
              <a:lnSpc>
                <a:spcPct val="200000"/>
              </a:lnSpc>
            </a:pPr>
            <a:r>
              <a:rPr lang="en-GB" dirty="0" smtClean="0">
                <a:latin typeface="Comic Sans MS" panose="030F0702030302020204" pitchFamily="66" charset="0"/>
              </a:rPr>
              <a:t>Improvements?</a:t>
            </a:r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484784"/>
            <a:ext cx="4968552" cy="50804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67764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WordArt 2"/>
          <p:cNvSpPr>
            <a:spLocks noChangeArrowheads="1" noChangeShapeType="1" noTextEdit="1"/>
          </p:cNvSpPr>
          <p:nvPr/>
        </p:nvSpPr>
        <p:spPr bwMode="auto">
          <a:xfrm>
            <a:off x="1981200" y="304800"/>
            <a:ext cx="5153025" cy="1219200"/>
          </a:xfrm>
          <a:prstGeom prst="rect">
            <a:avLst/>
          </a:prstGeom>
        </p:spPr>
        <p:txBody>
          <a:bodyPr wrap="none" fromWordArt="1"/>
          <a:lstStyle/>
          <a:p>
            <a:pPr algn="ctr"/>
            <a:r>
              <a:rPr lang="en-GB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+mj-lt"/>
              </a:rPr>
              <a:t>Exercise and breathing rate</a:t>
            </a:r>
          </a:p>
        </p:txBody>
      </p:sp>
      <p:pic>
        <p:nvPicPr>
          <p:cNvPr id="3076" name="Picture 11" descr=" 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1524000"/>
            <a:ext cx="2514600" cy="231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5" name="Rectangle 19"/>
          <p:cNvSpPr>
            <a:spLocks noChangeArrowheads="1"/>
          </p:cNvSpPr>
          <p:nvPr/>
        </p:nvSpPr>
        <p:spPr bwMode="auto">
          <a:xfrm>
            <a:off x="2673350" y="2560638"/>
            <a:ext cx="3795713" cy="5295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45757" tIns="0" rIns="268203" bIns="15870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 altLang="en-US">
              <a:latin typeface="+mj-lt"/>
            </a:endParaRPr>
          </a:p>
        </p:txBody>
      </p:sp>
      <p:grpSp>
        <p:nvGrpSpPr>
          <p:cNvPr id="3079" name="Group 26"/>
          <p:cNvGrpSpPr>
            <a:grpSpLocks/>
          </p:cNvGrpSpPr>
          <p:nvPr/>
        </p:nvGrpSpPr>
        <p:grpSpPr bwMode="auto">
          <a:xfrm>
            <a:off x="0" y="2209800"/>
            <a:ext cx="5143500" cy="1408113"/>
            <a:chOff x="0" y="0"/>
            <a:chExt cx="3240" cy="887"/>
          </a:xfrm>
        </p:grpSpPr>
        <p:sp>
          <p:nvSpPr>
            <p:cNvPr id="3083" name="Rectangle 23"/>
            <p:cNvSpPr>
              <a:spLocks noChangeArrowheads="1"/>
            </p:cNvSpPr>
            <p:nvPr/>
          </p:nvSpPr>
          <p:spPr bwMode="auto">
            <a:xfrm>
              <a:off x="0" y="0"/>
              <a:ext cx="2402" cy="3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15870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>
                <a:latin typeface="+mj-lt"/>
              </a:endParaRPr>
            </a:p>
          </p:txBody>
        </p:sp>
        <p:sp>
          <p:nvSpPr>
            <p:cNvPr id="3084" name="Rectangle 24"/>
            <p:cNvSpPr>
              <a:spLocks noChangeArrowheads="1"/>
            </p:cNvSpPr>
            <p:nvPr/>
          </p:nvSpPr>
          <p:spPr bwMode="auto">
            <a:xfrm>
              <a:off x="0" y="0"/>
              <a:ext cx="3240" cy="8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158700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altLang="en-US">
                  <a:latin typeface="+mj-lt"/>
                </a:rPr>
                <a:t>  </a:t>
              </a:r>
              <a:r>
                <a:rPr lang="en-GB" altLang="en-US" sz="8200">
                  <a:latin typeface="+mj-lt"/>
                </a:rPr>
                <a:t> </a:t>
              </a:r>
              <a:r>
                <a:rPr lang="en-GB" altLang="en-US">
                  <a:latin typeface="+mj-lt"/>
                </a:rPr>
                <a:t>                 </a:t>
              </a:r>
            </a:p>
          </p:txBody>
        </p:sp>
      </p:grpSp>
      <p:sp>
        <p:nvSpPr>
          <p:cNvPr id="3081" name="Text Box 29"/>
          <p:cNvSpPr txBox="1">
            <a:spLocks noChangeArrowheads="1"/>
          </p:cNvSpPr>
          <p:nvPr/>
        </p:nvSpPr>
        <p:spPr bwMode="auto">
          <a:xfrm>
            <a:off x="762000" y="1447800"/>
            <a:ext cx="6934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>
              <a:latin typeface="+mj-lt"/>
            </a:endParaRPr>
          </a:p>
        </p:txBody>
      </p:sp>
      <p:sp>
        <p:nvSpPr>
          <p:cNvPr id="3102" name="Text Box 30"/>
          <p:cNvSpPr txBox="1">
            <a:spLocks noChangeArrowheads="1"/>
          </p:cNvSpPr>
          <p:nvPr/>
        </p:nvSpPr>
        <p:spPr bwMode="auto">
          <a:xfrm>
            <a:off x="685800" y="1752600"/>
            <a:ext cx="5638800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28800" indent="-4572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4572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800" dirty="0" smtClean="0">
                <a:latin typeface="+mj-lt"/>
              </a:rPr>
              <a:t>What </a:t>
            </a:r>
            <a:r>
              <a:rPr lang="en-GB" altLang="en-US" sz="2800" dirty="0">
                <a:latin typeface="+mj-lt"/>
              </a:rPr>
              <a:t>changes take place while we </a:t>
            </a:r>
            <a:r>
              <a:rPr lang="en-GB" altLang="en-US" sz="2800" dirty="0" smtClean="0">
                <a:latin typeface="+mj-lt"/>
              </a:rPr>
              <a:t>exercise?</a:t>
            </a:r>
          </a:p>
          <a:p>
            <a:pPr eaLnBrk="1" hangingPunct="1">
              <a:spcBef>
                <a:spcPct val="50000"/>
              </a:spcBef>
            </a:pPr>
            <a:r>
              <a:rPr lang="en-GB" altLang="en-US" sz="2800" dirty="0" smtClean="0">
                <a:latin typeface="+mj-lt"/>
              </a:rPr>
              <a:t>Discuss </a:t>
            </a:r>
            <a:r>
              <a:rPr lang="en-GB" altLang="en-US" sz="2800" dirty="0">
                <a:latin typeface="+mj-lt"/>
              </a:rPr>
              <a:t>for few minutes with a partner</a:t>
            </a:r>
            <a:r>
              <a:rPr lang="en-GB" altLang="en-US" sz="2800" dirty="0" smtClean="0">
                <a:latin typeface="+mj-lt"/>
              </a:rPr>
              <a:t>. </a:t>
            </a:r>
          </a:p>
          <a:p>
            <a:pPr eaLnBrk="1" hangingPunct="1">
              <a:spcBef>
                <a:spcPct val="50000"/>
              </a:spcBef>
            </a:pPr>
            <a:r>
              <a:rPr lang="en-GB" altLang="en-US" sz="2800" dirty="0" smtClean="0">
                <a:latin typeface="+mj-lt"/>
              </a:rPr>
              <a:t>Write </a:t>
            </a:r>
            <a:r>
              <a:rPr lang="en-GB" altLang="en-US" sz="2800" dirty="0">
                <a:latin typeface="+mj-lt"/>
              </a:rPr>
              <a:t>down your </a:t>
            </a:r>
            <a:r>
              <a:rPr lang="en-GB" altLang="en-US" sz="2800" dirty="0" smtClean="0">
                <a:latin typeface="+mj-lt"/>
              </a:rPr>
              <a:t>ideas.</a:t>
            </a:r>
            <a:endParaRPr lang="en-GB" altLang="en-US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103147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02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Two cartoon characters in loetards working ou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1447800"/>
            <a:ext cx="2743200" cy="222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Text Box 5"/>
          <p:cNvSpPr txBox="1">
            <a:spLocks noChangeArrowheads="1"/>
          </p:cNvSpPr>
          <p:nvPr/>
        </p:nvSpPr>
        <p:spPr bwMode="auto">
          <a:xfrm>
            <a:off x="609600" y="228600"/>
            <a:ext cx="79248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3200" b="1">
                <a:latin typeface="+mj-lt"/>
              </a:rPr>
              <a:t>What changes take place when we exercise??</a:t>
            </a:r>
          </a:p>
        </p:txBody>
      </p:sp>
      <p:sp>
        <p:nvSpPr>
          <p:cNvPr id="4100" name="Line 6"/>
          <p:cNvSpPr>
            <a:spLocks noChangeShapeType="1"/>
          </p:cNvSpPr>
          <p:nvPr/>
        </p:nvSpPr>
        <p:spPr bwMode="auto">
          <a:xfrm flipH="1">
            <a:off x="1371600" y="3276600"/>
            <a:ext cx="152400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>
              <a:latin typeface="+mj-lt"/>
            </a:endParaRPr>
          </a:p>
        </p:txBody>
      </p:sp>
      <p:sp>
        <p:nvSpPr>
          <p:cNvPr id="4101" name="Text Box 7"/>
          <p:cNvSpPr txBox="1">
            <a:spLocks noChangeArrowheads="1"/>
          </p:cNvSpPr>
          <p:nvPr/>
        </p:nvSpPr>
        <p:spPr bwMode="auto">
          <a:xfrm>
            <a:off x="762000" y="5257800"/>
            <a:ext cx="7696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>
              <a:latin typeface="+mj-lt"/>
            </a:endParaRPr>
          </a:p>
        </p:txBody>
      </p:sp>
      <p:sp>
        <p:nvSpPr>
          <p:cNvPr id="4102" name="Line 8"/>
          <p:cNvSpPr>
            <a:spLocks noChangeShapeType="1"/>
          </p:cNvSpPr>
          <p:nvPr/>
        </p:nvSpPr>
        <p:spPr bwMode="auto">
          <a:xfrm>
            <a:off x="3352800" y="36576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>
              <a:latin typeface="+mj-lt"/>
            </a:endParaRPr>
          </a:p>
        </p:txBody>
      </p:sp>
      <p:sp>
        <p:nvSpPr>
          <p:cNvPr id="4103" name="Line 9"/>
          <p:cNvSpPr>
            <a:spLocks noChangeShapeType="1"/>
          </p:cNvSpPr>
          <p:nvPr/>
        </p:nvSpPr>
        <p:spPr bwMode="auto">
          <a:xfrm flipH="1">
            <a:off x="1295400" y="2971800"/>
            <a:ext cx="16002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>
              <a:latin typeface="+mj-lt"/>
            </a:endParaRPr>
          </a:p>
        </p:txBody>
      </p:sp>
      <p:sp>
        <p:nvSpPr>
          <p:cNvPr id="4104" name="Line 10"/>
          <p:cNvSpPr>
            <a:spLocks noChangeShapeType="1"/>
          </p:cNvSpPr>
          <p:nvPr/>
        </p:nvSpPr>
        <p:spPr bwMode="auto">
          <a:xfrm>
            <a:off x="4419600" y="3810000"/>
            <a:ext cx="5334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>
              <a:latin typeface="+mj-lt"/>
            </a:endParaRPr>
          </a:p>
        </p:txBody>
      </p:sp>
      <p:sp>
        <p:nvSpPr>
          <p:cNvPr id="4105" name="Line 11"/>
          <p:cNvSpPr>
            <a:spLocks noChangeShapeType="1"/>
          </p:cNvSpPr>
          <p:nvPr/>
        </p:nvSpPr>
        <p:spPr bwMode="auto">
          <a:xfrm>
            <a:off x="5486400" y="3733800"/>
            <a:ext cx="160020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>
              <a:latin typeface="+mj-lt"/>
            </a:endParaRPr>
          </a:p>
        </p:txBody>
      </p:sp>
      <p:sp>
        <p:nvSpPr>
          <p:cNvPr id="4106" name="Line 12"/>
          <p:cNvSpPr>
            <a:spLocks noChangeShapeType="1"/>
          </p:cNvSpPr>
          <p:nvPr/>
        </p:nvSpPr>
        <p:spPr bwMode="auto">
          <a:xfrm>
            <a:off x="5638800" y="2895600"/>
            <a:ext cx="19050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>
              <a:latin typeface="+mj-lt"/>
            </a:endParaRPr>
          </a:p>
        </p:txBody>
      </p:sp>
      <p:sp>
        <p:nvSpPr>
          <p:cNvPr id="4107" name="Text Box 13"/>
          <p:cNvSpPr txBox="1">
            <a:spLocks noChangeArrowheads="1"/>
          </p:cNvSpPr>
          <p:nvPr/>
        </p:nvSpPr>
        <p:spPr bwMode="auto">
          <a:xfrm>
            <a:off x="228600" y="2362200"/>
            <a:ext cx="8382000" cy="13240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GB" altLang="en-US">
              <a:latin typeface="+mj-lt"/>
            </a:endParaRPr>
          </a:p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+mj-lt"/>
              </a:rPr>
              <a:t>Breathe </a:t>
            </a:r>
          </a:p>
          <a:p>
            <a:pPr eaLnBrk="1" hangingPunct="1">
              <a:lnSpc>
                <a:spcPct val="20000"/>
              </a:lnSpc>
              <a:spcBef>
                <a:spcPct val="50000"/>
              </a:spcBef>
            </a:pPr>
            <a:r>
              <a:rPr lang="en-GB" altLang="en-US">
                <a:latin typeface="+mj-lt"/>
              </a:rPr>
              <a:t>faster</a:t>
            </a:r>
          </a:p>
        </p:txBody>
      </p:sp>
      <p:sp>
        <p:nvSpPr>
          <p:cNvPr id="4108" name="Text Box 14"/>
          <p:cNvSpPr txBox="1">
            <a:spLocks noChangeArrowheads="1"/>
          </p:cNvSpPr>
          <p:nvPr/>
        </p:nvSpPr>
        <p:spPr bwMode="auto">
          <a:xfrm>
            <a:off x="304800" y="4495800"/>
            <a:ext cx="8153400" cy="13240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GB" altLang="en-US">
              <a:latin typeface="+mj-lt"/>
            </a:endParaRPr>
          </a:p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+mj-lt"/>
              </a:rPr>
              <a:t>Breathe            Muscles        Sweaty           Hot</a:t>
            </a:r>
          </a:p>
          <a:p>
            <a:pPr eaLnBrk="1" hangingPunct="1">
              <a:lnSpc>
                <a:spcPct val="20000"/>
              </a:lnSpc>
              <a:spcBef>
                <a:spcPct val="50000"/>
              </a:spcBef>
            </a:pPr>
            <a:r>
              <a:rPr lang="en-GB" altLang="en-US">
                <a:latin typeface="+mj-lt"/>
              </a:rPr>
              <a:t>Deeper            get tired</a:t>
            </a:r>
          </a:p>
        </p:txBody>
      </p:sp>
      <p:sp>
        <p:nvSpPr>
          <p:cNvPr id="4109" name="Text Box 15"/>
          <p:cNvSpPr txBox="1">
            <a:spLocks noChangeArrowheads="1"/>
          </p:cNvSpPr>
          <p:nvPr/>
        </p:nvSpPr>
        <p:spPr bwMode="auto">
          <a:xfrm>
            <a:off x="7467600" y="2209800"/>
            <a:ext cx="1676400" cy="1120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50000"/>
              </a:spcBef>
            </a:pPr>
            <a:r>
              <a:rPr lang="en-GB" altLang="en-US">
                <a:latin typeface="+mj-lt"/>
              </a:rPr>
              <a:t>Heart </a:t>
            </a:r>
          </a:p>
          <a:p>
            <a:pPr eaLnBrk="1" hangingPunct="1">
              <a:lnSpc>
                <a:spcPct val="40000"/>
              </a:lnSpc>
              <a:spcBef>
                <a:spcPct val="50000"/>
              </a:spcBef>
            </a:pPr>
            <a:r>
              <a:rPr lang="en-GB" altLang="en-US">
                <a:latin typeface="+mj-lt"/>
              </a:rPr>
              <a:t>Rate</a:t>
            </a:r>
          </a:p>
          <a:p>
            <a:pPr eaLnBrk="1" hangingPunct="1">
              <a:lnSpc>
                <a:spcPct val="40000"/>
              </a:lnSpc>
              <a:spcBef>
                <a:spcPct val="50000"/>
              </a:spcBef>
            </a:pPr>
            <a:r>
              <a:rPr lang="en-GB" altLang="en-US">
                <a:latin typeface="+mj-lt"/>
              </a:rPr>
              <a:t>Increases</a:t>
            </a:r>
          </a:p>
        </p:txBody>
      </p:sp>
    </p:spTree>
    <p:extLst>
      <p:ext uri="{BB962C8B-B14F-4D97-AF65-F5344CB8AC3E}">
        <p14:creationId xmlns:p14="http://schemas.microsoft.com/office/powerpoint/2010/main" val="189335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 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2374609"/>
            <a:ext cx="2123728" cy="227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533400" y="685800"/>
            <a:ext cx="8439150" cy="487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bIns="0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n-GB" altLang="en-US" sz="2800" u="sng" dirty="0">
                <a:latin typeface="+mj-lt"/>
              </a:rPr>
              <a:t>What happens to our breathing</a:t>
            </a:r>
          </a:p>
          <a:p>
            <a:pPr algn="ctr" eaLnBrk="1" hangingPunct="1"/>
            <a:r>
              <a:rPr lang="en-GB" altLang="en-US" sz="2800" u="sng" dirty="0">
                <a:latin typeface="+mj-lt"/>
              </a:rPr>
              <a:t> rate when we exercise?</a:t>
            </a:r>
          </a:p>
          <a:p>
            <a:pPr eaLnBrk="1" hangingPunct="1"/>
            <a:endParaRPr lang="en-GB" altLang="en-US" dirty="0">
              <a:latin typeface="+mj-lt"/>
            </a:endParaRPr>
          </a:p>
          <a:p>
            <a:pPr lvl="1">
              <a:buFontTx/>
              <a:buAutoNum type="arabicPeriod"/>
            </a:pPr>
            <a:r>
              <a:rPr lang="en-GB" altLang="en-US" dirty="0">
                <a:latin typeface="+mj-lt"/>
              </a:rPr>
              <a:t>Students measure their resting breathing rate for 1 minute</a:t>
            </a:r>
          </a:p>
          <a:p>
            <a:endParaRPr lang="en-GB" altLang="en-US" dirty="0" smtClean="0">
              <a:latin typeface="+mj-lt"/>
              <a:cs typeface="Times New Roman" pitchFamily="18" charset="0"/>
            </a:endParaRPr>
          </a:p>
          <a:p>
            <a:r>
              <a:rPr lang="en-GB" altLang="en-US" dirty="0">
                <a:latin typeface="+mj-lt"/>
                <a:cs typeface="Times New Roman" pitchFamily="18" charset="0"/>
              </a:rPr>
              <a:t>	</a:t>
            </a:r>
            <a:r>
              <a:rPr lang="en-GB" altLang="en-US" dirty="0" smtClean="0">
                <a:latin typeface="+mj-lt"/>
                <a:cs typeface="Times New Roman" pitchFamily="18" charset="0"/>
              </a:rPr>
              <a:t>1- </a:t>
            </a:r>
            <a:r>
              <a:rPr lang="en-GB" altLang="en-US" dirty="0">
                <a:latin typeface="+mj-lt"/>
                <a:cs typeface="Times New Roman" pitchFamily="18" charset="0"/>
              </a:rPr>
              <a:t>squats</a:t>
            </a:r>
          </a:p>
          <a:p>
            <a:r>
              <a:rPr lang="en-GB" altLang="en-US" dirty="0">
                <a:latin typeface="+mj-lt"/>
                <a:cs typeface="Times New Roman" pitchFamily="18" charset="0"/>
              </a:rPr>
              <a:t>	</a:t>
            </a:r>
            <a:r>
              <a:rPr lang="en-GB" altLang="en-US" dirty="0" smtClean="0">
                <a:latin typeface="+mj-lt"/>
                <a:cs typeface="Times New Roman" pitchFamily="18" charset="0"/>
              </a:rPr>
              <a:t>2- jogging on the </a:t>
            </a:r>
            <a:r>
              <a:rPr lang="en-GB" altLang="en-US" dirty="0">
                <a:latin typeface="+mj-lt"/>
                <a:cs typeface="Times New Roman" pitchFamily="18" charset="0"/>
              </a:rPr>
              <a:t>spot</a:t>
            </a:r>
          </a:p>
          <a:p>
            <a:r>
              <a:rPr lang="en-GB" altLang="en-US" dirty="0">
                <a:latin typeface="+mj-lt"/>
                <a:cs typeface="Times New Roman" pitchFamily="18" charset="0"/>
              </a:rPr>
              <a:t>	</a:t>
            </a:r>
            <a:r>
              <a:rPr lang="en-GB" altLang="en-US" dirty="0" smtClean="0">
                <a:latin typeface="+mj-lt"/>
                <a:cs typeface="Times New Roman" pitchFamily="18" charset="0"/>
              </a:rPr>
              <a:t>3- </a:t>
            </a:r>
            <a:r>
              <a:rPr lang="en-GB" altLang="en-US" dirty="0">
                <a:latin typeface="+mj-lt"/>
                <a:cs typeface="Times New Roman" pitchFamily="18" charset="0"/>
              </a:rPr>
              <a:t>star jumps</a:t>
            </a:r>
          </a:p>
          <a:p>
            <a:r>
              <a:rPr lang="en-GB" altLang="en-US" dirty="0">
                <a:latin typeface="+mj-lt"/>
                <a:cs typeface="Times New Roman" pitchFamily="18" charset="0"/>
              </a:rPr>
              <a:t>	</a:t>
            </a:r>
            <a:r>
              <a:rPr lang="en-GB" altLang="en-US" dirty="0" smtClean="0">
                <a:latin typeface="+mj-lt"/>
                <a:cs typeface="Times New Roman" pitchFamily="18" charset="0"/>
              </a:rPr>
              <a:t>4- </a:t>
            </a:r>
            <a:r>
              <a:rPr lang="en-GB" altLang="en-US" dirty="0">
                <a:latin typeface="+mj-lt"/>
                <a:cs typeface="Times New Roman" pitchFamily="18" charset="0"/>
              </a:rPr>
              <a:t>Fast punching in air</a:t>
            </a:r>
          </a:p>
          <a:p>
            <a:endParaRPr lang="en-GB" altLang="en-US" dirty="0">
              <a:latin typeface="+mj-lt"/>
            </a:endParaRP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457200" y="5181600"/>
            <a:ext cx="81534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altLang="en-US" dirty="0" smtClean="0">
                <a:latin typeface="+mj-lt"/>
                <a:cs typeface="Times New Roman" pitchFamily="18" charset="0"/>
              </a:rPr>
              <a:t>Write down your breathing rate before and after exercise</a:t>
            </a:r>
            <a:endParaRPr lang="en-GB" alt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69310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4572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ea typeface="Ebrima" panose="02000000000000000000" pitchFamily="2" charset="0"/>
                <a:cs typeface="Ebrima" panose="02000000000000000000" pitchFamily="2" charset="0"/>
              </a:rPr>
              <a:t>Breathing Rate</a:t>
            </a:r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609600" y="1905000"/>
            <a:ext cx="8001000" cy="4339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GB" altLang="en-US" dirty="0">
              <a:latin typeface="+mj-lt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GB" altLang="en-US" dirty="0" smtClean="0">
                <a:latin typeface="+mj-lt"/>
                <a:ea typeface="Ebrima" panose="02000000000000000000" pitchFamily="2" charset="0"/>
                <a:cs typeface="Ebrima" panose="02000000000000000000" pitchFamily="2" charset="0"/>
              </a:rPr>
              <a:t>Breathing </a:t>
            </a:r>
            <a:r>
              <a:rPr lang="en-GB" altLang="en-US" dirty="0">
                <a:latin typeface="+mj-lt"/>
                <a:ea typeface="Ebrima" panose="02000000000000000000" pitchFamily="2" charset="0"/>
                <a:cs typeface="Ebrima" panose="02000000000000000000" pitchFamily="2" charset="0"/>
              </a:rPr>
              <a:t>rate= Number of breaths per </a:t>
            </a:r>
            <a:r>
              <a:rPr lang="en-GB" altLang="en-US" dirty="0" smtClean="0">
                <a:latin typeface="+mj-lt"/>
                <a:ea typeface="Ebrima" panose="02000000000000000000" pitchFamily="2" charset="0"/>
                <a:cs typeface="Ebrima" panose="02000000000000000000" pitchFamily="2" charset="0"/>
              </a:rPr>
              <a:t>minute</a:t>
            </a:r>
          </a:p>
          <a:p>
            <a:pPr eaLnBrk="1" hangingPunct="1">
              <a:spcBef>
                <a:spcPct val="50000"/>
              </a:spcBef>
            </a:pPr>
            <a:endParaRPr lang="en-GB" altLang="en-US" dirty="0">
              <a:latin typeface="+mj-lt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GB" altLang="en-US" dirty="0">
                <a:latin typeface="+mj-lt"/>
                <a:ea typeface="Ebrima" panose="02000000000000000000" pitchFamily="2" charset="0"/>
                <a:cs typeface="Ebrima" panose="02000000000000000000" pitchFamily="2" charset="0"/>
              </a:rPr>
              <a:t>Resting Breathing rate= _____________Breaths/min</a:t>
            </a:r>
          </a:p>
          <a:p>
            <a:pPr eaLnBrk="1" hangingPunct="1">
              <a:spcBef>
                <a:spcPct val="50000"/>
              </a:spcBef>
            </a:pPr>
            <a:r>
              <a:rPr lang="en-GB" altLang="en-US" dirty="0">
                <a:latin typeface="+mj-lt"/>
                <a:ea typeface="Ebrima" panose="02000000000000000000" pitchFamily="2" charset="0"/>
                <a:cs typeface="Ebrima" panose="02000000000000000000" pitchFamily="2" charset="0"/>
              </a:rPr>
              <a:t>Squats=___________________________</a:t>
            </a:r>
          </a:p>
          <a:p>
            <a:pPr eaLnBrk="1" hangingPunct="1">
              <a:spcBef>
                <a:spcPct val="50000"/>
              </a:spcBef>
            </a:pPr>
            <a:r>
              <a:rPr lang="en-GB" altLang="en-US" dirty="0" smtClean="0">
                <a:latin typeface="+mj-lt"/>
                <a:ea typeface="Ebrima" panose="02000000000000000000" pitchFamily="2" charset="0"/>
                <a:cs typeface="Ebrima" panose="02000000000000000000" pitchFamily="2" charset="0"/>
              </a:rPr>
              <a:t>Jogging on the spot</a:t>
            </a:r>
            <a:r>
              <a:rPr lang="en-GB" altLang="en-US" dirty="0">
                <a:latin typeface="+mj-lt"/>
                <a:ea typeface="Ebrima" panose="02000000000000000000" pitchFamily="2" charset="0"/>
                <a:cs typeface="Ebrima" panose="02000000000000000000" pitchFamily="2" charset="0"/>
              </a:rPr>
              <a:t>=____________________</a:t>
            </a:r>
          </a:p>
          <a:p>
            <a:pPr eaLnBrk="1" hangingPunct="1">
              <a:spcBef>
                <a:spcPct val="50000"/>
              </a:spcBef>
            </a:pPr>
            <a:r>
              <a:rPr lang="en-GB" altLang="en-US" dirty="0">
                <a:latin typeface="+mj-lt"/>
                <a:ea typeface="Ebrima" panose="02000000000000000000" pitchFamily="2" charset="0"/>
                <a:cs typeface="Ebrima" panose="02000000000000000000" pitchFamily="2" charset="0"/>
              </a:rPr>
              <a:t>Star Jumps=________________________</a:t>
            </a:r>
          </a:p>
          <a:p>
            <a:pPr eaLnBrk="1" hangingPunct="1">
              <a:spcBef>
                <a:spcPct val="50000"/>
              </a:spcBef>
            </a:pPr>
            <a:r>
              <a:rPr lang="en-GB" altLang="en-US" dirty="0">
                <a:latin typeface="+mj-lt"/>
                <a:ea typeface="Ebrima" panose="02000000000000000000" pitchFamily="2" charset="0"/>
                <a:cs typeface="Ebrima" panose="02000000000000000000" pitchFamily="2" charset="0"/>
              </a:rPr>
              <a:t>Punching in air=_____________________</a:t>
            </a:r>
          </a:p>
        </p:txBody>
      </p:sp>
      <p:pic>
        <p:nvPicPr>
          <p:cNvPr id="6148" name="Picture 4" descr="Two cartoon characters wearing sunglasses and grinning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304800"/>
            <a:ext cx="2503488" cy="192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9" name="Rectangle 6"/>
          <p:cNvSpPr>
            <a:spLocks noChangeArrowheads="1"/>
          </p:cNvSpPr>
          <p:nvPr/>
        </p:nvSpPr>
        <p:spPr bwMode="auto">
          <a:xfrm>
            <a:off x="589910" y="2228850"/>
            <a:ext cx="7138833" cy="840110"/>
          </a:xfrm>
          <a:prstGeom prst="rect">
            <a:avLst/>
          </a:prstGeom>
          <a:noFill/>
          <a:ln w="762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 altLang="en-US">
              <a:latin typeface="+mj-lt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8972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Breathing and exercise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Can you explain why we must breathe quicker and deeper during exercise?</a:t>
            </a:r>
          </a:p>
          <a:p>
            <a:endParaRPr lang="en-GB" dirty="0"/>
          </a:p>
          <a:p>
            <a:r>
              <a:rPr lang="en-GB" dirty="0" smtClean="0"/>
              <a:t>Hint – what do we need more of?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92029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Measuring Lung Volume</a:t>
            </a:r>
            <a:endParaRPr lang="en-GB" dirty="0"/>
          </a:p>
        </p:txBody>
      </p:sp>
      <p:pic>
        <p:nvPicPr>
          <p:cNvPr id="1026" name="Picture 2" descr="Image result for lung volume measurement bott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72816"/>
            <a:ext cx="9025085" cy="4512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52921515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Custom 2">
      <a:dk1>
        <a:sysClr val="windowText" lastClr="000000"/>
      </a:dk1>
      <a:lt1>
        <a:srgbClr val="C3D69B"/>
      </a:lt1>
      <a:dk2>
        <a:srgbClr val="1F497D"/>
      </a:dk2>
      <a:lt2>
        <a:srgbClr val="C3D69B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680</TotalTime>
  <Words>457</Words>
  <Application>Microsoft Office PowerPoint</Application>
  <PresentationFormat>On-screen Show (4:3)</PresentationFormat>
  <Paragraphs>93</Paragraphs>
  <Slides>11</Slides>
  <Notes>1</Notes>
  <HiddenSlides>1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ＭＳ Ｐゴシック</vt:lpstr>
      <vt:lpstr>Arial</vt:lpstr>
      <vt:lpstr>Calibri</vt:lpstr>
      <vt:lpstr>Century Gothic</vt:lpstr>
      <vt:lpstr>Comic Sans MS</vt:lpstr>
      <vt:lpstr>Ebrima</vt:lpstr>
      <vt:lpstr>SassoonPrimaryInfant</vt:lpstr>
      <vt:lpstr>Times New Roman</vt:lpstr>
      <vt:lpstr>Theme1</vt:lpstr>
      <vt:lpstr>l/o: To understand fully the process of inhaling and exhaling.</vt:lpstr>
      <vt:lpstr>PowerPoint Presentation</vt:lpstr>
      <vt:lpstr>Bell Jar Lungs</vt:lpstr>
      <vt:lpstr>PowerPoint Presentation</vt:lpstr>
      <vt:lpstr>PowerPoint Presentation</vt:lpstr>
      <vt:lpstr>PowerPoint Presentation</vt:lpstr>
      <vt:lpstr>Breathing Rate</vt:lpstr>
      <vt:lpstr>Breathing and exercise</vt:lpstr>
      <vt:lpstr>Measuring Lung Volume</vt:lpstr>
      <vt:lpstr>Keeping the lungs clean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R Baddeley</cp:lastModifiedBy>
  <cp:revision>21</cp:revision>
  <cp:lastPrinted>2018-01-17T08:25:14Z</cp:lastPrinted>
  <dcterms:created xsi:type="dcterms:W3CDTF">2016-08-26T15:53:07Z</dcterms:created>
  <dcterms:modified xsi:type="dcterms:W3CDTF">2020-06-09T08:56:36Z</dcterms:modified>
</cp:coreProperties>
</file>