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280" r:id="rId2"/>
    <p:sldId id="262" r:id="rId3"/>
    <p:sldId id="265" r:id="rId4"/>
    <p:sldId id="270" r:id="rId5"/>
    <p:sldId id="285" r:id="rId6"/>
    <p:sldId id="281" r:id="rId7"/>
    <p:sldId id="258" r:id="rId8"/>
    <p:sldId id="266" r:id="rId9"/>
    <p:sldId id="271" r:id="rId10"/>
    <p:sldId id="272" r:id="rId11"/>
    <p:sldId id="273" r:id="rId12"/>
    <p:sldId id="274" r:id="rId13"/>
    <p:sldId id="264" r:id="rId14"/>
    <p:sldId id="267" r:id="rId15"/>
    <p:sldId id="268" r:id="rId16"/>
    <p:sldId id="277" r:id="rId17"/>
    <p:sldId id="284" r:id="rId18"/>
  </p:sldIdLst>
  <p:sldSz cx="9144000" cy="6858000" type="screen4x3"/>
  <p:notesSz cx="6889750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598" y="0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0A7EAA5-37A9-4863-B6F5-C5BFA27F3934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8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598" y="9516038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B9E6BC73-0D9B-474A-91DA-B2991CDDB4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059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255B60E-B19B-460F-96D6-CA107896BAEA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6" y="4758889"/>
            <a:ext cx="5511800" cy="4508421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9" y="9516039"/>
            <a:ext cx="2985558" cy="50093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2785E59C-872A-4E8E-99E8-B3C78A29B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35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4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3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9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5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6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1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37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1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CF2DB-B54E-4575-A2F6-533CEBA915FB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09/06/2020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BC42-5F1B-4D6C-A053-9A5A8E672C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863" y="188640"/>
            <a:ext cx="7772400" cy="1470025"/>
          </a:xfrm>
        </p:spPr>
        <p:txBody>
          <a:bodyPr/>
          <a:lstStyle/>
          <a:p>
            <a:pPr lvl="0"/>
            <a:r>
              <a:rPr lang="en-US" sz="3600" u="sng" dirty="0">
                <a:latin typeface="Comic Sans MS" pitchFamily="66" charset="0"/>
                <a:cs typeface="Times New Roman" pitchFamily="18" charset="0"/>
              </a:rPr>
              <a:t>l/o: </a:t>
            </a:r>
            <a:r>
              <a:rPr lang="en-US" sz="3600" u="sng" dirty="0" smtClean="0">
                <a:latin typeface="Comic Sans MS" pitchFamily="66" charset="0"/>
                <a:cs typeface="Times New Roman" pitchFamily="18" charset="0"/>
              </a:rPr>
              <a:t>to understand the </a:t>
            </a:r>
            <a:r>
              <a:rPr lang="en-US" sz="3600" u="sng" dirty="0">
                <a:latin typeface="Comic Sans MS" pitchFamily="66" charset="0"/>
                <a:cs typeface="Times New Roman" pitchFamily="18" charset="0"/>
              </a:rPr>
              <a:t>structure of the gas exchange </a:t>
            </a:r>
            <a:r>
              <a:rPr lang="en-US" sz="3600" u="sng" dirty="0" smtClean="0">
                <a:latin typeface="Comic Sans MS" pitchFamily="66" charset="0"/>
                <a:cs typeface="Times New Roman" pitchFamily="18" charset="0"/>
              </a:rPr>
              <a:t>system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03615" y="3284984"/>
            <a:ext cx="8706681" cy="3901211"/>
            <a:chOff x="168085" y="404664"/>
            <a:chExt cx="8706681" cy="3901211"/>
          </a:xfrm>
        </p:grpSpPr>
        <p:grpSp>
          <p:nvGrpSpPr>
            <p:cNvPr id="5" name="Group 4"/>
            <p:cNvGrpSpPr/>
            <p:nvPr/>
          </p:nvGrpSpPr>
          <p:grpSpPr>
            <a:xfrm>
              <a:off x="168085" y="404664"/>
              <a:ext cx="2808312" cy="3831525"/>
              <a:chOff x="168085" y="404664"/>
              <a:chExt cx="2808312" cy="383152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68085" y="404664"/>
                <a:ext cx="2808312" cy="3384376"/>
              </a:xfrm>
              <a:prstGeom prst="rect">
                <a:avLst/>
              </a:prstGeom>
              <a:solidFill>
                <a:srgbClr val="C3864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95536" y="1412776"/>
                <a:ext cx="23762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Developing</a:t>
                </a:r>
                <a:r>
                  <a:rPr lang="en-GB" sz="3200" dirty="0" smtClean="0">
                    <a:latin typeface="Comic Sans MS" panose="030F0702030302020204" pitchFamily="66" charset="0"/>
                  </a:rPr>
                  <a:t> </a:t>
                </a:r>
                <a:endParaRPr lang="en-GB" sz="3200" dirty="0">
                  <a:latin typeface="Comic Sans MS" panose="030F0702030302020204" pitchFamily="66" charset="0"/>
                </a:endParaRPr>
              </a:p>
            </p:txBody>
          </p:sp>
          <p:pic>
            <p:nvPicPr>
              <p:cNvPr id="18" name="Picture 2" descr="Image result for bronze medal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5696" y="589955"/>
                <a:ext cx="1040058" cy="1053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381246" y="2204864"/>
                <a:ext cx="23762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Name the parts of the gas exchange system.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 smtClean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152800" y="404664"/>
              <a:ext cx="2808312" cy="3831525"/>
              <a:chOff x="3152800" y="404664"/>
              <a:chExt cx="2808312" cy="383152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152800" y="404664"/>
                <a:ext cx="2808312" cy="3384376"/>
              </a:xfrm>
              <a:prstGeom prst="rect">
                <a:avLst/>
              </a:prstGeom>
              <a:solidFill>
                <a:srgbClr val="B2B2B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296816" y="1412776"/>
                <a:ext cx="25202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0032" y="561884"/>
                <a:ext cx="936104" cy="9917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3296816" y="2204864"/>
                <a:ext cx="2499320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Describe how parts of the gas exchange system are adapted to their function.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066454" y="404664"/>
              <a:ext cx="2808312" cy="3901211"/>
              <a:chOff x="6066454" y="404664"/>
              <a:chExt cx="2808312" cy="390121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066454" y="404664"/>
                <a:ext cx="2808312" cy="3384376"/>
              </a:xfrm>
              <a:prstGeom prst="rect">
                <a:avLst/>
              </a:prstGeom>
              <a:solidFill>
                <a:srgbClr val="FF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92485" y="1400402"/>
                <a:ext cx="22322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b="1" dirty="0" smtClean="0">
                    <a:latin typeface="Comic Sans MS" panose="030F0702030302020204" pitchFamily="66" charset="0"/>
                  </a:rPr>
                  <a:t>Secure +</a:t>
                </a:r>
                <a:r>
                  <a:rPr lang="en-GB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n-GB" dirty="0" smtClean="0"/>
                  <a:t> </a:t>
                </a:r>
                <a:endParaRPr lang="en-GB" dirty="0"/>
              </a:p>
            </p:txBody>
          </p:sp>
          <p:pic>
            <p:nvPicPr>
              <p:cNvPr id="10" name="Picture 1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2400" y="680255"/>
                <a:ext cx="583848" cy="8733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66454" y="1997551"/>
                <a:ext cx="280831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dirty="0" smtClean="0">
                    <a:latin typeface="Century Gothic" panose="020B0502020202020204" pitchFamily="34" charset="0"/>
                  </a:rPr>
                  <a:t>I can: </a:t>
                </a:r>
                <a:r>
                  <a:rPr lang="en-GB" dirty="0">
                    <a:cs typeface="Times New Roman" pitchFamily="18" charset="0"/>
                  </a:rPr>
                  <a:t>Explain how the adaptations of the parts of the gas exchange system help them perform their function.</a:t>
                </a:r>
              </a:p>
              <a:p>
                <a:endParaRPr lang="en-GB" dirty="0" smtClean="0">
                  <a:latin typeface="Century Gothic" panose="020B0502020202020204" pitchFamily="34" charset="0"/>
                </a:endParaRPr>
              </a:p>
              <a:p>
                <a:endParaRPr lang="en-GB" dirty="0">
                  <a:solidFill>
                    <a:schemeClr val="bg1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50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04637" cy="5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Alveoli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Why do alveoli have this shape?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How could you simply investigate the surface area of alveoli?</a:t>
            </a:r>
          </a:p>
          <a:p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22114"/>
          </a:xfrm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Review 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Why do they need to have a large surface area?</a:t>
            </a:r>
            <a:endParaRPr lang="en-GB" sz="4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8880"/>
            <a:ext cx="302433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xplosion 1 3"/>
          <p:cNvSpPr/>
          <p:nvPr/>
        </p:nvSpPr>
        <p:spPr>
          <a:xfrm>
            <a:off x="0" y="2492896"/>
            <a:ext cx="6012160" cy="4525888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529916" y="3786344"/>
            <a:ext cx="31140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omic Sans MS" pitchFamily="66" charset="0"/>
              </a:rPr>
              <a:t>Your lungs are amazing. They are about the size of a pair of footballs </a:t>
            </a:r>
            <a:r>
              <a:rPr lang="en-GB" sz="2000" dirty="0" smtClean="0">
                <a:latin typeface="Comic Sans MS" pitchFamily="66" charset="0"/>
              </a:rPr>
              <a:t>with a surface </a:t>
            </a:r>
            <a:r>
              <a:rPr lang="en-GB" sz="2000" dirty="0">
                <a:latin typeface="Comic Sans MS" pitchFamily="66" charset="0"/>
              </a:rPr>
              <a:t>area </a:t>
            </a:r>
            <a:r>
              <a:rPr lang="en-GB" sz="2000" dirty="0" smtClean="0">
                <a:latin typeface="Comic Sans MS" pitchFamily="66" charset="0"/>
              </a:rPr>
              <a:t>that could </a:t>
            </a:r>
            <a:r>
              <a:rPr lang="en-GB" sz="2000" dirty="0">
                <a:latin typeface="Comic Sans MS" pitchFamily="66" charset="0"/>
              </a:rPr>
              <a:t>almost cover a tennis </a:t>
            </a:r>
            <a:r>
              <a:rPr lang="en-GB" sz="2000" dirty="0" smtClean="0">
                <a:latin typeface="Comic Sans MS" pitchFamily="66" charset="0"/>
              </a:rPr>
              <a:t>court!!</a:t>
            </a:r>
            <a:endParaRPr lang="en-GB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4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Lungs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lungs are important in breathing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Breathing is when oxygen is taken into the blood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lungs are protected by the ribs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Site of </a:t>
            </a:r>
            <a:r>
              <a:rPr lang="en-GB" b="1" dirty="0" smtClean="0">
                <a:latin typeface="Comic Sans MS" panose="030F0702030302020204" pitchFamily="66" charset="0"/>
              </a:rPr>
              <a:t>gas exchange</a:t>
            </a:r>
            <a:endParaRPr lang="en-GB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8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" y="260648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PROGRESS CHECK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069160"/>
          </a:xfrm>
        </p:spPr>
        <p:txBody>
          <a:bodyPr/>
          <a:lstStyle/>
          <a:p>
            <a:pPr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Put these in the correct order...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990033"/>
                </a:solidFill>
              </a:rPr>
              <a:t>Mouth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Alveoli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Bronchus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Trachea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Bronchioles </a:t>
            </a:r>
            <a:endParaRPr lang="en-GB" sz="4400" b="1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9816"/>
            <a:ext cx="82296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i="1" dirty="0" smtClean="0">
                <a:solidFill>
                  <a:srgbClr val="7030A0"/>
                </a:solidFill>
              </a:rPr>
              <a:t>PROGRESS CHECK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16224"/>
            <a:ext cx="8568952" cy="4565104"/>
          </a:xfrm>
        </p:spPr>
        <p:txBody>
          <a:bodyPr/>
          <a:lstStyle/>
          <a:p>
            <a:pPr algn="ctr">
              <a:buNone/>
            </a:pPr>
            <a:r>
              <a:rPr lang="en-GB" b="1" i="1" dirty="0" smtClean="0">
                <a:solidFill>
                  <a:srgbClr val="7030A0"/>
                </a:solidFill>
              </a:rPr>
              <a:t>In the correct order:</a:t>
            </a:r>
            <a:endParaRPr lang="en-GB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2348880"/>
            <a:ext cx="69847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i="1" dirty="0" smtClean="0">
                <a:solidFill>
                  <a:srgbClr val="990033"/>
                </a:solidFill>
              </a:rPr>
              <a:t>Mouth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Trachea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Bronchus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Bronchioles</a:t>
            </a:r>
            <a:br>
              <a:rPr lang="en-GB" sz="4400" b="1" i="1" dirty="0" smtClean="0">
                <a:solidFill>
                  <a:srgbClr val="990033"/>
                </a:solidFill>
              </a:rPr>
            </a:br>
            <a:r>
              <a:rPr lang="en-GB" sz="4400" b="1" i="1" dirty="0" smtClean="0">
                <a:solidFill>
                  <a:srgbClr val="990033"/>
                </a:solidFill>
              </a:rPr>
              <a:t>Alveoli</a:t>
            </a:r>
            <a:endParaRPr lang="en-GB" sz="4400" b="1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are the effects of smoking and asthma on the gas </a:t>
            </a:r>
            <a:r>
              <a:rPr lang="en-GB" smtClean="0"/>
              <a:t>exchange system?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5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Pick one question to answer.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en-GB" dirty="0">
                <a:cs typeface="Times New Roman" pitchFamily="18" charset="0"/>
              </a:rPr>
              <a:t>Name the parts of the gas exchange </a:t>
            </a:r>
            <a:r>
              <a:rPr lang="en-GB" dirty="0" smtClean="0">
                <a:cs typeface="Times New Roman" pitchFamily="18" charset="0"/>
              </a:rPr>
              <a:t>system</a:t>
            </a:r>
          </a:p>
          <a:p>
            <a:pPr lvl="0"/>
            <a:r>
              <a:rPr lang="en-GB" dirty="0">
                <a:cs typeface="Times New Roman" pitchFamily="18" charset="0"/>
              </a:rPr>
              <a:t>Describe how parts of the gas exchange system are adapted to their function.</a:t>
            </a:r>
          </a:p>
          <a:p>
            <a:pPr lvl="0"/>
            <a:r>
              <a:rPr lang="en-GB" dirty="0">
                <a:cs typeface="Times New Roman" pitchFamily="18" charset="0"/>
              </a:rPr>
              <a:t>Explain how the adaptations of the parts of the gas exchange system help them perform their function.</a:t>
            </a:r>
          </a:p>
          <a:p>
            <a:endParaRPr lang="en-GB" dirty="0" smtClean="0">
              <a:latin typeface="Century Gothic" panose="020B0502020202020204" pitchFamily="34" charset="0"/>
            </a:endParaRPr>
          </a:p>
          <a:p>
            <a:endParaRPr lang="en-GB" dirty="0"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5" name="Down Arrow 4"/>
          <p:cNvSpPr/>
          <p:nvPr/>
        </p:nvSpPr>
        <p:spPr>
          <a:xfrm>
            <a:off x="611560" y="1412776"/>
            <a:ext cx="864096" cy="4176464"/>
          </a:xfrm>
          <a:prstGeom prst="downArrow">
            <a:avLst/>
          </a:prstGeom>
          <a:gradFill>
            <a:gsLst>
              <a:gs pos="0">
                <a:srgbClr val="FF0000"/>
              </a:gs>
              <a:gs pos="50000">
                <a:srgbClr val="FFC000"/>
              </a:gs>
              <a:gs pos="100000">
                <a:srgbClr val="FFFF0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Image result for bronze med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" y="1393857"/>
            <a:ext cx="1040058" cy="10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928"/>
            <a:ext cx="936104" cy="99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28" y="4032138"/>
            <a:ext cx="583848" cy="8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4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35283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i="1" dirty="0" smtClean="0">
                <a:solidFill>
                  <a:schemeClr val="tx1"/>
                </a:solidFill>
              </a:rPr>
              <a:t>Draw me a quick sketch of what you think the lungs look like!</a:t>
            </a:r>
            <a:endParaRPr lang="en-GB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1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wisegeek.com/human-respiratory-system.jpg"/>
          <p:cNvPicPr>
            <a:picLocks noChangeAspect="1" noChangeArrowheads="1"/>
          </p:cNvPicPr>
          <p:nvPr/>
        </p:nvPicPr>
        <p:blipFill>
          <a:blip r:embed="rId2" cstate="print"/>
          <a:srcRect t="4725" b="14006"/>
          <a:stretch>
            <a:fillRect/>
          </a:stretch>
        </p:blipFill>
        <p:spPr bwMode="auto">
          <a:xfrm>
            <a:off x="1781867" y="44624"/>
            <a:ext cx="5814469" cy="6597352"/>
          </a:xfrm>
          <a:prstGeom prst="rect">
            <a:avLst/>
          </a:prstGeom>
          <a:noFill/>
        </p:spPr>
      </p:pic>
      <p:sp>
        <p:nvSpPr>
          <p:cNvPr id="6" name="Text Box 29"/>
          <p:cNvSpPr txBox="1">
            <a:spLocks noChangeArrowheads="1"/>
          </p:cNvSpPr>
          <p:nvPr/>
        </p:nvSpPr>
        <p:spPr bwMode="auto">
          <a:xfrm>
            <a:off x="6444209" y="2348880"/>
            <a:ext cx="26997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Bronchioles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467545" y="2700209"/>
            <a:ext cx="2160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>Bronchus</a:t>
            </a:r>
            <a:endParaRPr lang="en-GB" sz="3200" b="1" i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6804248" y="1196752"/>
            <a:ext cx="18722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Trachea </a:t>
            </a:r>
          </a:p>
        </p:txBody>
      </p:sp>
      <p:sp>
        <p:nvSpPr>
          <p:cNvPr id="10" name="Text Box 33"/>
          <p:cNvSpPr txBox="1">
            <a:spLocks noChangeArrowheads="1"/>
          </p:cNvSpPr>
          <p:nvPr/>
        </p:nvSpPr>
        <p:spPr bwMode="auto">
          <a:xfrm>
            <a:off x="467544" y="3789040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Lung</a:t>
            </a:r>
          </a:p>
        </p:txBody>
      </p:sp>
      <p:sp>
        <p:nvSpPr>
          <p:cNvPr id="11" name="Text Box 34"/>
          <p:cNvSpPr txBox="1">
            <a:spLocks noChangeArrowheads="1"/>
          </p:cNvSpPr>
          <p:nvPr/>
        </p:nvSpPr>
        <p:spPr bwMode="auto">
          <a:xfrm>
            <a:off x="0" y="5877272"/>
            <a:ext cx="24117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Diaphragm</a:t>
            </a:r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6444209" y="5517232"/>
            <a:ext cx="26997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Alveoli </a:t>
            </a: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/>
            </a:r>
            <a:br>
              <a:rPr lang="en-GB" sz="3200" b="1" i="1" dirty="0" smtClean="0">
                <a:solidFill>
                  <a:srgbClr val="7030A0"/>
                </a:solidFill>
                <a:cs typeface="Arial" charset="0"/>
              </a:rPr>
            </a:br>
            <a:r>
              <a:rPr lang="en-GB" sz="3200" b="1" i="1" dirty="0" smtClean="0">
                <a:solidFill>
                  <a:srgbClr val="7030A0"/>
                </a:solidFill>
                <a:cs typeface="Arial" charset="0"/>
              </a:rPr>
              <a:t>(“</a:t>
            </a:r>
            <a:r>
              <a:rPr lang="en-GB" sz="3200" b="1" i="1" dirty="0">
                <a:solidFill>
                  <a:srgbClr val="7030A0"/>
                </a:solidFill>
                <a:cs typeface="Arial" charset="0"/>
              </a:rPr>
              <a:t>air sacs”)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83768" y="2996952"/>
            <a:ext cx="1944216" cy="129614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644008" y="1484784"/>
            <a:ext cx="2088232" cy="158417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508104" y="2852936"/>
            <a:ext cx="2088232" cy="1584176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156176" y="5589240"/>
            <a:ext cx="936104" cy="216024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475656" y="4221088"/>
            <a:ext cx="1656184" cy="792088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3"/>
          </p:cNvCxnSpPr>
          <p:nvPr/>
        </p:nvCxnSpPr>
        <p:spPr>
          <a:xfrm>
            <a:off x="2411760" y="6169660"/>
            <a:ext cx="2304256" cy="6765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332656"/>
            <a:ext cx="2771800" cy="194095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7030A0"/>
                </a:solidFill>
              </a:rPr>
              <a:t>The respiratory system</a:t>
            </a:r>
            <a:endParaRPr lang="en-GB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Comic Sans MS" pitchFamily="66" charset="0"/>
              </a:rPr>
              <a:t>Why do we breathe?</a:t>
            </a:r>
          </a:p>
          <a:p>
            <a:endParaRPr lang="en-GB" sz="1800" dirty="0">
              <a:latin typeface="Comic Sans MS" pitchFamily="66" charset="0"/>
            </a:endParaRPr>
          </a:p>
          <a:p>
            <a:pPr lvl="1"/>
            <a:r>
              <a:rPr lang="en-GB" sz="3600" dirty="0" smtClean="0">
                <a:latin typeface="Comic Sans MS" pitchFamily="66" charset="0"/>
              </a:rPr>
              <a:t>Why is breathing important?</a:t>
            </a:r>
          </a:p>
          <a:p>
            <a:pPr lvl="1"/>
            <a:r>
              <a:rPr lang="en-GB" sz="3600" dirty="0" smtClean="0">
                <a:latin typeface="Comic Sans MS" pitchFamily="66" charset="0"/>
              </a:rPr>
              <a:t>What gases are involved?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5064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88113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www.kerboodle.com/system/images/W1siZiIsIjIwMTMvMTAvMzEvMTQvMjYvNDgvNTEyL294b19hY3QwMV8wMzAzX3NpMDBfeHhhdzAxLmpwZyJdXQ/oxo_act01_0303_si00_xxaw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1196752"/>
            <a:ext cx="918019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2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80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/>
              <a:t>The Earth</a:t>
            </a:r>
            <a:r>
              <a:rPr lang="ja-JP" altLang="en-GB" smtClean="0">
                <a:latin typeface="Arial" panose="020B0604020202020204" pitchFamily="34" charset="0"/>
              </a:rPr>
              <a:t>’</a:t>
            </a:r>
            <a:r>
              <a:rPr lang="en-GB" altLang="ja-JP" smtClean="0"/>
              <a:t>s Atmosphere</a:t>
            </a:r>
            <a:endParaRPr lang="en-US" smtClean="0"/>
          </a:p>
        </p:txBody>
      </p:sp>
      <p:grpSp>
        <p:nvGrpSpPr>
          <p:cNvPr id="187395" name="Group 3"/>
          <p:cNvGrpSpPr>
            <a:grpSpLocks/>
          </p:cNvGrpSpPr>
          <p:nvPr/>
        </p:nvGrpSpPr>
        <p:grpSpPr bwMode="auto">
          <a:xfrm>
            <a:off x="1042988" y="2708275"/>
            <a:ext cx="7705725" cy="3783013"/>
            <a:chOff x="4127" y="1071"/>
            <a:chExt cx="1633" cy="953"/>
          </a:xfrm>
        </p:grpSpPr>
        <p:sp>
          <p:nvSpPr>
            <p:cNvPr id="21519" name="Rectangle 4"/>
            <p:cNvSpPr>
              <a:spLocks noChangeArrowheads="1"/>
            </p:cNvSpPr>
            <p:nvPr/>
          </p:nvSpPr>
          <p:spPr bwMode="auto">
            <a:xfrm>
              <a:off x="4127" y="1071"/>
              <a:ext cx="1633" cy="953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>
                <a:ea typeface="ＭＳ Ｐゴシック" pitchFamily="34" charset="-128"/>
              </a:endParaRPr>
            </a:p>
          </p:txBody>
        </p:sp>
        <p:sp>
          <p:nvSpPr>
            <p:cNvPr id="21520" name="Freeform 5"/>
            <p:cNvSpPr>
              <a:spLocks/>
            </p:cNvSpPr>
            <p:nvPr/>
          </p:nvSpPr>
          <p:spPr bwMode="auto">
            <a:xfrm>
              <a:off x="4939" y="1103"/>
              <a:ext cx="8" cy="514"/>
            </a:xfrm>
            <a:custGeom>
              <a:avLst/>
              <a:gdLst>
                <a:gd name="T0" fmla="*/ 0 w 8"/>
                <a:gd name="T1" fmla="*/ 1603 h 322"/>
                <a:gd name="T2" fmla="*/ 8 w 8"/>
                <a:gd name="T3" fmla="*/ 0 h 322"/>
                <a:gd name="T4" fmla="*/ 8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1" name="Freeform 6"/>
            <p:cNvSpPr>
              <a:spLocks/>
            </p:cNvSpPr>
            <p:nvPr/>
          </p:nvSpPr>
          <p:spPr bwMode="auto">
            <a:xfrm>
              <a:off x="4967" y="1117"/>
              <a:ext cx="45" cy="247"/>
            </a:xfrm>
            <a:custGeom>
              <a:avLst/>
              <a:gdLst>
                <a:gd name="T0" fmla="*/ 0 w 12"/>
                <a:gd name="T1" fmla="*/ 0 h 155"/>
                <a:gd name="T2" fmla="*/ 0 w 12"/>
                <a:gd name="T3" fmla="*/ 0 h 155"/>
                <a:gd name="T4" fmla="*/ 8918 w 12"/>
                <a:gd name="T5" fmla="*/ 0 h 155"/>
                <a:gd name="T6" fmla="*/ 8918 w 12"/>
                <a:gd name="T7" fmla="*/ 0 h 155"/>
                <a:gd name="T8" fmla="*/ 0 w 12"/>
                <a:gd name="T9" fmla="*/ 1595 h 155"/>
                <a:gd name="T10" fmla="*/ 0 w 1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" h="155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0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2" name="Freeform 7"/>
            <p:cNvSpPr>
              <a:spLocks/>
            </p:cNvSpPr>
            <p:nvPr/>
          </p:nvSpPr>
          <p:spPr bwMode="auto">
            <a:xfrm>
              <a:off x="4967" y="1071"/>
              <a:ext cx="9" cy="514"/>
            </a:xfrm>
            <a:custGeom>
              <a:avLst/>
              <a:gdLst>
                <a:gd name="T0" fmla="*/ 0 w 8"/>
                <a:gd name="T1" fmla="*/ 1603 h 322"/>
                <a:gd name="T2" fmla="*/ 14 w 8"/>
                <a:gd name="T3" fmla="*/ 0 h 322"/>
                <a:gd name="T4" fmla="*/ 14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1A1A6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3" name="Freeform 8"/>
            <p:cNvSpPr>
              <a:spLocks/>
            </p:cNvSpPr>
            <p:nvPr/>
          </p:nvSpPr>
          <p:spPr bwMode="auto">
            <a:xfrm>
              <a:off x="4967" y="1117"/>
              <a:ext cx="9" cy="514"/>
            </a:xfrm>
            <a:custGeom>
              <a:avLst/>
              <a:gdLst>
                <a:gd name="T0" fmla="*/ 0 w 8"/>
                <a:gd name="T1" fmla="*/ 1603 h 322"/>
                <a:gd name="T2" fmla="*/ 14 w 8"/>
                <a:gd name="T3" fmla="*/ 0 h 322"/>
                <a:gd name="T4" fmla="*/ 14 w 8"/>
                <a:gd name="T5" fmla="*/ 1732 h 322"/>
                <a:gd name="T6" fmla="*/ 0 w 8"/>
                <a:gd name="T7" fmla="*/ 3336 h 322"/>
                <a:gd name="T8" fmla="*/ 0 w 8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322">
                  <a:moveTo>
                    <a:pt x="0" y="155"/>
                  </a:moveTo>
                  <a:lnTo>
                    <a:pt x="8" y="0"/>
                  </a:lnTo>
                  <a:lnTo>
                    <a:pt x="8" y="167"/>
                  </a:lnTo>
                  <a:lnTo>
                    <a:pt x="0" y="322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FF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4" name="Freeform 9"/>
            <p:cNvSpPr>
              <a:spLocks/>
            </p:cNvSpPr>
            <p:nvPr/>
          </p:nvSpPr>
          <p:spPr bwMode="auto">
            <a:xfrm>
              <a:off x="4900" y="1103"/>
              <a:ext cx="35" cy="514"/>
            </a:xfrm>
            <a:custGeom>
              <a:avLst/>
              <a:gdLst>
                <a:gd name="T0" fmla="*/ 50 w 32"/>
                <a:gd name="T1" fmla="*/ 1603 h 322"/>
                <a:gd name="T2" fmla="*/ 0 w 32"/>
                <a:gd name="T3" fmla="*/ 0 h 322"/>
                <a:gd name="T4" fmla="*/ 0 w 32"/>
                <a:gd name="T5" fmla="*/ 1732 h 322"/>
                <a:gd name="T6" fmla="*/ 50 w 32"/>
                <a:gd name="T7" fmla="*/ 3336 h 322"/>
                <a:gd name="T8" fmla="*/ 50 w 32"/>
                <a:gd name="T9" fmla="*/ 1603 h 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" h="322">
                  <a:moveTo>
                    <a:pt x="32" y="155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32" y="322"/>
                  </a:lnTo>
                  <a:lnTo>
                    <a:pt x="32" y="155"/>
                  </a:lnTo>
                  <a:close/>
                </a:path>
              </a:pathLst>
            </a:custGeom>
            <a:solidFill>
              <a:srgbClr val="00808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5" name="Freeform 10"/>
            <p:cNvSpPr>
              <a:spLocks/>
            </p:cNvSpPr>
            <p:nvPr/>
          </p:nvSpPr>
          <p:spPr bwMode="auto">
            <a:xfrm>
              <a:off x="4900" y="1103"/>
              <a:ext cx="35" cy="247"/>
            </a:xfrm>
            <a:custGeom>
              <a:avLst/>
              <a:gdLst>
                <a:gd name="T0" fmla="*/ 0 w 32"/>
                <a:gd name="T1" fmla="*/ 0 h 155"/>
                <a:gd name="T2" fmla="*/ 18 w 32"/>
                <a:gd name="T3" fmla="*/ 0 h 155"/>
                <a:gd name="T4" fmla="*/ 37 w 32"/>
                <a:gd name="T5" fmla="*/ 0 h 155"/>
                <a:gd name="T6" fmla="*/ 50 w 32"/>
                <a:gd name="T7" fmla="*/ 0 h 155"/>
                <a:gd name="T8" fmla="*/ 50 w 32"/>
                <a:gd name="T9" fmla="*/ 1595 h 155"/>
                <a:gd name="T10" fmla="*/ 0 w 32"/>
                <a:gd name="T11" fmla="*/ 0 h 1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155">
                  <a:moveTo>
                    <a:pt x="0" y="0"/>
                  </a:moveTo>
                  <a:lnTo>
                    <a:pt x="12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2" y="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6" name="Freeform 11"/>
            <p:cNvSpPr>
              <a:spLocks/>
            </p:cNvSpPr>
            <p:nvPr/>
          </p:nvSpPr>
          <p:spPr bwMode="auto">
            <a:xfrm>
              <a:off x="5039" y="1293"/>
              <a:ext cx="625" cy="337"/>
            </a:xfrm>
            <a:custGeom>
              <a:avLst/>
              <a:gdLst>
                <a:gd name="T0" fmla="*/ 0 w 573"/>
                <a:gd name="T1" fmla="*/ 457 h 211"/>
                <a:gd name="T2" fmla="*/ 886 w 573"/>
                <a:gd name="T3" fmla="*/ 0 h 211"/>
                <a:gd name="T4" fmla="*/ 886 w 573"/>
                <a:gd name="T5" fmla="*/ 1735 h 211"/>
                <a:gd name="T6" fmla="*/ 0 w 573"/>
                <a:gd name="T7" fmla="*/ 2191 h 211"/>
                <a:gd name="T8" fmla="*/ 0 w 573"/>
                <a:gd name="T9" fmla="*/ 457 h 2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211">
                  <a:moveTo>
                    <a:pt x="0" y="44"/>
                  </a:moveTo>
                  <a:lnTo>
                    <a:pt x="573" y="0"/>
                  </a:lnTo>
                  <a:lnTo>
                    <a:pt x="573" y="167"/>
                  </a:lnTo>
                  <a:lnTo>
                    <a:pt x="0" y="21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8066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7" name="Freeform 12"/>
            <p:cNvSpPr>
              <a:spLocks/>
            </p:cNvSpPr>
            <p:nvPr/>
          </p:nvSpPr>
          <p:spPr bwMode="auto">
            <a:xfrm>
              <a:off x="5039" y="1116"/>
              <a:ext cx="625" cy="247"/>
            </a:xfrm>
            <a:custGeom>
              <a:avLst/>
              <a:gdLst>
                <a:gd name="T0" fmla="*/ 17 w 573"/>
                <a:gd name="T1" fmla="*/ 0 h 155"/>
                <a:gd name="T2" fmla="*/ 49 w 573"/>
                <a:gd name="T3" fmla="*/ 0 h 155"/>
                <a:gd name="T4" fmla="*/ 68 w 573"/>
                <a:gd name="T5" fmla="*/ 0 h 155"/>
                <a:gd name="T6" fmla="*/ 99 w 573"/>
                <a:gd name="T7" fmla="*/ 0 h 155"/>
                <a:gd name="T8" fmla="*/ 118 w 573"/>
                <a:gd name="T9" fmla="*/ 0 h 155"/>
                <a:gd name="T10" fmla="*/ 148 w 573"/>
                <a:gd name="T11" fmla="*/ 0 h 155"/>
                <a:gd name="T12" fmla="*/ 176 w 573"/>
                <a:gd name="T13" fmla="*/ 0 h 155"/>
                <a:gd name="T14" fmla="*/ 197 w 573"/>
                <a:gd name="T15" fmla="*/ 40 h 155"/>
                <a:gd name="T16" fmla="*/ 227 w 573"/>
                <a:gd name="T17" fmla="*/ 40 h 155"/>
                <a:gd name="T18" fmla="*/ 239 w 573"/>
                <a:gd name="T19" fmla="*/ 40 h 155"/>
                <a:gd name="T20" fmla="*/ 271 w 573"/>
                <a:gd name="T21" fmla="*/ 40 h 155"/>
                <a:gd name="T22" fmla="*/ 301 w 573"/>
                <a:gd name="T23" fmla="*/ 84 h 155"/>
                <a:gd name="T24" fmla="*/ 320 w 573"/>
                <a:gd name="T25" fmla="*/ 84 h 155"/>
                <a:gd name="T26" fmla="*/ 352 w 573"/>
                <a:gd name="T27" fmla="*/ 121 h 155"/>
                <a:gd name="T28" fmla="*/ 362 w 573"/>
                <a:gd name="T29" fmla="*/ 121 h 155"/>
                <a:gd name="T30" fmla="*/ 393 w 573"/>
                <a:gd name="T31" fmla="*/ 121 h 155"/>
                <a:gd name="T32" fmla="*/ 424 w 573"/>
                <a:gd name="T33" fmla="*/ 163 h 155"/>
                <a:gd name="T34" fmla="*/ 437 w 573"/>
                <a:gd name="T35" fmla="*/ 163 h 155"/>
                <a:gd name="T36" fmla="*/ 468 w 573"/>
                <a:gd name="T37" fmla="*/ 206 h 155"/>
                <a:gd name="T38" fmla="*/ 478 w 573"/>
                <a:gd name="T39" fmla="*/ 206 h 155"/>
                <a:gd name="T40" fmla="*/ 503 w 573"/>
                <a:gd name="T41" fmla="*/ 247 h 155"/>
                <a:gd name="T42" fmla="*/ 533 w 573"/>
                <a:gd name="T43" fmla="*/ 292 h 155"/>
                <a:gd name="T44" fmla="*/ 546 w 573"/>
                <a:gd name="T45" fmla="*/ 292 h 155"/>
                <a:gd name="T46" fmla="*/ 573 w 573"/>
                <a:gd name="T47" fmla="*/ 328 h 155"/>
                <a:gd name="T48" fmla="*/ 582 w 573"/>
                <a:gd name="T49" fmla="*/ 328 h 155"/>
                <a:gd name="T50" fmla="*/ 609 w 573"/>
                <a:gd name="T51" fmla="*/ 368 h 155"/>
                <a:gd name="T52" fmla="*/ 633 w 573"/>
                <a:gd name="T53" fmla="*/ 414 h 155"/>
                <a:gd name="T54" fmla="*/ 645 w 573"/>
                <a:gd name="T55" fmla="*/ 453 h 155"/>
                <a:gd name="T56" fmla="*/ 670 w 573"/>
                <a:gd name="T57" fmla="*/ 491 h 155"/>
                <a:gd name="T58" fmla="*/ 676 w 573"/>
                <a:gd name="T59" fmla="*/ 491 h 155"/>
                <a:gd name="T60" fmla="*/ 700 w 573"/>
                <a:gd name="T61" fmla="*/ 534 h 155"/>
                <a:gd name="T62" fmla="*/ 719 w 573"/>
                <a:gd name="T63" fmla="*/ 574 h 155"/>
                <a:gd name="T64" fmla="*/ 732 w 573"/>
                <a:gd name="T65" fmla="*/ 620 h 155"/>
                <a:gd name="T66" fmla="*/ 749 w 573"/>
                <a:gd name="T67" fmla="*/ 660 h 155"/>
                <a:gd name="T68" fmla="*/ 762 w 573"/>
                <a:gd name="T69" fmla="*/ 660 h 155"/>
                <a:gd name="T70" fmla="*/ 776 w 573"/>
                <a:gd name="T71" fmla="*/ 741 h 155"/>
                <a:gd name="T72" fmla="*/ 792 w 573"/>
                <a:gd name="T73" fmla="*/ 771 h 155"/>
                <a:gd name="T74" fmla="*/ 804 w 573"/>
                <a:gd name="T75" fmla="*/ 771 h 155"/>
                <a:gd name="T76" fmla="*/ 816 w 573"/>
                <a:gd name="T77" fmla="*/ 813 h 155"/>
                <a:gd name="T78" fmla="*/ 824 w 573"/>
                <a:gd name="T79" fmla="*/ 851 h 155"/>
                <a:gd name="T80" fmla="*/ 841 w 573"/>
                <a:gd name="T81" fmla="*/ 899 h 155"/>
                <a:gd name="T82" fmla="*/ 854 w 573"/>
                <a:gd name="T83" fmla="*/ 975 h 155"/>
                <a:gd name="T84" fmla="*/ 861 w 573"/>
                <a:gd name="T85" fmla="*/ 975 h 155"/>
                <a:gd name="T86" fmla="*/ 873 w 573"/>
                <a:gd name="T87" fmla="*/ 1021 h 155"/>
                <a:gd name="T88" fmla="*/ 878 w 573"/>
                <a:gd name="T89" fmla="*/ 1057 h 155"/>
                <a:gd name="T90" fmla="*/ 886 w 573"/>
                <a:gd name="T91" fmla="*/ 1100 h 155"/>
                <a:gd name="T92" fmla="*/ 0 w 573"/>
                <a:gd name="T93" fmla="*/ 1595 h 155"/>
                <a:gd name="T94" fmla="*/ 17 w 573"/>
                <a:gd name="T95" fmla="*/ 0 h 15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73" h="155">
                  <a:moveTo>
                    <a:pt x="12" y="0"/>
                  </a:moveTo>
                  <a:lnTo>
                    <a:pt x="32" y="0"/>
                  </a:lnTo>
                  <a:lnTo>
                    <a:pt x="44" y="0"/>
                  </a:lnTo>
                  <a:lnTo>
                    <a:pt x="64" y="0"/>
                  </a:lnTo>
                  <a:lnTo>
                    <a:pt x="76" y="0"/>
                  </a:lnTo>
                  <a:lnTo>
                    <a:pt x="96" y="0"/>
                  </a:lnTo>
                  <a:lnTo>
                    <a:pt x="115" y="0"/>
                  </a:lnTo>
                  <a:lnTo>
                    <a:pt x="127" y="4"/>
                  </a:lnTo>
                  <a:lnTo>
                    <a:pt x="147" y="4"/>
                  </a:lnTo>
                  <a:lnTo>
                    <a:pt x="155" y="4"/>
                  </a:lnTo>
                  <a:lnTo>
                    <a:pt x="175" y="4"/>
                  </a:lnTo>
                  <a:lnTo>
                    <a:pt x="195" y="8"/>
                  </a:lnTo>
                  <a:lnTo>
                    <a:pt x="207" y="8"/>
                  </a:lnTo>
                  <a:lnTo>
                    <a:pt x="227" y="12"/>
                  </a:lnTo>
                  <a:lnTo>
                    <a:pt x="235" y="12"/>
                  </a:lnTo>
                  <a:lnTo>
                    <a:pt x="255" y="12"/>
                  </a:lnTo>
                  <a:lnTo>
                    <a:pt x="275" y="16"/>
                  </a:lnTo>
                  <a:lnTo>
                    <a:pt x="283" y="16"/>
                  </a:lnTo>
                  <a:lnTo>
                    <a:pt x="303" y="20"/>
                  </a:lnTo>
                  <a:lnTo>
                    <a:pt x="310" y="20"/>
                  </a:lnTo>
                  <a:lnTo>
                    <a:pt x="326" y="24"/>
                  </a:lnTo>
                  <a:lnTo>
                    <a:pt x="346" y="28"/>
                  </a:lnTo>
                  <a:lnTo>
                    <a:pt x="354" y="28"/>
                  </a:lnTo>
                  <a:lnTo>
                    <a:pt x="370" y="32"/>
                  </a:lnTo>
                  <a:lnTo>
                    <a:pt x="378" y="32"/>
                  </a:lnTo>
                  <a:lnTo>
                    <a:pt x="394" y="36"/>
                  </a:lnTo>
                  <a:lnTo>
                    <a:pt x="410" y="40"/>
                  </a:lnTo>
                  <a:lnTo>
                    <a:pt x="418" y="44"/>
                  </a:lnTo>
                  <a:lnTo>
                    <a:pt x="434" y="48"/>
                  </a:lnTo>
                  <a:lnTo>
                    <a:pt x="438" y="48"/>
                  </a:lnTo>
                  <a:lnTo>
                    <a:pt x="454" y="52"/>
                  </a:lnTo>
                  <a:lnTo>
                    <a:pt x="466" y="56"/>
                  </a:lnTo>
                  <a:lnTo>
                    <a:pt x="474" y="60"/>
                  </a:lnTo>
                  <a:lnTo>
                    <a:pt x="486" y="64"/>
                  </a:lnTo>
                  <a:lnTo>
                    <a:pt x="494" y="64"/>
                  </a:lnTo>
                  <a:lnTo>
                    <a:pt x="502" y="72"/>
                  </a:lnTo>
                  <a:lnTo>
                    <a:pt x="513" y="75"/>
                  </a:lnTo>
                  <a:lnTo>
                    <a:pt x="521" y="75"/>
                  </a:lnTo>
                  <a:lnTo>
                    <a:pt x="529" y="79"/>
                  </a:lnTo>
                  <a:lnTo>
                    <a:pt x="533" y="83"/>
                  </a:lnTo>
                  <a:lnTo>
                    <a:pt x="545" y="87"/>
                  </a:lnTo>
                  <a:lnTo>
                    <a:pt x="553" y="95"/>
                  </a:lnTo>
                  <a:lnTo>
                    <a:pt x="557" y="95"/>
                  </a:lnTo>
                  <a:lnTo>
                    <a:pt x="565" y="99"/>
                  </a:lnTo>
                  <a:lnTo>
                    <a:pt x="569" y="103"/>
                  </a:lnTo>
                  <a:lnTo>
                    <a:pt x="573" y="107"/>
                  </a:lnTo>
                  <a:lnTo>
                    <a:pt x="0" y="15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CC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8" name="Freeform 13"/>
            <p:cNvSpPr>
              <a:spLocks/>
            </p:cNvSpPr>
            <p:nvPr/>
          </p:nvSpPr>
          <p:spPr bwMode="auto">
            <a:xfrm>
              <a:off x="4192" y="1465"/>
              <a:ext cx="1307" cy="514"/>
            </a:xfrm>
            <a:custGeom>
              <a:avLst/>
              <a:gdLst>
                <a:gd name="T0" fmla="*/ 1846 w 1198"/>
                <a:gd name="T1" fmla="*/ 123 h 322"/>
                <a:gd name="T2" fmla="*/ 1827 w 1198"/>
                <a:gd name="T3" fmla="*/ 329 h 322"/>
                <a:gd name="T4" fmla="*/ 1802 w 1198"/>
                <a:gd name="T5" fmla="*/ 488 h 322"/>
                <a:gd name="T6" fmla="*/ 1765 w 1198"/>
                <a:gd name="T7" fmla="*/ 654 h 322"/>
                <a:gd name="T8" fmla="*/ 1711 w 1198"/>
                <a:gd name="T9" fmla="*/ 817 h 322"/>
                <a:gd name="T10" fmla="*/ 1654 w 1198"/>
                <a:gd name="T11" fmla="*/ 988 h 322"/>
                <a:gd name="T12" fmla="*/ 1582 w 1198"/>
                <a:gd name="T13" fmla="*/ 1111 h 322"/>
                <a:gd name="T14" fmla="*/ 1495 w 1198"/>
                <a:gd name="T15" fmla="*/ 1234 h 322"/>
                <a:gd name="T16" fmla="*/ 1414 w 1198"/>
                <a:gd name="T17" fmla="*/ 1358 h 322"/>
                <a:gd name="T18" fmla="*/ 1318 w 1198"/>
                <a:gd name="T19" fmla="*/ 1440 h 322"/>
                <a:gd name="T20" fmla="*/ 1212 w 1198"/>
                <a:gd name="T21" fmla="*/ 1526 h 322"/>
                <a:gd name="T22" fmla="*/ 1119 w 1198"/>
                <a:gd name="T23" fmla="*/ 1568 h 322"/>
                <a:gd name="T24" fmla="*/ 1003 w 1198"/>
                <a:gd name="T25" fmla="*/ 1603 h 322"/>
                <a:gd name="T26" fmla="*/ 890 w 1198"/>
                <a:gd name="T27" fmla="*/ 1603 h 322"/>
                <a:gd name="T28" fmla="*/ 794 w 1198"/>
                <a:gd name="T29" fmla="*/ 1568 h 322"/>
                <a:gd name="T30" fmla="*/ 683 w 1198"/>
                <a:gd name="T31" fmla="*/ 1526 h 322"/>
                <a:gd name="T32" fmla="*/ 577 w 1198"/>
                <a:gd name="T33" fmla="*/ 1480 h 322"/>
                <a:gd name="T34" fmla="*/ 492 w 1198"/>
                <a:gd name="T35" fmla="*/ 1397 h 322"/>
                <a:gd name="T36" fmla="*/ 394 w 1198"/>
                <a:gd name="T37" fmla="*/ 1317 h 322"/>
                <a:gd name="T38" fmla="*/ 309 w 1198"/>
                <a:gd name="T39" fmla="*/ 1196 h 322"/>
                <a:gd name="T40" fmla="*/ 233 w 1198"/>
                <a:gd name="T41" fmla="*/ 1065 h 322"/>
                <a:gd name="T42" fmla="*/ 167 w 1198"/>
                <a:gd name="T43" fmla="*/ 902 h 322"/>
                <a:gd name="T44" fmla="*/ 105 w 1198"/>
                <a:gd name="T45" fmla="*/ 731 h 322"/>
                <a:gd name="T46" fmla="*/ 68 w 1198"/>
                <a:gd name="T47" fmla="*/ 568 h 322"/>
                <a:gd name="T48" fmla="*/ 31 w 1198"/>
                <a:gd name="T49" fmla="*/ 415 h 322"/>
                <a:gd name="T50" fmla="*/ 4 w 1198"/>
                <a:gd name="T51" fmla="*/ 206 h 322"/>
                <a:gd name="T52" fmla="*/ 0 w 1198"/>
                <a:gd name="T53" fmla="*/ 42 h 322"/>
                <a:gd name="T54" fmla="*/ 0 w 1198"/>
                <a:gd name="T55" fmla="*/ 1809 h 322"/>
                <a:gd name="T56" fmla="*/ 13 w 1198"/>
                <a:gd name="T57" fmla="*/ 2018 h 322"/>
                <a:gd name="T58" fmla="*/ 37 w 1198"/>
                <a:gd name="T59" fmla="*/ 2188 h 322"/>
                <a:gd name="T60" fmla="*/ 74 w 1198"/>
                <a:gd name="T61" fmla="*/ 2351 h 322"/>
                <a:gd name="T62" fmla="*/ 122 w 1198"/>
                <a:gd name="T63" fmla="*/ 2505 h 322"/>
                <a:gd name="T64" fmla="*/ 184 w 1198"/>
                <a:gd name="T65" fmla="*/ 2675 h 322"/>
                <a:gd name="T66" fmla="*/ 245 w 1198"/>
                <a:gd name="T67" fmla="*/ 2798 h 322"/>
                <a:gd name="T68" fmla="*/ 332 w 1198"/>
                <a:gd name="T69" fmla="*/ 2966 h 322"/>
                <a:gd name="T70" fmla="*/ 419 w 1198"/>
                <a:gd name="T71" fmla="*/ 3047 h 322"/>
                <a:gd name="T72" fmla="*/ 503 w 1198"/>
                <a:gd name="T73" fmla="*/ 3129 h 322"/>
                <a:gd name="T74" fmla="*/ 610 w 1198"/>
                <a:gd name="T75" fmla="*/ 3213 h 322"/>
                <a:gd name="T76" fmla="*/ 715 w 1198"/>
                <a:gd name="T77" fmla="*/ 3299 h 322"/>
                <a:gd name="T78" fmla="*/ 812 w 1198"/>
                <a:gd name="T79" fmla="*/ 3299 h 322"/>
                <a:gd name="T80" fmla="*/ 923 w 1198"/>
                <a:gd name="T81" fmla="*/ 3336 h 322"/>
                <a:gd name="T82" fmla="*/ 1041 w 1198"/>
                <a:gd name="T83" fmla="*/ 3299 h 322"/>
                <a:gd name="T84" fmla="*/ 1132 w 1198"/>
                <a:gd name="T85" fmla="*/ 3299 h 322"/>
                <a:gd name="T86" fmla="*/ 1243 w 1198"/>
                <a:gd name="T87" fmla="*/ 3213 h 322"/>
                <a:gd name="T88" fmla="*/ 1347 w 1198"/>
                <a:gd name="T89" fmla="*/ 3129 h 322"/>
                <a:gd name="T90" fmla="*/ 1427 w 1198"/>
                <a:gd name="T91" fmla="*/ 3047 h 322"/>
                <a:gd name="T92" fmla="*/ 1519 w 1198"/>
                <a:gd name="T93" fmla="*/ 2966 h 322"/>
                <a:gd name="T94" fmla="*/ 1599 w 1198"/>
                <a:gd name="T95" fmla="*/ 2798 h 322"/>
                <a:gd name="T96" fmla="*/ 1662 w 1198"/>
                <a:gd name="T97" fmla="*/ 2675 h 322"/>
                <a:gd name="T98" fmla="*/ 1728 w 1198"/>
                <a:gd name="T99" fmla="*/ 2505 h 322"/>
                <a:gd name="T100" fmla="*/ 1778 w 1198"/>
                <a:gd name="T101" fmla="*/ 2351 h 322"/>
                <a:gd name="T102" fmla="*/ 1808 w 1198"/>
                <a:gd name="T103" fmla="*/ 2188 h 322"/>
                <a:gd name="T104" fmla="*/ 1833 w 1198"/>
                <a:gd name="T105" fmla="*/ 2018 h 322"/>
                <a:gd name="T106" fmla="*/ 1852 w 1198"/>
                <a:gd name="T107" fmla="*/ 1809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198" h="322">
                  <a:moveTo>
                    <a:pt x="1198" y="0"/>
                  </a:moveTo>
                  <a:lnTo>
                    <a:pt x="1198" y="4"/>
                  </a:lnTo>
                  <a:lnTo>
                    <a:pt x="1198" y="8"/>
                  </a:lnTo>
                  <a:lnTo>
                    <a:pt x="1194" y="12"/>
                  </a:lnTo>
                  <a:lnTo>
                    <a:pt x="1194" y="20"/>
                  </a:lnTo>
                  <a:lnTo>
                    <a:pt x="1190" y="20"/>
                  </a:lnTo>
                  <a:lnTo>
                    <a:pt x="1186" y="28"/>
                  </a:lnTo>
                  <a:lnTo>
                    <a:pt x="1182" y="32"/>
                  </a:lnTo>
                  <a:lnTo>
                    <a:pt x="1182" y="36"/>
                  </a:lnTo>
                  <a:lnTo>
                    <a:pt x="1178" y="40"/>
                  </a:lnTo>
                  <a:lnTo>
                    <a:pt x="1170" y="44"/>
                  </a:lnTo>
                  <a:lnTo>
                    <a:pt x="1166" y="47"/>
                  </a:lnTo>
                  <a:lnTo>
                    <a:pt x="1162" y="51"/>
                  </a:lnTo>
                  <a:lnTo>
                    <a:pt x="1154" y="55"/>
                  </a:lnTo>
                  <a:lnTo>
                    <a:pt x="1150" y="59"/>
                  </a:lnTo>
                  <a:lnTo>
                    <a:pt x="1142" y="63"/>
                  </a:lnTo>
                  <a:lnTo>
                    <a:pt x="1130" y="67"/>
                  </a:lnTo>
                  <a:lnTo>
                    <a:pt x="1126" y="71"/>
                  </a:lnTo>
                  <a:lnTo>
                    <a:pt x="1118" y="75"/>
                  </a:lnTo>
                  <a:lnTo>
                    <a:pt x="1106" y="79"/>
                  </a:lnTo>
                  <a:lnTo>
                    <a:pt x="1098" y="83"/>
                  </a:lnTo>
                  <a:lnTo>
                    <a:pt x="1090" y="87"/>
                  </a:lnTo>
                  <a:lnTo>
                    <a:pt x="1075" y="91"/>
                  </a:lnTo>
                  <a:lnTo>
                    <a:pt x="1071" y="95"/>
                  </a:lnTo>
                  <a:lnTo>
                    <a:pt x="1059" y="99"/>
                  </a:lnTo>
                  <a:lnTo>
                    <a:pt x="1043" y="103"/>
                  </a:lnTo>
                  <a:lnTo>
                    <a:pt x="1035" y="103"/>
                  </a:lnTo>
                  <a:lnTo>
                    <a:pt x="1023" y="107"/>
                  </a:lnTo>
                  <a:lnTo>
                    <a:pt x="1007" y="111"/>
                  </a:lnTo>
                  <a:lnTo>
                    <a:pt x="999" y="115"/>
                  </a:lnTo>
                  <a:lnTo>
                    <a:pt x="983" y="119"/>
                  </a:lnTo>
                  <a:lnTo>
                    <a:pt x="967" y="119"/>
                  </a:lnTo>
                  <a:lnTo>
                    <a:pt x="959" y="123"/>
                  </a:lnTo>
                  <a:lnTo>
                    <a:pt x="943" y="127"/>
                  </a:lnTo>
                  <a:lnTo>
                    <a:pt x="923" y="127"/>
                  </a:lnTo>
                  <a:lnTo>
                    <a:pt x="915" y="131"/>
                  </a:lnTo>
                  <a:lnTo>
                    <a:pt x="899" y="135"/>
                  </a:lnTo>
                  <a:lnTo>
                    <a:pt x="880" y="135"/>
                  </a:lnTo>
                  <a:lnTo>
                    <a:pt x="872" y="135"/>
                  </a:lnTo>
                  <a:lnTo>
                    <a:pt x="852" y="139"/>
                  </a:lnTo>
                  <a:lnTo>
                    <a:pt x="832" y="143"/>
                  </a:lnTo>
                  <a:lnTo>
                    <a:pt x="824" y="143"/>
                  </a:lnTo>
                  <a:lnTo>
                    <a:pt x="804" y="143"/>
                  </a:lnTo>
                  <a:lnTo>
                    <a:pt x="784" y="147"/>
                  </a:lnTo>
                  <a:lnTo>
                    <a:pt x="772" y="147"/>
                  </a:lnTo>
                  <a:lnTo>
                    <a:pt x="752" y="147"/>
                  </a:lnTo>
                  <a:lnTo>
                    <a:pt x="732" y="151"/>
                  </a:lnTo>
                  <a:lnTo>
                    <a:pt x="724" y="151"/>
                  </a:lnTo>
                  <a:lnTo>
                    <a:pt x="700" y="151"/>
                  </a:lnTo>
                  <a:lnTo>
                    <a:pt x="681" y="151"/>
                  </a:lnTo>
                  <a:lnTo>
                    <a:pt x="673" y="151"/>
                  </a:lnTo>
                  <a:lnTo>
                    <a:pt x="649" y="155"/>
                  </a:lnTo>
                  <a:lnTo>
                    <a:pt x="629" y="155"/>
                  </a:lnTo>
                  <a:lnTo>
                    <a:pt x="621" y="155"/>
                  </a:lnTo>
                  <a:lnTo>
                    <a:pt x="597" y="155"/>
                  </a:lnTo>
                  <a:lnTo>
                    <a:pt x="577" y="155"/>
                  </a:lnTo>
                  <a:lnTo>
                    <a:pt x="565" y="155"/>
                  </a:lnTo>
                  <a:lnTo>
                    <a:pt x="545" y="155"/>
                  </a:lnTo>
                  <a:lnTo>
                    <a:pt x="525" y="151"/>
                  </a:lnTo>
                  <a:lnTo>
                    <a:pt x="513" y="151"/>
                  </a:lnTo>
                  <a:lnTo>
                    <a:pt x="493" y="151"/>
                  </a:lnTo>
                  <a:lnTo>
                    <a:pt x="474" y="151"/>
                  </a:lnTo>
                  <a:lnTo>
                    <a:pt x="462" y="151"/>
                  </a:lnTo>
                  <a:lnTo>
                    <a:pt x="442" y="147"/>
                  </a:lnTo>
                  <a:lnTo>
                    <a:pt x="422" y="147"/>
                  </a:lnTo>
                  <a:lnTo>
                    <a:pt x="414" y="147"/>
                  </a:lnTo>
                  <a:lnTo>
                    <a:pt x="394" y="143"/>
                  </a:lnTo>
                  <a:lnTo>
                    <a:pt x="374" y="143"/>
                  </a:lnTo>
                  <a:lnTo>
                    <a:pt x="362" y="143"/>
                  </a:lnTo>
                  <a:lnTo>
                    <a:pt x="346" y="139"/>
                  </a:lnTo>
                  <a:lnTo>
                    <a:pt x="326" y="135"/>
                  </a:lnTo>
                  <a:lnTo>
                    <a:pt x="318" y="135"/>
                  </a:lnTo>
                  <a:lnTo>
                    <a:pt x="298" y="135"/>
                  </a:lnTo>
                  <a:lnTo>
                    <a:pt x="279" y="131"/>
                  </a:lnTo>
                  <a:lnTo>
                    <a:pt x="271" y="127"/>
                  </a:lnTo>
                  <a:lnTo>
                    <a:pt x="255" y="127"/>
                  </a:lnTo>
                  <a:lnTo>
                    <a:pt x="239" y="123"/>
                  </a:lnTo>
                  <a:lnTo>
                    <a:pt x="231" y="119"/>
                  </a:lnTo>
                  <a:lnTo>
                    <a:pt x="215" y="119"/>
                  </a:lnTo>
                  <a:lnTo>
                    <a:pt x="199" y="115"/>
                  </a:lnTo>
                  <a:lnTo>
                    <a:pt x="191" y="111"/>
                  </a:lnTo>
                  <a:lnTo>
                    <a:pt x="175" y="107"/>
                  </a:lnTo>
                  <a:lnTo>
                    <a:pt x="159" y="103"/>
                  </a:lnTo>
                  <a:lnTo>
                    <a:pt x="151" y="103"/>
                  </a:lnTo>
                  <a:lnTo>
                    <a:pt x="139" y="99"/>
                  </a:lnTo>
                  <a:lnTo>
                    <a:pt x="127" y="95"/>
                  </a:lnTo>
                  <a:lnTo>
                    <a:pt x="119" y="91"/>
                  </a:lnTo>
                  <a:lnTo>
                    <a:pt x="107" y="87"/>
                  </a:lnTo>
                  <a:lnTo>
                    <a:pt x="95" y="83"/>
                  </a:lnTo>
                  <a:lnTo>
                    <a:pt x="91" y="79"/>
                  </a:lnTo>
                  <a:lnTo>
                    <a:pt x="79" y="75"/>
                  </a:lnTo>
                  <a:lnTo>
                    <a:pt x="68" y="71"/>
                  </a:lnTo>
                  <a:lnTo>
                    <a:pt x="64" y="67"/>
                  </a:lnTo>
                  <a:lnTo>
                    <a:pt x="56" y="63"/>
                  </a:lnTo>
                  <a:lnTo>
                    <a:pt x="48" y="59"/>
                  </a:lnTo>
                  <a:lnTo>
                    <a:pt x="44" y="55"/>
                  </a:lnTo>
                  <a:lnTo>
                    <a:pt x="36" y="51"/>
                  </a:lnTo>
                  <a:lnTo>
                    <a:pt x="28" y="47"/>
                  </a:lnTo>
                  <a:lnTo>
                    <a:pt x="24" y="44"/>
                  </a:lnTo>
                  <a:lnTo>
                    <a:pt x="20" y="40"/>
                  </a:lnTo>
                  <a:lnTo>
                    <a:pt x="16" y="36"/>
                  </a:lnTo>
                  <a:lnTo>
                    <a:pt x="12" y="32"/>
                  </a:lnTo>
                  <a:lnTo>
                    <a:pt x="8" y="28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167"/>
                  </a:lnTo>
                  <a:lnTo>
                    <a:pt x="0" y="171"/>
                  </a:lnTo>
                  <a:lnTo>
                    <a:pt x="0" y="175"/>
                  </a:lnTo>
                  <a:lnTo>
                    <a:pt x="0" y="179"/>
                  </a:lnTo>
                  <a:lnTo>
                    <a:pt x="4" y="187"/>
                  </a:lnTo>
                  <a:lnTo>
                    <a:pt x="8" y="195"/>
                  </a:lnTo>
                  <a:lnTo>
                    <a:pt x="12" y="199"/>
                  </a:lnTo>
                  <a:lnTo>
                    <a:pt x="16" y="203"/>
                  </a:lnTo>
                  <a:lnTo>
                    <a:pt x="20" y="207"/>
                  </a:lnTo>
                  <a:lnTo>
                    <a:pt x="24" y="211"/>
                  </a:lnTo>
                  <a:lnTo>
                    <a:pt x="28" y="215"/>
                  </a:lnTo>
                  <a:lnTo>
                    <a:pt x="36" y="219"/>
                  </a:lnTo>
                  <a:lnTo>
                    <a:pt x="44" y="223"/>
                  </a:lnTo>
                  <a:lnTo>
                    <a:pt x="48" y="227"/>
                  </a:lnTo>
                  <a:lnTo>
                    <a:pt x="56" y="231"/>
                  </a:lnTo>
                  <a:lnTo>
                    <a:pt x="64" y="235"/>
                  </a:lnTo>
                  <a:lnTo>
                    <a:pt x="68" y="238"/>
                  </a:lnTo>
                  <a:lnTo>
                    <a:pt x="79" y="242"/>
                  </a:lnTo>
                  <a:lnTo>
                    <a:pt x="91" y="246"/>
                  </a:lnTo>
                  <a:lnTo>
                    <a:pt x="95" y="250"/>
                  </a:lnTo>
                  <a:lnTo>
                    <a:pt x="107" y="254"/>
                  </a:lnTo>
                  <a:lnTo>
                    <a:pt x="119" y="258"/>
                  </a:lnTo>
                  <a:lnTo>
                    <a:pt x="127" y="262"/>
                  </a:lnTo>
                  <a:lnTo>
                    <a:pt x="139" y="266"/>
                  </a:lnTo>
                  <a:lnTo>
                    <a:pt x="151" y="270"/>
                  </a:lnTo>
                  <a:lnTo>
                    <a:pt x="159" y="270"/>
                  </a:lnTo>
                  <a:lnTo>
                    <a:pt x="175" y="274"/>
                  </a:lnTo>
                  <a:lnTo>
                    <a:pt x="191" y="278"/>
                  </a:lnTo>
                  <a:lnTo>
                    <a:pt x="199" y="282"/>
                  </a:lnTo>
                  <a:lnTo>
                    <a:pt x="215" y="286"/>
                  </a:lnTo>
                  <a:lnTo>
                    <a:pt x="231" y="286"/>
                  </a:lnTo>
                  <a:lnTo>
                    <a:pt x="239" y="290"/>
                  </a:lnTo>
                  <a:lnTo>
                    <a:pt x="255" y="294"/>
                  </a:lnTo>
                  <a:lnTo>
                    <a:pt x="271" y="294"/>
                  </a:lnTo>
                  <a:lnTo>
                    <a:pt x="279" y="298"/>
                  </a:lnTo>
                  <a:lnTo>
                    <a:pt x="298" y="302"/>
                  </a:lnTo>
                  <a:lnTo>
                    <a:pt x="318" y="302"/>
                  </a:lnTo>
                  <a:lnTo>
                    <a:pt x="326" y="302"/>
                  </a:lnTo>
                  <a:lnTo>
                    <a:pt x="346" y="306"/>
                  </a:lnTo>
                  <a:lnTo>
                    <a:pt x="362" y="310"/>
                  </a:lnTo>
                  <a:lnTo>
                    <a:pt x="374" y="310"/>
                  </a:lnTo>
                  <a:lnTo>
                    <a:pt x="394" y="310"/>
                  </a:lnTo>
                  <a:lnTo>
                    <a:pt x="414" y="314"/>
                  </a:lnTo>
                  <a:lnTo>
                    <a:pt x="422" y="314"/>
                  </a:lnTo>
                  <a:lnTo>
                    <a:pt x="442" y="314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93" y="318"/>
                  </a:lnTo>
                  <a:lnTo>
                    <a:pt x="513" y="318"/>
                  </a:lnTo>
                  <a:lnTo>
                    <a:pt x="525" y="318"/>
                  </a:lnTo>
                  <a:lnTo>
                    <a:pt x="545" y="322"/>
                  </a:lnTo>
                  <a:lnTo>
                    <a:pt x="565" y="322"/>
                  </a:lnTo>
                  <a:lnTo>
                    <a:pt x="577" y="322"/>
                  </a:lnTo>
                  <a:lnTo>
                    <a:pt x="597" y="322"/>
                  </a:lnTo>
                  <a:lnTo>
                    <a:pt x="621" y="322"/>
                  </a:lnTo>
                  <a:lnTo>
                    <a:pt x="629" y="322"/>
                  </a:lnTo>
                  <a:lnTo>
                    <a:pt x="649" y="322"/>
                  </a:lnTo>
                  <a:lnTo>
                    <a:pt x="673" y="318"/>
                  </a:lnTo>
                  <a:lnTo>
                    <a:pt x="681" y="318"/>
                  </a:lnTo>
                  <a:lnTo>
                    <a:pt x="700" y="318"/>
                  </a:lnTo>
                  <a:lnTo>
                    <a:pt x="724" y="318"/>
                  </a:lnTo>
                  <a:lnTo>
                    <a:pt x="732" y="318"/>
                  </a:lnTo>
                  <a:lnTo>
                    <a:pt x="752" y="314"/>
                  </a:lnTo>
                  <a:lnTo>
                    <a:pt x="772" y="314"/>
                  </a:lnTo>
                  <a:lnTo>
                    <a:pt x="784" y="314"/>
                  </a:lnTo>
                  <a:lnTo>
                    <a:pt x="804" y="310"/>
                  </a:lnTo>
                  <a:lnTo>
                    <a:pt x="824" y="310"/>
                  </a:lnTo>
                  <a:lnTo>
                    <a:pt x="832" y="310"/>
                  </a:lnTo>
                  <a:lnTo>
                    <a:pt x="852" y="306"/>
                  </a:lnTo>
                  <a:lnTo>
                    <a:pt x="872" y="302"/>
                  </a:lnTo>
                  <a:lnTo>
                    <a:pt x="880" y="302"/>
                  </a:lnTo>
                  <a:lnTo>
                    <a:pt x="899" y="302"/>
                  </a:lnTo>
                  <a:lnTo>
                    <a:pt x="915" y="298"/>
                  </a:lnTo>
                  <a:lnTo>
                    <a:pt x="923" y="294"/>
                  </a:lnTo>
                  <a:lnTo>
                    <a:pt x="943" y="294"/>
                  </a:lnTo>
                  <a:lnTo>
                    <a:pt x="959" y="290"/>
                  </a:lnTo>
                  <a:lnTo>
                    <a:pt x="967" y="286"/>
                  </a:lnTo>
                  <a:lnTo>
                    <a:pt x="983" y="286"/>
                  </a:lnTo>
                  <a:lnTo>
                    <a:pt x="999" y="282"/>
                  </a:lnTo>
                  <a:lnTo>
                    <a:pt x="1007" y="278"/>
                  </a:lnTo>
                  <a:lnTo>
                    <a:pt x="1023" y="274"/>
                  </a:lnTo>
                  <a:lnTo>
                    <a:pt x="1035" y="270"/>
                  </a:lnTo>
                  <a:lnTo>
                    <a:pt x="1043" y="270"/>
                  </a:lnTo>
                  <a:lnTo>
                    <a:pt x="1059" y="266"/>
                  </a:lnTo>
                  <a:lnTo>
                    <a:pt x="1071" y="262"/>
                  </a:lnTo>
                  <a:lnTo>
                    <a:pt x="1075" y="258"/>
                  </a:lnTo>
                  <a:lnTo>
                    <a:pt x="1090" y="254"/>
                  </a:lnTo>
                  <a:lnTo>
                    <a:pt x="1098" y="250"/>
                  </a:lnTo>
                  <a:lnTo>
                    <a:pt x="1106" y="246"/>
                  </a:lnTo>
                  <a:lnTo>
                    <a:pt x="1118" y="242"/>
                  </a:lnTo>
                  <a:lnTo>
                    <a:pt x="1126" y="238"/>
                  </a:lnTo>
                  <a:lnTo>
                    <a:pt x="1130" y="235"/>
                  </a:lnTo>
                  <a:lnTo>
                    <a:pt x="1142" y="231"/>
                  </a:lnTo>
                  <a:lnTo>
                    <a:pt x="1150" y="227"/>
                  </a:lnTo>
                  <a:lnTo>
                    <a:pt x="1154" y="223"/>
                  </a:lnTo>
                  <a:lnTo>
                    <a:pt x="1162" y="219"/>
                  </a:lnTo>
                  <a:lnTo>
                    <a:pt x="1166" y="215"/>
                  </a:lnTo>
                  <a:lnTo>
                    <a:pt x="1170" y="211"/>
                  </a:lnTo>
                  <a:lnTo>
                    <a:pt x="1178" y="207"/>
                  </a:lnTo>
                  <a:lnTo>
                    <a:pt x="1182" y="203"/>
                  </a:lnTo>
                  <a:lnTo>
                    <a:pt x="1182" y="199"/>
                  </a:lnTo>
                  <a:lnTo>
                    <a:pt x="1186" y="195"/>
                  </a:lnTo>
                  <a:lnTo>
                    <a:pt x="1190" y="187"/>
                  </a:lnTo>
                  <a:lnTo>
                    <a:pt x="1194" y="187"/>
                  </a:lnTo>
                  <a:lnTo>
                    <a:pt x="1194" y="179"/>
                  </a:lnTo>
                  <a:lnTo>
                    <a:pt x="1198" y="175"/>
                  </a:lnTo>
                  <a:lnTo>
                    <a:pt x="1198" y="171"/>
                  </a:lnTo>
                  <a:lnTo>
                    <a:pt x="1198" y="167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rgbClr val="80008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529" name="Freeform 14"/>
            <p:cNvSpPr>
              <a:spLocks/>
            </p:cNvSpPr>
            <p:nvPr/>
          </p:nvSpPr>
          <p:spPr bwMode="auto">
            <a:xfrm>
              <a:off x="4192" y="1218"/>
              <a:ext cx="1307" cy="495"/>
            </a:xfrm>
            <a:custGeom>
              <a:avLst/>
              <a:gdLst>
                <a:gd name="T0" fmla="*/ 1821 w 1198"/>
                <a:gd name="T1" fmla="*/ 1196 h 310"/>
                <a:gd name="T2" fmla="*/ 1839 w 1198"/>
                <a:gd name="T3" fmla="*/ 1359 h 310"/>
                <a:gd name="T4" fmla="*/ 1846 w 1198"/>
                <a:gd name="T5" fmla="*/ 1482 h 310"/>
                <a:gd name="T6" fmla="*/ 1852 w 1198"/>
                <a:gd name="T7" fmla="*/ 1611 h 310"/>
                <a:gd name="T8" fmla="*/ 1846 w 1198"/>
                <a:gd name="T9" fmla="*/ 1774 h 310"/>
                <a:gd name="T10" fmla="*/ 1833 w 1198"/>
                <a:gd name="T11" fmla="*/ 1897 h 310"/>
                <a:gd name="T12" fmla="*/ 1815 w 1198"/>
                <a:gd name="T13" fmla="*/ 2068 h 310"/>
                <a:gd name="T14" fmla="*/ 1789 w 1198"/>
                <a:gd name="T15" fmla="*/ 2178 h 310"/>
                <a:gd name="T16" fmla="*/ 1759 w 1198"/>
                <a:gd name="T17" fmla="*/ 2299 h 310"/>
                <a:gd name="T18" fmla="*/ 1715 w 1198"/>
                <a:gd name="T19" fmla="*/ 2430 h 310"/>
                <a:gd name="T20" fmla="*/ 1675 w 1198"/>
                <a:gd name="T21" fmla="*/ 2558 h 310"/>
                <a:gd name="T22" fmla="*/ 1624 w 1198"/>
                <a:gd name="T23" fmla="*/ 2639 h 310"/>
                <a:gd name="T24" fmla="*/ 1569 w 1198"/>
                <a:gd name="T25" fmla="*/ 2764 h 310"/>
                <a:gd name="T26" fmla="*/ 1508 w 1198"/>
                <a:gd name="T27" fmla="*/ 2845 h 310"/>
                <a:gd name="T28" fmla="*/ 1439 w 1198"/>
                <a:gd name="T29" fmla="*/ 2927 h 310"/>
                <a:gd name="T30" fmla="*/ 1371 w 1198"/>
                <a:gd name="T31" fmla="*/ 3008 h 310"/>
                <a:gd name="T32" fmla="*/ 1297 w 1198"/>
                <a:gd name="T33" fmla="*/ 3050 h 310"/>
                <a:gd name="T34" fmla="*/ 1225 w 1198"/>
                <a:gd name="T35" fmla="*/ 3136 h 310"/>
                <a:gd name="T36" fmla="*/ 1151 w 1198"/>
                <a:gd name="T37" fmla="*/ 3179 h 310"/>
                <a:gd name="T38" fmla="*/ 1070 w 1198"/>
                <a:gd name="T39" fmla="*/ 3179 h 310"/>
                <a:gd name="T40" fmla="*/ 991 w 1198"/>
                <a:gd name="T41" fmla="*/ 3216 h 310"/>
                <a:gd name="T42" fmla="*/ 912 w 1198"/>
                <a:gd name="T43" fmla="*/ 3216 h 310"/>
                <a:gd name="T44" fmla="*/ 829 w 1198"/>
                <a:gd name="T45" fmla="*/ 3216 h 310"/>
                <a:gd name="T46" fmla="*/ 748 w 1198"/>
                <a:gd name="T47" fmla="*/ 3179 h 310"/>
                <a:gd name="T48" fmla="*/ 670 w 1198"/>
                <a:gd name="T49" fmla="*/ 3136 h 310"/>
                <a:gd name="T50" fmla="*/ 590 w 1198"/>
                <a:gd name="T51" fmla="*/ 3095 h 310"/>
                <a:gd name="T52" fmla="*/ 515 w 1198"/>
                <a:gd name="T53" fmla="*/ 3050 h 310"/>
                <a:gd name="T54" fmla="*/ 447 w 1198"/>
                <a:gd name="T55" fmla="*/ 2973 h 310"/>
                <a:gd name="T56" fmla="*/ 381 w 1198"/>
                <a:gd name="T57" fmla="*/ 2887 h 310"/>
                <a:gd name="T58" fmla="*/ 320 w 1198"/>
                <a:gd name="T59" fmla="*/ 2802 h 310"/>
                <a:gd name="T60" fmla="*/ 259 w 1198"/>
                <a:gd name="T61" fmla="*/ 2716 h 310"/>
                <a:gd name="T62" fmla="*/ 202 w 1198"/>
                <a:gd name="T63" fmla="*/ 2593 h 310"/>
                <a:gd name="T64" fmla="*/ 154 w 1198"/>
                <a:gd name="T65" fmla="*/ 2509 h 310"/>
                <a:gd name="T66" fmla="*/ 118 w 1198"/>
                <a:gd name="T67" fmla="*/ 2387 h 310"/>
                <a:gd name="T68" fmla="*/ 81 w 1198"/>
                <a:gd name="T69" fmla="*/ 2264 h 310"/>
                <a:gd name="T70" fmla="*/ 49 w 1198"/>
                <a:gd name="T71" fmla="*/ 2101 h 310"/>
                <a:gd name="T72" fmla="*/ 25 w 1198"/>
                <a:gd name="T73" fmla="*/ 1983 h 310"/>
                <a:gd name="T74" fmla="*/ 13 w 1198"/>
                <a:gd name="T75" fmla="*/ 1862 h 310"/>
                <a:gd name="T76" fmla="*/ 0 w 1198"/>
                <a:gd name="T77" fmla="*/ 1691 h 310"/>
                <a:gd name="T78" fmla="*/ 0 w 1198"/>
                <a:gd name="T79" fmla="*/ 1568 h 310"/>
                <a:gd name="T80" fmla="*/ 4 w 1198"/>
                <a:gd name="T81" fmla="*/ 1440 h 310"/>
                <a:gd name="T82" fmla="*/ 17 w 1198"/>
                <a:gd name="T83" fmla="*/ 1274 h 310"/>
                <a:gd name="T84" fmla="*/ 37 w 1198"/>
                <a:gd name="T85" fmla="*/ 1153 h 310"/>
                <a:gd name="T86" fmla="*/ 62 w 1198"/>
                <a:gd name="T87" fmla="*/ 1025 h 310"/>
                <a:gd name="T88" fmla="*/ 92 w 1198"/>
                <a:gd name="T89" fmla="*/ 902 h 310"/>
                <a:gd name="T90" fmla="*/ 129 w 1198"/>
                <a:gd name="T91" fmla="*/ 782 h 310"/>
                <a:gd name="T92" fmla="*/ 171 w 1198"/>
                <a:gd name="T93" fmla="*/ 655 h 310"/>
                <a:gd name="T94" fmla="*/ 215 w 1198"/>
                <a:gd name="T95" fmla="*/ 573 h 310"/>
                <a:gd name="T96" fmla="*/ 271 w 1198"/>
                <a:gd name="T97" fmla="*/ 449 h 310"/>
                <a:gd name="T98" fmla="*/ 332 w 1198"/>
                <a:gd name="T99" fmla="*/ 362 h 310"/>
                <a:gd name="T100" fmla="*/ 394 w 1198"/>
                <a:gd name="T101" fmla="*/ 281 h 310"/>
                <a:gd name="T102" fmla="*/ 460 w 1198"/>
                <a:gd name="T103" fmla="*/ 196 h 310"/>
                <a:gd name="T104" fmla="*/ 533 w 1198"/>
                <a:gd name="T105" fmla="*/ 117 h 310"/>
                <a:gd name="T106" fmla="*/ 610 w 1198"/>
                <a:gd name="T107" fmla="*/ 86 h 310"/>
                <a:gd name="T108" fmla="*/ 683 w 1198"/>
                <a:gd name="T109" fmla="*/ 42 h 310"/>
                <a:gd name="T110" fmla="*/ 762 w 1198"/>
                <a:gd name="T111" fmla="*/ 0 h 310"/>
                <a:gd name="T112" fmla="*/ 842 w 1198"/>
                <a:gd name="T113" fmla="*/ 0 h 310"/>
                <a:gd name="T114" fmla="*/ 1808 w 1198"/>
                <a:gd name="T115" fmla="*/ 1111 h 3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98" h="310">
                  <a:moveTo>
                    <a:pt x="1170" y="107"/>
                  </a:moveTo>
                  <a:lnTo>
                    <a:pt x="1178" y="115"/>
                  </a:lnTo>
                  <a:lnTo>
                    <a:pt x="1182" y="123"/>
                  </a:lnTo>
                  <a:lnTo>
                    <a:pt x="1186" y="127"/>
                  </a:lnTo>
                  <a:lnTo>
                    <a:pt x="1190" y="131"/>
                  </a:lnTo>
                  <a:lnTo>
                    <a:pt x="1194" y="135"/>
                  </a:lnTo>
                  <a:lnTo>
                    <a:pt x="1194" y="139"/>
                  </a:lnTo>
                  <a:lnTo>
                    <a:pt x="1194" y="143"/>
                  </a:lnTo>
                  <a:lnTo>
                    <a:pt x="1198" y="147"/>
                  </a:lnTo>
                  <a:lnTo>
                    <a:pt x="1198" y="155"/>
                  </a:lnTo>
                  <a:lnTo>
                    <a:pt x="1198" y="163"/>
                  </a:lnTo>
                  <a:lnTo>
                    <a:pt x="1194" y="167"/>
                  </a:lnTo>
                  <a:lnTo>
                    <a:pt x="1194" y="171"/>
                  </a:lnTo>
                  <a:lnTo>
                    <a:pt x="1190" y="175"/>
                  </a:lnTo>
                  <a:lnTo>
                    <a:pt x="1186" y="183"/>
                  </a:lnTo>
                  <a:lnTo>
                    <a:pt x="1182" y="191"/>
                  </a:lnTo>
                  <a:lnTo>
                    <a:pt x="1178" y="195"/>
                  </a:lnTo>
                  <a:lnTo>
                    <a:pt x="1174" y="199"/>
                  </a:lnTo>
                  <a:lnTo>
                    <a:pt x="1166" y="202"/>
                  </a:lnTo>
                  <a:lnTo>
                    <a:pt x="1162" y="206"/>
                  </a:lnTo>
                  <a:lnTo>
                    <a:pt x="1158" y="210"/>
                  </a:lnTo>
                  <a:lnTo>
                    <a:pt x="1150" y="214"/>
                  </a:lnTo>
                  <a:lnTo>
                    <a:pt x="1142" y="218"/>
                  </a:lnTo>
                  <a:lnTo>
                    <a:pt x="1138" y="222"/>
                  </a:lnTo>
                  <a:lnTo>
                    <a:pt x="1126" y="226"/>
                  </a:lnTo>
                  <a:lnTo>
                    <a:pt x="1118" y="230"/>
                  </a:lnTo>
                  <a:lnTo>
                    <a:pt x="1110" y="234"/>
                  </a:lnTo>
                  <a:lnTo>
                    <a:pt x="1098" y="238"/>
                  </a:lnTo>
                  <a:lnTo>
                    <a:pt x="1094" y="242"/>
                  </a:lnTo>
                  <a:lnTo>
                    <a:pt x="1083" y="246"/>
                  </a:lnTo>
                  <a:lnTo>
                    <a:pt x="1071" y="250"/>
                  </a:lnTo>
                  <a:lnTo>
                    <a:pt x="1063" y="250"/>
                  </a:lnTo>
                  <a:lnTo>
                    <a:pt x="1051" y="254"/>
                  </a:lnTo>
                  <a:lnTo>
                    <a:pt x="1035" y="258"/>
                  </a:lnTo>
                  <a:lnTo>
                    <a:pt x="1031" y="262"/>
                  </a:lnTo>
                  <a:lnTo>
                    <a:pt x="1015" y="266"/>
                  </a:lnTo>
                  <a:lnTo>
                    <a:pt x="999" y="270"/>
                  </a:lnTo>
                  <a:lnTo>
                    <a:pt x="991" y="270"/>
                  </a:lnTo>
                  <a:lnTo>
                    <a:pt x="975" y="274"/>
                  </a:lnTo>
                  <a:lnTo>
                    <a:pt x="959" y="278"/>
                  </a:lnTo>
                  <a:lnTo>
                    <a:pt x="951" y="278"/>
                  </a:lnTo>
                  <a:lnTo>
                    <a:pt x="931" y="282"/>
                  </a:lnTo>
                  <a:lnTo>
                    <a:pt x="915" y="286"/>
                  </a:lnTo>
                  <a:lnTo>
                    <a:pt x="907" y="286"/>
                  </a:lnTo>
                  <a:lnTo>
                    <a:pt x="887" y="290"/>
                  </a:lnTo>
                  <a:lnTo>
                    <a:pt x="872" y="290"/>
                  </a:lnTo>
                  <a:lnTo>
                    <a:pt x="860" y="294"/>
                  </a:lnTo>
                  <a:lnTo>
                    <a:pt x="840" y="294"/>
                  </a:lnTo>
                  <a:lnTo>
                    <a:pt x="824" y="298"/>
                  </a:lnTo>
                  <a:lnTo>
                    <a:pt x="812" y="298"/>
                  </a:lnTo>
                  <a:lnTo>
                    <a:pt x="792" y="302"/>
                  </a:lnTo>
                  <a:lnTo>
                    <a:pt x="772" y="302"/>
                  </a:lnTo>
                  <a:lnTo>
                    <a:pt x="764" y="302"/>
                  </a:lnTo>
                  <a:lnTo>
                    <a:pt x="744" y="306"/>
                  </a:lnTo>
                  <a:lnTo>
                    <a:pt x="724" y="306"/>
                  </a:lnTo>
                  <a:lnTo>
                    <a:pt x="712" y="306"/>
                  </a:lnTo>
                  <a:lnTo>
                    <a:pt x="692" y="306"/>
                  </a:lnTo>
                  <a:lnTo>
                    <a:pt x="673" y="306"/>
                  </a:lnTo>
                  <a:lnTo>
                    <a:pt x="661" y="310"/>
                  </a:lnTo>
                  <a:lnTo>
                    <a:pt x="641" y="310"/>
                  </a:lnTo>
                  <a:lnTo>
                    <a:pt x="621" y="310"/>
                  </a:lnTo>
                  <a:lnTo>
                    <a:pt x="609" y="310"/>
                  </a:lnTo>
                  <a:lnTo>
                    <a:pt x="589" y="310"/>
                  </a:lnTo>
                  <a:lnTo>
                    <a:pt x="565" y="310"/>
                  </a:lnTo>
                  <a:lnTo>
                    <a:pt x="557" y="310"/>
                  </a:lnTo>
                  <a:lnTo>
                    <a:pt x="537" y="310"/>
                  </a:lnTo>
                  <a:lnTo>
                    <a:pt x="513" y="306"/>
                  </a:lnTo>
                  <a:lnTo>
                    <a:pt x="505" y="306"/>
                  </a:lnTo>
                  <a:lnTo>
                    <a:pt x="485" y="306"/>
                  </a:lnTo>
                  <a:lnTo>
                    <a:pt x="462" y="306"/>
                  </a:lnTo>
                  <a:lnTo>
                    <a:pt x="454" y="306"/>
                  </a:lnTo>
                  <a:lnTo>
                    <a:pt x="434" y="302"/>
                  </a:lnTo>
                  <a:lnTo>
                    <a:pt x="414" y="302"/>
                  </a:lnTo>
                  <a:lnTo>
                    <a:pt x="402" y="302"/>
                  </a:lnTo>
                  <a:lnTo>
                    <a:pt x="382" y="298"/>
                  </a:lnTo>
                  <a:lnTo>
                    <a:pt x="362" y="298"/>
                  </a:lnTo>
                  <a:lnTo>
                    <a:pt x="354" y="294"/>
                  </a:lnTo>
                  <a:lnTo>
                    <a:pt x="334" y="294"/>
                  </a:lnTo>
                  <a:lnTo>
                    <a:pt x="318" y="290"/>
                  </a:lnTo>
                  <a:lnTo>
                    <a:pt x="306" y="290"/>
                  </a:lnTo>
                  <a:lnTo>
                    <a:pt x="290" y="286"/>
                  </a:lnTo>
                  <a:lnTo>
                    <a:pt x="271" y="282"/>
                  </a:lnTo>
                  <a:lnTo>
                    <a:pt x="263" y="282"/>
                  </a:lnTo>
                  <a:lnTo>
                    <a:pt x="247" y="278"/>
                  </a:lnTo>
                  <a:lnTo>
                    <a:pt x="239" y="278"/>
                  </a:lnTo>
                  <a:lnTo>
                    <a:pt x="223" y="274"/>
                  </a:lnTo>
                  <a:lnTo>
                    <a:pt x="207" y="270"/>
                  </a:lnTo>
                  <a:lnTo>
                    <a:pt x="199" y="270"/>
                  </a:lnTo>
                  <a:lnTo>
                    <a:pt x="183" y="266"/>
                  </a:lnTo>
                  <a:lnTo>
                    <a:pt x="167" y="262"/>
                  </a:lnTo>
                  <a:lnTo>
                    <a:pt x="159" y="258"/>
                  </a:lnTo>
                  <a:lnTo>
                    <a:pt x="147" y="254"/>
                  </a:lnTo>
                  <a:lnTo>
                    <a:pt x="131" y="250"/>
                  </a:lnTo>
                  <a:lnTo>
                    <a:pt x="127" y="250"/>
                  </a:lnTo>
                  <a:lnTo>
                    <a:pt x="111" y="246"/>
                  </a:lnTo>
                  <a:lnTo>
                    <a:pt x="99" y="242"/>
                  </a:lnTo>
                  <a:lnTo>
                    <a:pt x="95" y="238"/>
                  </a:lnTo>
                  <a:lnTo>
                    <a:pt x="83" y="234"/>
                  </a:lnTo>
                  <a:lnTo>
                    <a:pt x="76" y="230"/>
                  </a:lnTo>
                  <a:lnTo>
                    <a:pt x="68" y="226"/>
                  </a:lnTo>
                  <a:lnTo>
                    <a:pt x="60" y="222"/>
                  </a:lnTo>
                  <a:lnTo>
                    <a:pt x="52" y="218"/>
                  </a:lnTo>
                  <a:lnTo>
                    <a:pt x="48" y="214"/>
                  </a:lnTo>
                  <a:lnTo>
                    <a:pt x="40" y="210"/>
                  </a:lnTo>
                  <a:lnTo>
                    <a:pt x="32" y="202"/>
                  </a:lnTo>
                  <a:lnTo>
                    <a:pt x="28" y="202"/>
                  </a:lnTo>
                  <a:lnTo>
                    <a:pt x="24" y="199"/>
                  </a:lnTo>
                  <a:lnTo>
                    <a:pt x="16" y="191"/>
                  </a:lnTo>
                  <a:lnTo>
                    <a:pt x="12" y="183"/>
                  </a:lnTo>
                  <a:lnTo>
                    <a:pt x="8" y="179"/>
                  </a:lnTo>
                  <a:lnTo>
                    <a:pt x="4" y="175"/>
                  </a:lnTo>
                  <a:lnTo>
                    <a:pt x="4" y="171"/>
                  </a:lnTo>
                  <a:lnTo>
                    <a:pt x="0" y="163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0" y="147"/>
                  </a:lnTo>
                  <a:lnTo>
                    <a:pt x="0" y="143"/>
                  </a:lnTo>
                  <a:lnTo>
                    <a:pt x="4" y="139"/>
                  </a:lnTo>
                  <a:lnTo>
                    <a:pt x="4" y="135"/>
                  </a:lnTo>
                  <a:lnTo>
                    <a:pt x="8" y="131"/>
                  </a:lnTo>
                  <a:lnTo>
                    <a:pt x="12" y="123"/>
                  </a:lnTo>
                  <a:lnTo>
                    <a:pt x="16" y="115"/>
                  </a:lnTo>
                  <a:lnTo>
                    <a:pt x="24" y="111"/>
                  </a:lnTo>
                  <a:lnTo>
                    <a:pt x="24" y="107"/>
                  </a:lnTo>
                  <a:lnTo>
                    <a:pt x="32" y="103"/>
                  </a:lnTo>
                  <a:lnTo>
                    <a:pt x="40" y="99"/>
                  </a:lnTo>
                  <a:lnTo>
                    <a:pt x="44" y="95"/>
                  </a:lnTo>
                  <a:lnTo>
                    <a:pt x="52" y="91"/>
                  </a:lnTo>
                  <a:lnTo>
                    <a:pt x="60" y="87"/>
                  </a:lnTo>
                  <a:lnTo>
                    <a:pt x="64" y="83"/>
                  </a:lnTo>
                  <a:lnTo>
                    <a:pt x="76" y="79"/>
                  </a:lnTo>
                  <a:lnTo>
                    <a:pt x="83" y="75"/>
                  </a:lnTo>
                  <a:lnTo>
                    <a:pt x="91" y="71"/>
                  </a:lnTo>
                  <a:lnTo>
                    <a:pt x="99" y="67"/>
                  </a:lnTo>
                  <a:lnTo>
                    <a:pt x="111" y="63"/>
                  </a:lnTo>
                  <a:lnTo>
                    <a:pt x="119" y="59"/>
                  </a:lnTo>
                  <a:lnTo>
                    <a:pt x="131" y="55"/>
                  </a:lnTo>
                  <a:lnTo>
                    <a:pt x="139" y="55"/>
                  </a:lnTo>
                  <a:lnTo>
                    <a:pt x="151" y="51"/>
                  </a:lnTo>
                  <a:lnTo>
                    <a:pt x="167" y="47"/>
                  </a:lnTo>
                  <a:lnTo>
                    <a:pt x="175" y="43"/>
                  </a:lnTo>
                  <a:lnTo>
                    <a:pt x="191" y="39"/>
                  </a:lnTo>
                  <a:lnTo>
                    <a:pt x="207" y="35"/>
                  </a:lnTo>
                  <a:lnTo>
                    <a:pt x="215" y="35"/>
                  </a:lnTo>
                  <a:lnTo>
                    <a:pt x="231" y="31"/>
                  </a:lnTo>
                  <a:lnTo>
                    <a:pt x="247" y="27"/>
                  </a:lnTo>
                  <a:lnTo>
                    <a:pt x="255" y="27"/>
                  </a:lnTo>
                  <a:lnTo>
                    <a:pt x="271" y="23"/>
                  </a:lnTo>
                  <a:lnTo>
                    <a:pt x="290" y="19"/>
                  </a:lnTo>
                  <a:lnTo>
                    <a:pt x="298" y="19"/>
                  </a:lnTo>
                  <a:lnTo>
                    <a:pt x="318" y="15"/>
                  </a:lnTo>
                  <a:lnTo>
                    <a:pt x="334" y="15"/>
                  </a:lnTo>
                  <a:lnTo>
                    <a:pt x="346" y="11"/>
                  </a:lnTo>
                  <a:lnTo>
                    <a:pt x="362" y="11"/>
                  </a:lnTo>
                  <a:lnTo>
                    <a:pt x="382" y="8"/>
                  </a:lnTo>
                  <a:lnTo>
                    <a:pt x="394" y="8"/>
                  </a:lnTo>
                  <a:lnTo>
                    <a:pt x="414" y="8"/>
                  </a:lnTo>
                  <a:lnTo>
                    <a:pt x="434" y="4"/>
                  </a:lnTo>
                  <a:lnTo>
                    <a:pt x="442" y="4"/>
                  </a:lnTo>
                  <a:lnTo>
                    <a:pt x="462" y="4"/>
                  </a:lnTo>
                  <a:lnTo>
                    <a:pt x="485" y="0"/>
                  </a:lnTo>
                  <a:lnTo>
                    <a:pt x="493" y="0"/>
                  </a:lnTo>
                  <a:lnTo>
                    <a:pt x="513" y="0"/>
                  </a:lnTo>
                  <a:lnTo>
                    <a:pt x="537" y="0"/>
                  </a:lnTo>
                  <a:lnTo>
                    <a:pt x="545" y="0"/>
                  </a:lnTo>
                  <a:lnTo>
                    <a:pt x="565" y="0"/>
                  </a:lnTo>
                  <a:lnTo>
                    <a:pt x="597" y="155"/>
                  </a:lnTo>
                  <a:lnTo>
                    <a:pt x="1170" y="107"/>
                  </a:lnTo>
                  <a:close/>
                </a:path>
              </a:pathLst>
            </a:custGeom>
            <a:solidFill>
              <a:srgbClr val="FF00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1509" name="Group 15"/>
          <p:cNvGrpSpPr>
            <a:grpSpLocks/>
          </p:cNvGrpSpPr>
          <p:nvPr/>
        </p:nvGrpSpPr>
        <p:grpSpPr bwMode="auto">
          <a:xfrm>
            <a:off x="472243" y="2001838"/>
            <a:ext cx="8072982" cy="615950"/>
            <a:chOff x="68" y="1298"/>
            <a:chExt cx="5487" cy="388"/>
          </a:xfrm>
        </p:grpSpPr>
        <p:sp>
          <p:nvSpPr>
            <p:cNvPr id="21511" name="Rectangle 16"/>
            <p:cNvSpPr>
              <a:spLocks noChangeArrowheads="1"/>
            </p:cNvSpPr>
            <p:nvPr/>
          </p:nvSpPr>
          <p:spPr bwMode="auto">
            <a:xfrm>
              <a:off x="68" y="1348"/>
              <a:ext cx="107" cy="10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2" name="Rectangle 17"/>
            <p:cNvSpPr>
              <a:spLocks noChangeArrowheads="1"/>
            </p:cNvSpPr>
            <p:nvPr/>
          </p:nvSpPr>
          <p:spPr bwMode="auto">
            <a:xfrm>
              <a:off x="225" y="1298"/>
              <a:ext cx="2201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Carbon dioxide, </a:t>
              </a:r>
              <a:endParaRPr lang="en-US" altLang="en-US" sz="2000" b="1" dirty="0" smtClean="0">
                <a:solidFill>
                  <a:schemeClr val="tx1"/>
                </a:solidFill>
                <a:ea typeface="ＭＳ Ｐゴシック" pitchFamily="34" charset="-128"/>
              </a:endParaRPr>
            </a:p>
            <a:p>
              <a:pPr eaLnBrk="1" hangingPunct="1"/>
              <a:r>
                <a:rPr lang="en-US" altLang="en-US" sz="2000" b="1" dirty="0" smtClean="0">
                  <a:solidFill>
                    <a:schemeClr val="tx1"/>
                  </a:solidFill>
                  <a:ea typeface="ＭＳ Ｐゴシック" pitchFamily="34" charset="-128"/>
                </a:rPr>
                <a:t>water </a:t>
              </a:r>
              <a:r>
                <a:rPr lang="en-US" altLang="en-US" sz="2000" b="1" dirty="0" err="1">
                  <a:solidFill>
                    <a:schemeClr val="tx1"/>
                  </a:solidFill>
                  <a:ea typeface="ＭＳ Ｐゴシック" pitchFamily="34" charset="-128"/>
                </a:rPr>
                <a:t>vapour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3" name="Rectangle 18"/>
            <p:cNvSpPr>
              <a:spLocks noChangeArrowheads="1"/>
            </p:cNvSpPr>
            <p:nvPr/>
          </p:nvSpPr>
          <p:spPr bwMode="auto">
            <a:xfrm>
              <a:off x="1974" y="1342"/>
              <a:ext cx="107" cy="106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4" name="Rectangle 19"/>
            <p:cNvSpPr>
              <a:spLocks noChangeArrowheads="1"/>
            </p:cNvSpPr>
            <p:nvPr/>
          </p:nvSpPr>
          <p:spPr bwMode="auto">
            <a:xfrm>
              <a:off x="2121" y="1298"/>
              <a:ext cx="57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Oxygen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5" name="Rectangle 20"/>
            <p:cNvSpPr>
              <a:spLocks noChangeArrowheads="1"/>
            </p:cNvSpPr>
            <p:nvPr/>
          </p:nvSpPr>
          <p:spPr bwMode="auto">
            <a:xfrm>
              <a:off x="3222" y="1342"/>
              <a:ext cx="107" cy="10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6" name="Rectangle 21"/>
            <p:cNvSpPr>
              <a:spLocks noChangeArrowheads="1"/>
            </p:cNvSpPr>
            <p:nvPr/>
          </p:nvSpPr>
          <p:spPr bwMode="auto">
            <a:xfrm>
              <a:off x="3381" y="1298"/>
              <a:ext cx="67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Nitrogen</a:t>
              </a:r>
              <a:endParaRPr lang="en-US" altLang="en-US" sz="28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7" name="Rectangle 22"/>
            <p:cNvSpPr>
              <a:spLocks noChangeArrowheads="1"/>
            </p:cNvSpPr>
            <p:nvPr/>
          </p:nvSpPr>
          <p:spPr bwMode="auto">
            <a:xfrm>
              <a:off x="4616" y="1298"/>
              <a:ext cx="9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altLang="en-US" sz="2000" b="1" dirty="0">
                  <a:solidFill>
                    <a:schemeClr val="tx1"/>
                  </a:solidFill>
                  <a:ea typeface="ＭＳ Ｐゴシック" pitchFamily="34" charset="-128"/>
                </a:rPr>
                <a:t>Noble gases</a:t>
              </a:r>
              <a:endParaRPr lang="en-US" altLang="en-US" sz="2000" dirty="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  <p:sp>
          <p:nvSpPr>
            <p:cNvPr id="21518" name="Rectangle 23"/>
            <p:cNvSpPr>
              <a:spLocks noChangeArrowheads="1"/>
            </p:cNvSpPr>
            <p:nvPr/>
          </p:nvSpPr>
          <p:spPr bwMode="auto">
            <a:xfrm>
              <a:off x="4390" y="1343"/>
              <a:ext cx="107" cy="107"/>
            </a:xfrm>
            <a:prstGeom prst="rect">
              <a:avLst/>
            </a:prstGeom>
            <a:solidFill>
              <a:srgbClr val="00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Comic Sans MS" pitchFamily="66" charset="0"/>
                </a:defRPr>
              </a:lvl9pPr>
            </a:lstStyle>
            <a:p>
              <a:endParaRPr lang="en-US" altLang="en-US" sz="2800">
                <a:solidFill>
                  <a:schemeClr val="tx1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87416" name="Text Box 24"/>
          <p:cNvSpPr txBox="1">
            <a:spLocks noChangeArrowheads="1"/>
          </p:cNvSpPr>
          <p:nvPr/>
        </p:nvSpPr>
        <p:spPr bwMode="auto">
          <a:xfrm>
            <a:off x="0" y="90805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chemeClr val="tx1"/>
                </a:solidFill>
                <a:ea typeface="ＭＳ Ｐゴシック" pitchFamily="34" charset="-128"/>
              </a:rPr>
              <a:t>Present day atmosphere contains 78% nitrogen, 21% oxygen, 1% noble gases and about 0.03% CO</a:t>
            </a:r>
            <a:r>
              <a:rPr lang="en-GB" altLang="en-US" baseline="-25000" dirty="0">
                <a:solidFill>
                  <a:schemeClr val="tx1"/>
                </a:solidFill>
                <a:ea typeface="ＭＳ Ｐゴシック" pitchFamily="34" charset="-128"/>
              </a:rPr>
              <a:t>2</a:t>
            </a:r>
            <a:endParaRPr lang="en-US" altLang="en-US" baseline="-25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964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18651" r="41435" b="51686"/>
          <a:stretch/>
        </p:blipFill>
        <p:spPr bwMode="auto">
          <a:xfrm>
            <a:off x="108557" y="764704"/>
            <a:ext cx="9035443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4" t="29862" r="4957" b="35912"/>
          <a:stretch/>
        </p:blipFill>
        <p:spPr bwMode="auto">
          <a:xfrm>
            <a:off x="2627784" y="3789040"/>
            <a:ext cx="433468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7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0"/>
          <p:cNvSpPr>
            <a:spLocks noChangeArrowheads="1"/>
          </p:cNvSpPr>
          <p:nvPr/>
        </p:nvSpPr>
        <p:spPr bwMode="auto">
          <a:xfrm>
            <a:off x="755576" y="1916832"/>
            <a:ext cx="7848872" cy="4032448"/>
          </a:xfrm>
          <a:prstGeom prst="rect">
            <a:avLst/>
          </a:prstGeom>
          <a:solidFill>
            <a:srgbClr val="D9E8F7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455468" y="1986320"/>
            <a:ext cx="4148980" cy="4188381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i="1" dirty="0">
                <a:solidFill>
                  <a:srgbClr val="990033"/>
                </a:solidFill>
              </a:rPr>
              <a:t>The alveoli are bunches of tiny air sacks inside the lungs. </a:t>
            </a:r>
          </a:p>
          <a:p>
            <a:pPr algn="ctr">
              <a:spcBef>
                <a:spcPct val="50000"/>
              </a:spcBef>
            </a:pPr>
            <a:r>
              <a:rPr lang="en-GB" sz="3200" i="1" dirty="0">
                <a:solidFill>
                  <a:srgbClr val="990033"/>
                </a:solidFill>
              </a:rPr>
              <a:t>When you breathe in, they fill with air.</a:t>
            </a:r>
          </a:p>
        </p:txBody>
      </p:sp>
      <p:pic>
        <p:nvPicPr>
          <p:cNvPr id="53251" name="Picture 9" descr="alveoli(MX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37719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16" y="548680"/>
            <a:ext cx="8892480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800" b="1" i="1" dirty="0">
                <a:solidFill>
                  <a:srgbClr val="7030A0"/>
                </a:solidFill>
              </a:rPr>
              <a:t>Gas exchange at the alveoli</a:t>
            </a:r>
            <a:endParaRPr lang="en-US" sz="4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3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7823"/>
            <a:ext cx="778235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4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ysClr val="windowText" lastClr="000000"/>
      </a:dk1>
      <a:lt1>
        <a:srgbClr val="C3D69B"/>
      </a:lt1>
      <a:dk2>
        <a:srgbClr val="1F497D"/>
      </a:dk2>
      <a:lt2>
        <a:srgbClr val="C3D69B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910</TotalTime>
  <Words>349</Words>
  <Application>Microsoft Office PowerPoint</Application>
  <PresentationFormat>On-screen Show (4:3)</PresentationFormat>
  <Paragraphs>58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Comic Sans MS</vt:lpstr>
      <vt:lpstr>Times New Roman</vt:lpstr>
      <vt:lpstr>Theme1</vt:lpstr>
      <vt:lpstr>l/o: to understand the structure of the gas exchange system</vt:lpstr>
      <vt:lpstr>Draw me a quick sketch of what you think the lungs look like!</vt:lpstr>
      <vt:lpstr>PowerPoint Presentation</vt:lpstr>
      <vt:lpstr>PowerPoint Presentation</vt:lpstr>
      <vt:lpstr>PowerPoint Presentation</vt:lpstr>
      <vt:lpstr>The Earth’s Atmosphere</vt:lpstr>
      <vt:lpstr>PowerPoint Presentation</vt:lpstr>
      <vt:lpstr>Gas exchange at the alveoli</vt:lpstr>
      <vt:lpstr>PowerPoint Presentation</vt:lpstr>
      <vt:lpstr>PowerPoint Presentation</vt:lpstr>
      <vt:lpstr>Alveoli </vt:lpstr>
      <vt:lpstr>Review </vt:lpstr>
      <vt:lpstr>Lungs </vt:lpstr>
      <vt:lpstr>PROGRESS CHECK</vt:lpstr>
      <vt:lpstr>PROGRESS CHECK</vt:lpstr>
      <vt:lpstr>PowerPoint Presentation</vt:lpstr>
      <vt:lpstr>Pick one question to answer.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Equipment</dc:title>
  <cp:lastModifiedBy>R Baddeley</cp:lastModifiedBy>
  <cp:revision>19</cp:revision>
  <cp:lastPrinted>2018-01-16T12:15:10Z</cp:lastPrinted>
  <dcterms:created xsi:type="dcterms:W3CDTF">2016-08-26T15:20:00Z</dcterms:created>
  <dcterms:modified xsi:type="dcterms:W3CDTF">2020-06-09T08:52:25Z</dcterms:modified>
</cp:coreProperties>
</file>