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rgbClr val="993300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Explain </a:t>
          </a:r>
          <a:r>
            <a:rPr lang="en-GB" b="0" dirty="0" smtClean="0">
              <a:solidFill>
                <a:schemeClr val="tx1"/>
              </a:solidFill>
            </a:rPr>
            <a:t>key terminology associated with this topic</a:t>
          </a:r>
          <a:endParaRPr lang="en-GB" b="0" dirty="0">
            <a:solidFill>
              <a:schemeClr val="tx1"/>
            </a:solidFill>
          </a:endParaRP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Compare and contrast </a:t>
          </a:r>
          <a:r>
            <a:rPr lang="en-GB" b="0" dirty="0" smtClean="0">
              <a:solidFill>
                <a:schemeClr val="tx1"/>
              </a:solidFill>
            </a:rPr>
            <a:t>the development and employment across Italy and with other countries</a:t>
          </a:r>
          <a:endParaRPr lang="en-GB" b="0" dirty="0">
            <a:solidFill>
              <a:schemeClr val="tx1"/>
            </a:solidFill>
          </a:endParaRP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Analyse </a:t>
          </a:r>
          <a:r>
            <a:rPr lang="en-GB" b="0" dirty="0" smtClean="0">
              <a:solidFill>
                <a:schemeClr val="tx1"/>
              </a:solidFill>
            </a:rPr>
            <a:t>different pieces of evidence to make conclusions about Italy</a:t>
          </a:r>
          <a:endParaRPr lang="en-GB" b="0" dirty="0">
            <a:solidFill>
              <a:schemeClr val="tx1"/>
            </a:solidFill>
          </a:endParaRP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FB6066-49AC-4C22-BE34-2507761F3CF6}" type="presOf" srcId="{37802A34-3BF2-4FE0-84F3-AFEDA7E54ED3}" destId="{09FB03FA-59C9-4B18-AB5E-CA7E06E8A7D6}" srcOrd="0" destOrd="0" presId="urn:microsoft.com/office/officeart/2005/8/layout/vList3#1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1EE4DFBF-451B-43F2-9A4D-886D3F6BC3A8}" type="presOf" srcId="{9FD4823C-6633-4D35-A344-454BAB211EA5}" destId="{4847FBB8-04B6-434D-9662-884FE21BE275}" srcOrd="0" destOrd="0" presId="urn:microsoft.com/office/officeart/2005/8/layout/vList3#1"/>
    <dgm:cxn modelId="{99F3A9A4-5167-400D-9304-AC60E3D5FA1E}" type="presOf" srcId="{E9566A28-5ACD-4B1E-B51E-16F349058315}" destId="{45D3CAE1-118A-4ACA-B71C-FB2DF82DDC8D}" srcOrd="0" destOrd="0" presId="urn:microsoft.com/office/officeart/2005/8/layout/vList3#1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E20613CF-17AA-46CD-B7F6-317272B94CB6}" type="presOf" srcId="{C915B869-DD3D-4F9A-845E-37008CADBDA3}" destId="{4188A397-039A-4944-A31B-619A33B4E98A}" srcOrd="0" destOrd="0" presId="urn:microsoft.com/office/officeart/2005/8/layout/vList3#1"/>
    <dgm:cxn modelId="{5A360D36-37CF-446B-AF43-9D13F1BB6C18}" type="presParOf" srcId="{4188A397-039A-4944-A31B-619A33B4E98A}" destId="{30A768FF-5486-451C-8D28-3E402F996E53}" srcOrd="0" destOrd="0" presId="urn:microsoft.com/office/officeart/2005/8/layout/vList3#1"/>
    <dgm:cxn modelId="{5B077D4C-126B-4BBE-B0F4-8C770BE34D29}" type="presParOf" srcId="{30A768FF-5486-451C-8D28-3E402F996E53}" destId="{310A4C49-36CF-424D-A405-8412F3B9523B}" srcOrd="0" destOrd="0" presId="urn:microsoft.com/office/officeart/2005/8/layout/vList3#1"/>
    <dgm:cxn modelId="{378A47C5-2432-4654-BCA9-9427164A5F87}" type="presParOf" srcId="{30A768FF-5486-451C-8D28-3E402F996E53}" destId="{4847FBB8-04B6-434D-9662-884FE21BE275}" srcOrd="1" destOrd="0" presId="urn:microsoft.com/office/officeart/2005/8/layout/vList3#1"/>
    <dgm:cxn modelId="{1A7610D7-6867-4513-9EFF-B3EE56DD93E7}" type="presParOf" srcId="{4188A397-039A-4944-A31B-619A33B4E98A}" destId="{928B0000-EC6F-4E30-9993-6B3473C9815C}" srcOrd="1" destOrd="0" presId="urn:microsoft.com/office/officeart/2005/8/layout/vList3#1"/>
    <dgm:cxn modelId="{B9EF88A8-0E90-4E5C-920C-C462A8747EEF}" type="presParOf" srcId="{4188A397-039A-4944-A31B-619A33B4E98A}" destId="{28F82717-41E5-4994-8AC1-F747FDAE1959}" srcOrd="2" destOrd="0" presId="urn:microsoft.com/office/officeart/2005/8/layout/vList3#1"/>
    <dgm:cxn modelId="{29AFB99B-65C2-42E0-A55E-BB21B3FAC1F0}" type="presParOf" srcId="{28F82717-41E5-4994-8AC1-F747FDAE1959}" destId="{45B99FEE-4E56-4314-A5B0-53E34C8B0149}" srcOrd="0" destOrd="0" presId="urn:microsoft.com/office/officeart/2005/8/layout/vList3#1"/>
    <dgm:cxn modelId="{B7E88767-1397-444A-83F3-4E1FBC80F2B6}" type="presParOf" srcId="{28F82717-41E5-4994-8AC1-F747FDAE1959}" destId="{45D3CAE1-118A-4ACA-B71C-FB2DF82DDC8D}" srcOrd="1" destOrd="0" presId="urn:microsoft.com/office/officeart/2005/8/layout/vList3#1"/>
    <dgm:cxn modelId="{61493044-C4C2-428D-B311-51D6878F60CD}" type="presParOf" srcId="{4188A397-039A-4944-A31B-619A33B4E98A}" destId="{0B3A8ADA-AB8C-4626-A697-CD7FE5B1590B}" srcOrd="3" destOrd="0" presId="urn:microsoft.com/office/officeart/2005/8/layout/vList3#1"/>
    <dgm:cxn modelId="{86CD864B-6843-41E1-BB71-44DD814C7781}" type="presParOf" srcId="{4188A397-039A-4944-A31B-619A33B4E98A}" destId="{8880477E-D9C6-468A-9CAA-BFC0164CA71A}" srcOrd="4" destOrd="0" presId="urn:microsoft.com/office/officeart/2005/8/layout/vList3#1"/>
    <dgm:cxn modelId="{370A5B10-5A75-47F2-967D-733CBF778094}" type="presParOf" srcId="{8880477E-D9C6-468A-9CAA-BFC0164CA71A}" destId="{FABDD2E3-9646-4F44-9A2D-0484455B72C9}" srcOrd="0" destOrd="0" presId="urn:microsoft.com/office/officeart/2005/8/layout/vList3#1"/>
    <dgm:cxn modelId="{BFE8DC13-8BA1-40C1-8CC5-6AC73CD13C91}" type="presParOf" srcId="{8880477E-D9C6-468A-9CAA-BFC0164CA71A}" destId="{09FB03FA-59C9-4B18-AB5E-CA7E06E8A7D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763052" y="2290"/>
          <a:ext cx="5662707" cy="1346926"/>
        </a:xfrm>
        <a:prstGeom prst="homePlate">
          <a:avLst/>
        </a:prstGeom>
        <a:solidFill>
          <a:srgbClr val="9933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957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chemeClr val="tx1"/>
              </a:solidFill>
            </a:rPr>
            <a:t>Explain </a:t>
          </a:r>
          <a:r>
            <a:rPr lang="en-GB" sz="2100" b="0" kern="1200" dirty="0" smtClean="0">
              <a:solidFill>
                <a:schemeClr val="tx1"/>
              </a:solidFill>
            </a:rPr>
            <a:t>key terminology associated with this topic</a:t>
          </a:r>
          <a:endParaRPr lang="en-GB" sz="2100" b="0" kern="1200" dirty="0">
            <a:solidFill>
              <a:schemeClr val="tx1"/>
            </a:solidFill>
          </a:endParaRPr>
        </a:p>
      </dsp:txBody>
      <dsp:txXfrm rot="10800000">
        <a:off x="2099783" y="2290"/>
        <a:ext cx="5325976" cy="1346926"/>
      </dsp:txXfrm>
    </dsp:sp>
    <dsp:sp modelId="{310A4C49-36CF-424D-A405-8412F3B9523B}">
      <dsp:nvSpPr>
        <dsp:cNvPr id="0" name=""/>
        <dsp:cNvSpPr/>
      </dsp:nvSpPr>
      <dsp:spPr>
        <a:xfrm>
          <a:off x="1089589" y="2290"/>
          <a:ext cx="1346926" cy="134692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763052" y="1751284"/>
          <a:ext cx="5662707" cy="1346926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957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chemeClr val="tx1"/>
              </a:solidFill>
            </a:rPr>
            <a:t>Compare and contrast </a:t>
          </a:r>
          <a:r>
            <a:rPr lang="en-GB" sz="2100" b="0" kern="1200" dirty="0" smtClean="0">
              <a:solidFill>
                <a:schemeClr val="tx1"/>
              </a:solidFill>
            </a:rPr>
            <a:t>the development and employment across Italy and with other countries</a:t>
          </a:r>
          <a:endParaRPr lang="en-GB" sz="2100" b="0" kern="1200" dirty="0">
            <a:solidFill>
              <a:schemeClr val="tx1"/>
            </a:solidFill>
          </a:endParaRPr>
        </a:p>
      </dsp:txBody>
      <dsp:txXfrm rot="10800000">
        <a:off x="2099783" y="1751284"/>
        <a:ext cx="5325976" cy="1346926"/>
      </dsp:txXfrm>
    </dsp:sp>
    <dsp:sp modelId="{45B99FEE-4E56-4314-A5B0-53E34C8B0149}">
      <dsp:nvSpPr>
        <dsp:cNvPr id="0" name=""/>
        <dsp:cNvSpPr/>
      </dsp:nvSpPr>
      <dsp:spPr>
        <a:xfrm>
          <a:off x="1089589" y="1751284"/>
          <a:ext cx="1346926" cy="134692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763052" y="3500278"/>
          <a:ext cx="5662707" cy="1346926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957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chemeClr val="tx1"/>
              </a:solidFill>
            </a:rPr>
            <a:t>Analyse </a:t>
          </a:r>
          <a:r>
            <a:rPr lang="en-GB" sz="2100" b="0" kern="1200" dirty="0" smtClean="0">
              <a:solidFill>
                <a:schemeClr val="tx1"/>
              </a:solidFill>
            </a:rPr>
            <a:t>different pieces of evidence to make conclusions about Italy</a:t>
          </a:r>
          <a:endParaRPr lang="en-GB" sz="2100" b="0" kern="1200" dirty="0">
            <a:solidFill>
              <a:schemeClr val="tx1"/>
            </a:solidFill>
          </a:endParaRPr>
        </a:p>
      </dsp:txBody>
      <dsp:txXfrm rot="10800000">
        <a:off x="2099783" y="3500278"/>
        <a:ext cx="5325976" cy="1346926"/>
      </dsp:txXfrm>
    </dsp:sp>
    <dsp:sp modelId="{FABDD2E3-9646-4F44-9A2D-0484455B72C9}">
      <dsp:nvSpPr>
        <dsp:cNvPr id="0" name=""/>
        <dsp:cNvSpPr/>
      </dsp:nvSpPr>
      <dsp:spPr>
        <a:xfrm>
          <a:off x="1089589" y="3500278"/>
          <a:ext cx="1346926" cy="134692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26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0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4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01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629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75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674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435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45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163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04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041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222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2334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70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2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81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50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82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78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105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464AB-941E-40EB-82D6-B8A36647CA27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1787D-6053-43F1-B749-5AF204ED1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56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F0642-E1F1-4C73-A219-97AA1FC7D8AD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B0F7E-85AE-4DC0-9E42-95EFEABEC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5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Italy- End of Topic Test</a:t>
            </a:r>
            <a:endParaRPr lang="en-GB" b="1" u="sng" dirty="0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EF3525E6-2955-406E-BEF3-02810E3C87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959085"/>
              </p:ext>
            </p:extLst>
          </p:nvPr>
        </p:nvGraphicFramePr>
        <p:xfrm>
          <a:off x="314325" y="1690689"/>
          <a:ext cx="8515350" cy="4849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810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r>
              <a:rPr lang="en-GB" dirty="0" smtClean="0"/>
              <a:t>Instructions: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736" y="1128986"/>
            <a:ext cx="7886700" cy="4775425"/>
          </a:xfrm>
        </p:spPr>
        <p:txBody>
          <a:bodyPr>
            <a:normAutofit/>
          </a:bodyPr>
          <a:lstStyle/>
          <a:p>
            <a:r>
              <a:rPr lang="en-GB" dirty="0" smtClean="0"/>
              <a:t>You’ve now completed all of the lessons about Italy.</a:t>
            </a:r>
          </a:p>
          <a:p>
            <a:r>
              <a:rPr lang="en-GB" dirty="0" smtClean="0"/>
              <a:t>This week, I would like you to test how much you can remember from all of our lessons</a:t>
            </a:r>
          </a:p>
          <a:p>
            <a:r>
              <a:rPr lang="en-GB" dirty="0" smtClean="0"/>
              <a:t>Complete the test (try your best and answer all of the questions)</a:t>
            </a:r>
          </a:p>
          <a:p>
            <a:r>
              <a:rPr lang="en-GB" dirty="0" smtClean="0"/>
              <a:t>Then, open the answers document and mark your test</a:t>
            </a:r>
          </a:p>
          <a:p>
            <a:pPr lvl="1"/>
            <a:r>
              <a:rPr lang="en-GB" dirty="0" smtClean="0"/>
              <a:t>Give yourself a mark out of 55</a:t>
            </a:r>
          </a:p>
          <a:p>
            <a:pPr lvl="1"/>
            <a:r>
              <a:rPr lang="en-GB" dirty="0" smtClean="0"/>
              <a:t>Make sure you correct/improve your answers as you’re marking it!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03735" y="5852159"/>
            <a:ext cx="8136527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Remember- don’t worry and just try your best. The mark is just for you and will let you know how much you’ve taken in and remembered over </a:t>
            </a:r>
            <a:r>
              <a:rPr lang="en-GB" sz="2000" dirty="0"/>
              <a:t>t</a:t>
            </a:r>
            <a:r>
              <a:rPr lang="en-GB" sz="2000" dirty="0" smtClean="0"/>
              <a:t>he last few weeks! </a:t>
            </a:r>
            <a:r>
              <a:rPr lang="en-GB" sz="2000" dirty="0" smtClean="0">
                <a:sym typeface="Wingdings" panose="05000000000000000000" pitchFamily="2" charset="2"/>
              </a:rPr>
              <a:t>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7442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142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Wingdings</vt:lpstr>
      <vt:lpstr>Office Theme</vt:lpstr>
      <vt:lpstr>1_Office Theme</vt:lpstr>
      <vt:lpstr>Italy- End of Topic Test</vt:lpstr>
      <vt:lpstr>Instructions: 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Italy- End of Topic Assessment</dc:title>
  <dc:creator>J Hyland</dc:creator>
  <cp:lastModifiedBy>J Hyland</cp:lastModifiedBy>
  <cp:revision>4</cp:revision>
  <dcterms:created xsi:type="dcterms:W3CDTF">2020-05-06T14:54:17Z</dcterms:created>
  <dcterms:modified xsi:type="dcterms:W3CDTF">2020-05-22T12:00:02Z</dcterms:modified>
</cp:coreProperties>
</file>