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5" r:id="rId8"/>
    <p:sldId id="264" r:id="rId9"/>
    <p:sldId id="266" r:id="rId10"/>
    <p:sldId id="267" r:id="rId11"/>
    <p:sldId id="268" r:id="rId12"/>
    <p:sldId id="269" r:id="rId13"/>
    <p:sldId id="270" r:id="rId14"/>
    <p:sldId id="271" r:id="rId15"/>
    <p:sldId id="272" r:id="rId16"/>
    <p:sldId id="273" r:id="rId17"/>
    <p:sldId id="274" r:id="rId18"/>
    <p:sldId id="282" r:id="rId19"/>
    <p:sldId id="275" r:id="rId20"/>
    <p:sldId id="276" r:id="rId21"/>
    <p:sldId id="279" r:id="rId22"/>
    <p:sldId id="286" r:id="rId23"/>
    <p:sldId id="277" r:id="rId24"/>
    <p:sldId id="278" r:id="rId25"/>
    <p:sldId id="281" r:id="rId26"/>
    <p:sldId id="283" r:id="rId27"/>
    <p:sldId id="284"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Employment in Italy</c:v>
                </c:pt>
              </c:strCache>
            </c:strRef>
          </c:tx>
          <c:dPt>
            <c:idx val="0"/>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1-91A0-488F-877F-DE1686360D21}"/>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3-91A0-488F-877F-DE1686360D21}"/>
              </c:ext>
            </c:extLst>
          </c:dPt>
          <c:dPt>
            <c:idx val="2"/>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5-91A0-488F-877F-DE1686360D21}"/>
              </c:ext>
            </c:extLst>
          </c:dPt>
          <c:dPt>
            <c:idx val="3"/>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7-91A0-488F-877F-DE1686360D21}"/>
              </c:ext>
            </c:extLst>
          </c:dPt>
          <c:dLbls>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Comic Sans MS" panose="030F0702030302020204" pitchFamily="66"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Primary</c:v>
                </c:pt>
                <c:pt idx="1">
                  <c:v>Secondary</c:v>
                </c:pt>
                <c:pt idx="2">
                  <c:v>Tertiary</c:v>
                </c:pt>
              </c:strCache>
            </c:strRef>
          </c:cat>
          <c:val>
            <c:numRef>
              <c:f>Sheet1!$B$2:$B$5</c:f>
              <c:numCache>
                <c:formatCode>General</c:formatCode>
                <c:ptCount val="4"/>
                <c:pt idx="0">
                  <c:v>5</c:v>
                </c:pt>
                <c:pt idx="1">
                  <c:v>25</c:v>
                </c:pt>
                <c:pt idx="2">
                  <c:v>70</c:v>
                </c:pt>
              </c:numCache>
            </c:numRef>
          </c:val>
          <c:extLst>
            <c:ext xmlns:c16="http://schemas.microsoft.com/office/drawing/2014/chart" uri="{C3380CC4-5D6E-409C-BE32-E72D297353CC}">
              <c16:uniqueId val="{00000008-91A0-488F-877F-DE1686360D21}"/>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r"/>
      <c:legendEntry>
        <c:idx val="3"/>
        <c:delete val="1"/>
      </c:legendEntry>
      <c:overlay val="0"/>
      <c:spPr>
        <a:solidFill>
          <a:schemeClr val="lt1">
            <a:alpha val="50000"/>
          </a:schemeClr>
        </a:solid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Comic Sans MS" panose="030F0702030302020204" pitchFamily="66" charset="0"/>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sz="2000">
          <a:latin typeface="Comic Sans MS" panose="030F0702030302020204" pitchFamily="66"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5B869-DD3D-4F9A-845E-37008CADBD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9FD4823C-6633-4D35-A344-454BAB211EA5}">
      <dgm:prSet phldrT="[Text]"/>
      <dgm:spPr>
        <a:solidFill>
          <a:srgbClr val="993300"/>
        </a:solidFill>
      </dgm:spPr>
      <dgm:t>
        <a:bodyPr/>
        <a:lstStyle/>
        <a:p>
          <a:r>
            <a:rPr lang="en-GB" b="1" dirty="0" smtClean="0">
              <a:solidFill>
                <a:schemeClr val="tx1"/>
              </a:solidFill>
            </a:rPr>
            <a:t>Describe </a:t>
          </a:r>
          <a:r>
            <a:rPr lang="en-GB" b="0" dirty="0" smtClean="0">
              <a:solidFill>
                <a:schemeClr val="tx1"/>
              </a:solidFill>
            </a:rPr>
            <a:t>the key concepts ‘primary’, ‘secondary’ and ‘tertiary’.</a:t>
          </a:r>
          <a:endParaRPr lang="en-GB" b="0" dirty="0">
            <a:solidFill>
              <a:schemeClr val="tx1"/>
            </a:solidFill>
          </a:endParaRPr>
        </a:p>
      </dgm:t>
    </dgm:pt>
    <dgm:pt modelId="{753396D8-EBD5-4F27-9343-CF11EB016B16}" type="parTrans" cxnId="{BF268D77-CE5D-48D6-A935-336C3F557B63}">
      <dgm:prSet/>
      <dgm:spPr/>
      <dgm:t>
        <a:bodyPr/>
        <a:lstStyle/>
        <a:p>
          <a:endParaRPr lang="en-GB">
            <a:solidFill>
              <a:schemeClr val="tx1"/>
            </a:solidFill>
          </a:endParaRPr>
        </a:p>
      </dgm:t>
    </dgm:pt>
    <dgm:pt modelId="{9F22AE9C-4ECB-4640-92F3-A905963B57B3}" type="sibTrans" cxnId="{BF268D77-CE5D-48D6-A935-336C3F557B63}">
      <dgm:prSet/>
      <dgm:spPr/>
      <dgm:t>
        <a:bodyPr/>
        <a:lstStyle/>
        <a:p>
          <a:endParaRPr lang="en-GB">
            <a:solidFill>
              <a:schemeClr val="tx1"/>
            </a:solidFill>
          </a:endParaRPr>
        </a:p>
      </dgm:t>
    </dgm:pt>
    <dgm:pt modelId="{E9566A28-5ACD-4B1E-B51E-16F349058315}">
      <dgm:prSet phldrT="[Text]"/>
      <dgm:spPr>
        <a:solidFill>
          <a:schemeClr val="bg1">
            <a:lumMod val="65000"/>
          </a:schemeClr>
        </a:solidFill>
      </dgm:spPr>
      <dgm:t>
        <a:bodyPr/>
        <a:lstStyle/>
        <a:p>
          <a:r>
            <a:rPr lang="en-GB" b="1" dirty="0" smtClean="0">
              <a:solidFill>
                <a:schemeClr val="tx1"/>
              </a:solidFill>
            </a:rPr>
            <a:t>Analyse</a:t>
          </a:r>
          <a:r>
            <a:rPr lang="en-GB" dirty="0" smtClean="0">
              <a:solidFill>
                <a:schemeClr val="tx1"/>
              </a:solidFill>
            </a:rPr>
            <a:t> the spread of employment in Italy </a:t>
          </a:r>
          <a:endParaRPr lang="en-GB" dirty="0">
            <a:solidFill>
              <a:schemeClr val="tx1"/>
            </a:solidFill>
          </a:endParaRPr>
        </a:p>
      </dgm:t>
    </dgm:pt>
    <dgm:pt modelId="{DDF75108-4826-4E19-BC05-2F2551D66BDE}" type="parTrans" cxnId="{8B876A7B-5612-4D63-905B-BA609B3A4568}">
      <dgm:prSet/>
      <dgm:spPr/>
      <dgm:t>
        <a:bodyPr/>
        <a:lstStyle/>
        <a:p>
          <a:endParaRPr lang="en-GB">
            <a:solidFill>
              <a:schemeClr val="tx1"/>
            </a:solidFill>
          </a:endParaRPr>
        </a:p>
      </dgm:t>
    </dgm:pt>
    <dgm:pt modelId="{0F68EBD7-9387-4235-80C9-0DD7D3D93741}" type="sibTrans" cxnId="{8B876A7B-5612-4D63-905B-BA609B3A4568}">
      <dgm:prSet/>
      <dgm:spPr/>
      <dgm:t>
        <a:bodyPr/>
        <a:lstStyle/>
        <a:p>
          <a:endParaRPr lang="en-GB">
            <a:solidFill>
              <a:schemeClr val="tx1"/>
            </a:solidFill>
          </a:endParaRPr>
        </a:p>
      </dgm:t>
    </dgm:pt>
    <dgm:pt modelId="{37802A34-3BF2-4FE0-84F3-AFEDA7E54ED3}">
      <dgm:prSet phldrT="[Text]"/>
      <dgm:spPr>
        <a:solidFill>
          <a:srgbClr val="FFC000"/>
        </a:solidFill>
      </dgm:spPr>
      <dgm:t>
        <a:bodyPr/>
        <a:lstStyle/>
        <a:p>
          <a:r>
            <a:rPr lang="en-GB" b="1" dirty="0" smtClean="0">
              <a:solidFill>
                <a:schemeClr val="tx1"/>
              </a:solidFill>
            </a:rPr>
            <a:t>Compare and contrast </a:t>
          </a:r>
          <a:r>
            <a:rPr lang="en-GB" b="0" dirty="0" smtClean="0">
              <a:solidFill>
                <a:schemeClr val="tx1"/>
              </a:solidFill>
            </a:rPr>
            <a:t>Italy’s employment with less developed countries</a:t>
          </a:r>
          <a:endParaRPr lang="en-GB" b="0" dirty="0">
            <a:solidFill>
              <a:schemeClr val="tx1"/>
            </a:solidFill>
          </a:endParaRPr>
        </a:p>
      </dgm:t>
    </dgm:pt>
    <dgm:pt modelId="{35410B36-DF1C-410A-A48F-714BD9E8FD79}" type="parTrans" cxnId="{207D6D4C-644A-4A0D-93DE-28C39B99DE40}">
      <dgm:prSet/>
      <dgm:spPr/>
      <dgm:t>
        <a:bodyPr/>
        <a:lstStyle/>
        <a:p>
          <a:endParaRPr lang="en-GB">
            <a:solidFill>
              <a:schemeClr val="tx1"/>
            </a:solidFill>
          </a:endParaRPr>
        </a:p>
      </dgm:t>
    </dgm:pt>
    <dgm:pt modelId="{EC601FC1-B93A-4869-A701-034A52409E6D}" type="sibTrans" cxnId="{207D6D4C-644A-4A0D-93DE-28C39B99DE40}">
      <dgm:prSet/>
      <dgm:spPr/>
      <dgm:t>
        <a:bodyPr/>
        <a:lstStyle/>
        <a:p>
          <a:endParaRPr lang="en-GB">
            <a:solidFill>
              <a:schemeClr val="tx1"/>
            </a:solidFill>
          </a:endParaRPr>
        </a:p>
      </dgm:t>
    </dgm:pt>
    <dgm:pt modelId="{4188A397-039A-4944-A31B-619A33B4E98A}" type="pres">
      <dgm:prSet presAssocID="{C915B869-DD3D-4F9A-845E-37008CADBDA3}" presName="linearFlow" presStyleCnt="0">
        <dgm:presLayoutVars>
          <dgm:dir/>
          <dgm:resizeHandles val="exact"/>
        </dgm:presLayoutVars>
      </dgm:prSet>
      <dgm:spPr/>
      <dgm:t>
        <a:bodyPr/>
        <a:lstStyle/>
        <a:p>
          <a:endParaRPr lang="en-US"/>
        </a:p>
      </dgm:t>
    </dgm:pt>
    <dgm:pt modelId="{30A768FF-5486-451C-8D28-3E402F996E53}" type="pres">
      <dgm:prSet presAssocID="{9FD4823C-6633-4D35-A344-454BAB211EA5}" presName="composite" presStyleCnt="0"/>
      <dgm:spPr/>
    </dgm:pt>
    <dgm:pt modelId="{310A4C49-36CF-424D-A405-8412F3B9523B}" type="pres">
      <dgm:prSet presAssocID="{9FD4823C-6633-4D35-A344-454BAB211EA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4847FBB8-04B6-434D-9662-884FE21BE275}" type="pres">
      <dgm:prSet presAssocID="{9FD4823C-6633-4D35-A344-454BAB211EA5}" presName="txShp" presStyleLbl="node1" presStyleIdx="0" presStyleCnt="3">
        <dgm:presLayoutVars>
          <dgm:bulletEnabled val="1"/>
        </dgm:presLayoutVars>
      </dgm:prSet>
      <dgm:spPr/>
      <dgm:t>
        <a:bodyPr/>
        <a:lstStyle/>
        <a:p>
          <a:endParaRPr lang="en-US"/>
        </a:p>
      </dgm:t>
    </dgm:pt>
    <dgm:pt modelId="{928B0000-EC6F-4E30-9993-6B3473C9815C}" type="pres">
      <dgm:prSet presAssocID="{9F22AE9C-4ECB-4640-92F3-A905963B57B3}" presName="spacing" presStyleCnt="0"/>
      <dgm:spPr/>
    </dgm:pt>
    <dgm:pt modelId="{28F82717-41E5-4994-8AC1-F747FDAE1959}" type="pres">
      <dgm:prSet presAssocID="{E9566A28-5ACD-4B1E-B51E-16F349058315}" presName="composite" presStyleCnt="0"/>
      <dgm:spPr/>
    </dgm:pt>
    <dgm:pt modelId="{45B99FEE-4E56-4314-A5B0-53E34C8B0149}" type="pres">
      <dgm:prSet presAssocID="{E9566A28-5ACD-4B1E-B51E-16F349058315}"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45D3CAE1-118A-4ACA-B71C-FB2DF82DDC8D}" type="pres">
      <dgm:prSet presAssocID="{E9566A28-5ACD-4B1E-B51E-16F349058315}" presName="txShp" presStyleLbl="node1" presStyleIdx="1" presStyleCnt="3">
        <dgm:presLayoutVars>
          <dgm:bulletEnabled val="1"/>
        </dgm:presLayoutVars>
      </dgm:prSet>
      <dgm:spPr/>
      <dgm:t>
        <a:bodyPr/>
        <a:lstStyle/>
        <a:p>
          <a:endParaRPr lang="en-US"/>
        </a:p>
      </dgm:t>
    </dgm:pt>
    <dgm:pt modelId="{0B3A8ADA-AB8C-4626-A697-CD7FE5B1590B}" type="pres">
      <dgm:prSet presAssocID="{0F68EBD7-9387-4235-80C9-0DD7D3D93741}" presName="spacing" presStyleCnt="0"/>
      <dgm:spPr/>
    </dgm:pt>
    <dgm:pt modelId="{8880477E-D9C6-468A-9CAA-BFC0164CA71A}" type="pres">
      <dgm:prSet presAssocID="{37802A34-3BF2-4FE0-84F3-AFEDA7E54ED3}" presName="composite" presStyleCnt="0"/>
      <dgm:spPr/>
    </dgm:pt>
    <dgm:pt modelId="{FABDD2E3-9646-4F44-9A2D-0484455B72C9}" type="pres">
      <dgm:prSet presAssocID="{37802A34-3BF2-4FE0-84F3-AFEDA7E54ED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09FB03FA-59C9-4B18-AB5E-CA7E06E8A7D6}" type="pres">
      <dgm:prSet presAssocID="{37802A34-3BF2-4FE0-84F3-AFEDA7E54ED3}" presName="txShp" presStyleLbl="node1" presStyleIdx="2" presStyleCnt="3">
        <dgm:presLayoutVars>
          <dgm:bulletEnabled val="1"/>
        </dgm:presLayoutVars>
      </dgm:prSet>
      <dgm:spPr/>
      <dgm:t>
        <a:bodyPr/>
        <a:lstStyle/>
        <a:p>
          <a:endParaRPr lang="en-US"/>
        </a:p>
      </dgm:t>
    </dgm:pt>
  </dgm:ptLst>
  <dgm:cxnLst>
    <dgm:cxn modelId="{DFFB6066-49AC-4C22-BE34-2507761F3CF6}" type="presOf" srcId="{37802A34-3BF2-4FE0-84F3-AFEDA7E54ED3}" destId="{09FB03FA-59C9-4B18-AB5E-CA7E06E8A7D6}" srcOrd="0" destOrd="0" presId="urn:microsoft.com/office/officeart/2005/8/layout/vList3#1"/>
    <dgm:cxn modelId="{8B876A7B-5612-4D63-905B-BA609B3A4568}" srcId="{C915B869-DD3D-4F9A-845E-37008CADBDA3}" destId="{E9566A28-5ACD-4B1E-B51E-16F349058315}" srcOrd="1" destOrd="0" parTransId="{DDF75108-4826-4E19-BC05-2F2551D66BDE}" sibTransId="{0F68EBD7-9387-4235-80C9-0DD7D3D93741}"/>
    <dgm:cxn modelId="{BF268D77-CE5D-48D6-A935-336C3F557B63}" srcId="{C915B869-DD3D-4F9A-845E-37008CADBDA3}" destId="{9FD4823C-6633-4D35-A344-454BAB211EA5}" srcOrd="0" destOrd="0" parTransId="{753396D8-EBD5-4F27-9343-CF11EB016B16}" sibTransId="{9F22AE9C-4ECB-4640-92F3-A905963B57B3}"/>
    <dgm:cxn modelId="{1EE4DFBF-451B-43F2-9A4D-886D3F6BC3A8}" type="presOf" srcId="{9FD4823C-6633-4D35-A344-454BAB211EA5}" destId="{4847FBB8-04B6-434D-9662-884FE21BE275}" srcOrd="0" destOrd="0" presId="urn:microsoft.com/office/officeart/2005/8/layout/vList3#1"/>
    <dgm:cxn modelId="{99F3A9A4-5167-400D-9304-AC60E3D5FA1E}" type="presOf" srcId="{E9566A28-5ACD-4B1E-B51E-16F349058315}" destId="{45D3CAE1-118A-4ACA-B71C-FB2DF82DDC8D}" srcOrd="0" destOrd="0" presId="urn:microsoft.com/office/officeart/2005/8/layout/vList3#1"/>
    <dgm:cxn modelId="{207D6D4C-644A-4A0D-93DE-28C39B99DE40}" srcId="{C915B869-DD3D-4F9A-845E-37008CADBDA3}" destId="{37802A34-3BF2-4FE0-84F3-AFEDA7E54ED3}" srcOrd="2" destOrd="0" parTransId="{35410B36-DF1C-410A-A48F-714BD9E8FD79}" sibTransId="{EC601FC1-B93A-4869-A701-034A52409E6D}"/>
    <dgm:cxn modelId="{E20613CF-17AA-46CD-B7F6-317272B94CB6}" type="presOf" srcId="{C915B869-DD3D-4F9A-845E-37008CADBDA3}" destId="{4188A397-039A-4944-A31B-619A33B4E98A}" srcOrd="0" destOrd="0" presId="urn:microsoft.com/office/officeart/2005/8/layout/vList3#1"/>
    <dgm:cxn modelId="{5A360D36-37CF-446B-AF43-9D13F1BB6C18}" type="presParOf" srcId="{4188A397-039A-4944-A31B-619A33B4E98A}" destId="{30A768FF-5486-451C-8D28-3E402F996E53}" srcOrd="0" destOrd="0" presId="urn:microsoft.com/office/officeart/2005/8/layout/vList3#1"/>
    <dgm:cxn modelId="{5B077D4C-126B-4BBE-B0F4-8C770BE34D29}" type="presParOf" srcId="{30A768FF-5486-451C-8D28-3E402F996E53}" destId="{310A4C49-36CF-424D-A405-8412F3B9523B}" srcOrd="0" destOrd="0" presId="urn:microsoft.com/office/officeart/2005/8/layout/vList3#1"/>
    <dgm:cxn modelId="{378A47C5-2432-4654-BCA9-9427164A5F87}" type="presParOf" srcId="{30A768FF-5486-451C-8D28-3E402F996E53}" destId="{4847FBB8-04B6-434D-9662-884FE21BE275}" srcOrd="1" destOrd="0" presId="urn:microsoft.com/office/officeart/2005/8/layout/vList3#1"/>
    <dgm:cxn modelId="{1A7610D7-6867-4513-9EFF-B3EE56DD93E7}" type="presParOf" srcId="{4188A397-039A-4944-A31B-619A33B4E98A}" destId="{928B0000-EC6F-4E30-9993-6B3473C9815C}" srcOrd="1" destOrd="0" presId="urn:microsoft.com/office/officeart/2005/8/layout/vList3#1"/>
    <dgm:cxn modelId="{B9EF88A8-0E90-4E5C-920C-C462A8747EEF}" type="presParOf" srcId="{4188A397-039A-4944-A31B-619A33B4E98A}" destId="{28F82717-41E5-4994-8AC1-F747FDAE1959}" srcOrd="2" destOrd="0" presId="urn:microsoft.com/office/officeart/2005/8/layout/vList3#1"/>
    <dgm:cxn modelId="{29AFB99B-65C2-42E0-A55E-BB21B3FAC1F0}" type="presParOf" srcId="{28F82717-41E5-4994-8AC1-F747FDAE1959}" destId="{45B99FEE-4E56-4314-A5B0-53E34C8B0149}" srcOrd="0" destOrd="0" presId="urn:microsoft.com/office/officeart/2005/8/layout/vList3#1"/>
    <dgm:cxn modelId="{B7E88767-1397-444A-83F3-4E1FBC80F2B6}" type="presParOf" srcId="{28F82717-41E5-4994-8AC1-F747FDAE1959}" destId="{45D3CAE1-118A-4ACA-B71C-FB2DF82DDC8D}" srcOrd="1" destOrd="0" presId="urn:microsoft.com/office/officeart/2005/8/layout/vList3#1"/>
    <dgm:cxn modelId="{61493044-C4C2-428D-B311-51D6878F60CD}" type="presParOf" srcId="{4188A397-039A-4944-A31B-619A33B4E98A}" destId="{0B3A8ADA-AB8C-4626-A697-CD7FE5B1590B}" srcOrd="3" destOrd="0" presId="urn:microsoft.com/office/officeart/2005/8/layout/vList3#1"/>
    <dgm:cxn modelId="{86CD864B-6843-41E1-BB71-44DD814C7781}" type="presParOf" srcId="{4188A397-039A-4944-A31B-619A33B4E98A}" destId="{8880477E-D9C6-468A-9CAA-BFC0164CA71A}" srcOrd="4" destOrd="0" presId="urn:microsoft.com/office/officeart/2005/8/layout/vList3#1"/>
    <dgm:cxn modelId="{370A5B10-5A75-47F2-967D-733CBF778094}" type="presParOf" srcId="{8880477E-D9C6-468A-9CAA-BFC0164CA71A}" destId="{FABDD2E3-9646-4F44-9A2D-0484455B72C9}" srcOrd="0" destOrd="0" presId="urn:microsoft.com/office/officeart/2005/8/layout/vList3#1"/>
    <dgm:cxn modelId="{BFE8DC13-8BA1-40C1-8CC5-6AC73CD13C91}" type="presParOf" srcId="{8880477E-D9C6-468A-9CAA-BFC0164CA71A}" destId="{09FB03FA-59C9-4B18-AB5E-CA7E06E8A7D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FBB8-04B6-434D-9662-884FE21BE275}">
      <dsp:nvSpPr>
        <dsp:cNvPr id="0" name=""/>
        <dsp:cNvSpPr/>
      </dsp:nvSpPr>
      <dsp:spPr>
        <a:xfrm rot="10800000">
          <a:off x="1763052" y="2290"/>
          <a:ext cx="5662707" cy="1346926"/>
        </a:xfrm>
        <a:prstGeom prst="homePlate">
          <a:avLst/>
        </a:prstGeom>
        <a:solidFill>
          <a:srgbClr val="99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Describe </a:t>
          </a:r>
          <a:r>
            <a:rPr lang="en-GB" sz="2400" b="0" kern="1200" dirty="0" smtClean="0">
              <a:solidFill>
                <a:schemeClr val="tx1"/>
              </a:solidFill>
            </a:rPr>
            <a:t>the key concepts ‘primary’, ‘secondary’ and ‘tertiary’.</a:t>
          </a:r>
          <a:endParaRPr lang="en-GB" sz="2400" b="0" kern="1200" dirty="0">
            <a:solidFill>
              <a:schemeClr val="tx1"/>
            </a:solidFill>
          </a:endParaRPr>
        </a:p>
      </dsp:txBody>
      <dsp:txXfrm rot="10800000">
        <a:off x="2099783" y="2290"/>
        <a:ext cx="5325976" cy="1346926"/>
      </dsp:txXfrm>
    </dsp:sp>
    <dsp:sp modelId="{310A4C49-36CF-424D-A405-8412F3B9523B}">
      <dsp:nvSpPr>
        <dsp:cNvPr id="0" name=""/>
        <dsp:cNvSpPr/>
      </dsp:nvSpPr>
      <dsp:spPr>
        <a:xfrm>
          <a:off x="1089589" y="2290"/>
          <a:ext cx="1346926" cy="13469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3CAE1-118A-4ACA-B71C-FB2DF82DDC8D}">
      <dsp:nvSpPr>
        <dsp:cNvPr id="0" name=""/>
        <dsp:cNvSpPr/>
      </dsp:nvSpPr>
      <dsp:spPr>
        <a:xfrm rot="10800000">
          <a:off x="1763052" y="1751284"/>
          <a:ext cx="5662707" cy="1346926"/>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Analyse</a:t>
          </a:r>
          <a:r>
            <a:rPr lang="en-GB" sz="2400" kern="1200" dirty="0" smtClean="0">
              <a:solidFill>
                <a:schemeClr val="tx1"/>
              </a:solidFill>
            </a:rPr>
            <a:t> the spread of employment in Italy </a:t>
          </a:r>
          <a:endParaRPr lang="en-GB" sz="2400" kern="1200" dirty="0">
            <a:solidFill>
              <a:schemeClr val="tx1"/>
            </a:solidFill>
          </a:endParaRPr>
        </a:p>
      </dsp:txBody>
      <dsp:txXfrm rot="10800000">
        <a:off x="2099783" y="1751284"/>
        <a:ext cx="5325976" cy="1346926"/>
      </dsp:txXfrm>
    </dsp:sp>
    <dsp:sp modelId="{45B99FEE-4E56-4314-A5B0-53E34C8B0149}">
      <dsp:nvSpPr>
        <dsp:cNvPr id="0" name=""/>
        <dsp:cNvSpPr/>
      </dsp:nvSpPr>
      <dsp:spPr>
        <a:xfrm>
          <a:off x="1089589" y="1751284"/>
          <a:ext cx="1346926" cy="134692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B03FA-59C9-4B18-AB5E-CA7E06E8A7D6}">
      <dsp:nvSpPr>
        <dsp:cNvPr id="0" name=""/>
        <dsp:cNvSpPr/>
      </dsp:nvSpPr>
      <dsp:spPr>
        <a:xfrm rot="10800000">
          <a:off x="1763052" y="3500278"/>
          <a:ext cx="5662707" cy="1346926"/>
        </a:xfrm>
        <a:prstGeom prst="homePlat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Compare and contrast </a:t>
          </a:r>
          <a:r>
            <a:rPr lang="en-GB" sz="2400" b="0" kern="1200" dirty="0" smtClean="0">
              <a:solidFill>
                <a:schemeClr val="tx1"/>
              </a:solidFill>
            </a:rPr>
            <a:t>Italy’s employment with less developed countries</a:t>
          </a:r>
          <a:endParaRPr lang="en-GB" sz="2400" b="0" kern="1200" dirty="0">
            <a:solidFill>
              <a:schemeClr val="tx1"/>
            </a:solidFill>
          </a:endParaRPr>
        </a:p>
      </dsp:txBody>
      <dsp:txXfrm rot="10800000">
        <a:off x="2099783" y="3500278"/>
        <a:ext cx="5325976" cy="1346926"/>
      </dsp:txXfrm>
    </dsp:sp>
    <dsp:sp modelId="{FABDD2E3-9646-4F44-9A2D-0484455B72C9}">
      <dsp:nvSpPr>
        <dsp:cNvPr id="0" name=""/>
        <dsp:cNvSpPr/>
      </dsp:nvSpPr>
      <dsp:spPr>
        <a:xfrm>
          <a:off x="1089589" y="3500278"/>
          <a:ext cx="1346926" cy="134692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1F0642-E1F1-4C73-A219-97AA1FC7D8AD}"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237166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F0642-E1F1-4C73-A219-97AA1FC7D8AD}"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312812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F0642-E1F1-4C73-A219-97AA1FC7D8AD}"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330643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F0642-E1F1-4C73-A219-97AA1FC7D8AD}"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390166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1F0642-E1F1-4C73-A219-97AA1FC7D8AD}" type="datetimeFigureOut">
              <a:rPr lang="en-GB" smtClean="0"/>
              <a:t>22/05/2020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416879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1F0642-E1F1-4C73-A219-97AA1FC7D8AD}"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122313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1F0642-E1F1-4C73-A219-97AA1FC7D8AD}" type="datetimeFigureOut">
              <a:rPr lang="en-GB" smtClean="0"/>
              <a:t>22/05/2020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418745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1F0642-E1F1-4C73-A219-97AA1FC7D8AD}" type="datetimeFigureOut">
              <a:rPr lang="en-GB" smtClean="0"/>
              <a:t>22/05/2020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255027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F0642-E1F1-4C73-A219-97AA1FC7D8AD}" type="datetimeFigureOut">
              <a:rPr lang="en-GB" smtClean="0"/>
              <a:t>22/05/2020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391767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1F0642-E1F1-4C73-A219-97AA1FC7D8AD}"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280911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1F0642-E1F1-4C73-A219-97AA1FC7D8AD}" type="datetimeFigureOut">
              <a:rPr lang="en-GB" smtClean="0"/>
              <a:t>22/05/2020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DB0F7E-85AE-4DC0-9E42-95EFEABEC71D}" type="slidenum">
              <a:rPr lang="en-GB" smtClean="0"/>
              <a:t>‹#›</a:t>
            </a:fld>
            <a:endParaRPr lang="en-GB"/>
          </a:p>
        </p:txBody>
      </p:sp>
    </p:spTree>
    <p:extLst>
      <p:ext uri="{BB962C8B-B14F-4D97-AF65-F5344CB8AC3E}">
        <p14:creationId xmlns:p14="http://schemas.microsoft.com/office/powerpoint/2010/main" val="247706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F0642-E1F1-4C73-A219-97AA1FC7D8AD}" type="datetimeFigureOut">
              <a:rPr lang="en-GB" smtClean="0"/>
              <a:t>22/05/2020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B0F7E-85AE-4DC0-9E42-95EFEABEC71D}" type="slidenum">
              <a:rPr lang="en-GB" smtClean="0"/>
              <a:t>‹#›</a:t>
            </a:fld>
            <a:endParaRPr lang="en-GB"/>
          </a:p>
        </p:txBody>
      </p:sp>
    </p:spTree>
    <p:extLst>
      <p:ext uri="{BB962C8B-B14F-4D97-AF65-F5344CB8AC3E}">
        <p14:creationId xmlns:p14="http://schemas.microsoft.com/office/powerpoint/2010/main" val="2464263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Employment in Italy </a:t>
            </a:r>
            <a:endParaRPr lang="en-GB" b="1" u="sng" dirty="0"/>
          </a:p>
        </p:txBody>
      </p:sp>
      <p:graphicFrame>
        <p:nvGraphicFramePr>
          <p:cNvPr id="5" name="Content Placeholder 7">
            <a:extLst>
              <a:ext uri="{FF2B5EF4-FFF2-40B4-BE49-F238E27FC236}">
                <a16:creationId xmlns:a16="http://schemas.microsoft.com/office/drawing/2014/main" id="{EF3525E6-2955-406E-BEF3-02810E3C87AC}"/>
              </a:ext>
            </a:extLst>
          </p:cNvPr>
          <p:cNvGraphicFramePr>
            <a:graphicFrameLocks noGrp="1"/>
          </p:cNvGraphicFramePr>
          <p:nvPr>
            <p:ph idx="1"/>
            <p:extLst>
              <p:ext uri="{D42A27DB-BD31-4B8C-83A1-F6EECF244321}">
                <p14:modId xmlns:p14="http://schemas.microsoft.com/office/powerpoint/2010/main" val="999161479"/>
              </p:ext>
            </p:extLst>
          </p:nvPr>
        </p:nvGraphicFramePr>
        <p:xfrm>
          <a:off x="314325" y="1690689"/>
          <a:ext cx="8515350" cy="4849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36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Tertiary Sector:</a:t>
            </a:r>
            <a:endParaRPr lang="en-GB" dirty="0"/>
          </a:p>
        </p:txBody>
      </p:sp>
      <p:sp>
        <p:nvSpPr>
          <p:cNvPr id="3" name="Content Placeholder 2"/>
          <p:cNvSpPr>
            <a:spLocks noGrp="1"/>
          </p:cNvSpPr>
          <p:nvPr>
            <p:ph idx="1"/>
          </p:nvPr>
        </p:nvSpPr>
        <p:spPr>
          <a:xfrm>
            <a:off x="498020" y="1459863"/>
            <a:ext cx="7886700" cy="5032375"/>
          </a:xfrm>
        </p:spPr>
        <p:txBody>
          <a:bodyPr>
            <a:noAutofit/>
          </a:bodyPr>
          <a:lstStyle/>
          <a:p>
            <a:r>
              <a:rPr lang="en-GB" dirty="0" smtClean="0"/>
              <a:t>This sector includes jobs which provide some sort of service for the general public</a:t>
            </a:r>
          </a:p>
          <a:p>
            <a:r>
              <a:rPr lang="en-GB" dirty="0" smtClean="0"/>
              <a:t>It doesn’t involve growing, or making new materials. It is more about doing things for people that they need</a:t>
            </a:r>
          </a:p>
          <a:p>
            <a:r>
              <a:rPr lang="en-GB" dirty="0" smtClean="0"/>
              <a:t>Services can include:</a:t>
            </a:r>
          </a:p>
          <a:p>
            <a:pPr lvl="1"/>
            <a:r>
              <a:rPr lang="en-GB" dirty="0" smtClean="0"/>
              <a:t>Teacher</a:t>
            </a:r>
          </a:p>
          <a:p>
            <a:pPr lvl="1"/>
            <a:r>
              <a:rPr lang="en-GB" dirty="0" smtClean="0"/>
              <a:t>Healthcare</a:t>
            </a:r>
          </a:p>
          <a:p>
            <a:pPr lvl="1"/>
            <a:r>
              <a:rPr lang="en-GB" dirty="0" smtClean="0"/>
              <a:t>Waitress</a:t>
            </a:r>
          </a:p>
          <a:p>
            <a:pPr lvl="1"/>
            <a:r>
              <a:rPr lang="en-GB" dirty="0" smtClean="0"/>
              <a:t>Shop worker</a:t>
            </a:r>
          </a:p>
          <a:p>
            <a:pPr lvl="1"/>
            <a:r>
              <a:rPr lang="en-GB" dirty="0" smtClean="0"/>
              <a:t>Postman</a:t>
            </a:r>
          </a:p>
          <a:p>
            <a:pPr lvl="1"/>
            <a:r>
              <a:rPr lang="en-GB" dirty="0" smtClean="0"/>
              <a:t>Fireman</a:t>
            </a:r>
          </a:p>
        </p:txBody>
      </p:sp>
      <p:grpSp>
        <p:nvGrpSpPr>
          <p:cNvPr id="4" name="Group 3"/>
          <p:cNvGrpSpPr/>
          <p:nvPr/>
        </p:nvGrpSpPr>
        <p:grpSpPr>
          <a:xfrm>
            <a:off x="212974" y="83578"/>
            <a:ext cx="5150021" cy="520258"/>
            <a:chOff x="1763052" y="2290"/>
            <a:chExt cx="5662707" cy="1346926"/>
          </a:xfrm>
        </p:grpSpPr>
        <p:sp>
          <p:nvSpPr>
            <p:cNvPr id="5" name="Pentagon 4"/>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124715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Mini-Plenary</a:t>
            </a:r>
            <a:endParaRPr lang="en-GB" dirty="0"/>
          </a:p>
        </p:txBody>
      </p:sp>
      <p:sp>
        <p:nvSpPr>
          <p:cNvPr id="3" name="Content Placeholder 2"/>
          <p:cNvSpPr>
            <a:spLocks noGrp="1"/>
          </p:cNvSpPr>
          <p:nvPr>
            <p:ph idx="1"/>
          </p:nvPr>
        </p:nvSpPr>
        <p:spPr>
          <a:xfrm>
            <a:off x="628650" y="2952205"/>
            <a:ext cx="7886700" cy="3224757"/>
          </a:xfrm>
        </p:spPr>
        <p:txBody>
          <a:bodyPr>
            <a:normAutofit/>
          </a:bodyPr>
          <a:lstStyle/>
          <a:p>
            <a:r>
              <a:rPr lang="en-GB" sz="3600" dirty="0" smtClean="0"/>
              <a:t>Decide which category the following jobs would fall into…</a:t>
            </a:r>
          </a:p>
        </p:txBody>
      </p:sp>
      <p:grpSp>
        <p:nvGrpSpPr>
          <p:cNvPr id="4" name="Group 3"/>
          <p:cNvGrpSpPr/>
          <p:nvPr/>
        </p:nvGrpSpPr>
        <p:grpSpPr>
          <a:xfrm>
            <a:off x="212974" y="83578"/>
            <a:ext cx="5150021" cy="520258"/>
            <a:chOff x="1763052" y="2290"/>
            <a:chExt cx="5662707" cy="1346926"/>
          </a:xfrm>
        </p:grpSpPr>
        <p:sp>
          <p:nvSpPr>
            <p:cNvPr id="5" name="Pentagon 4"/>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146351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4709" y="1048295"/>
            <a:ext cx="6852575" cy="3850276"/>
          </a:xfrm>
          <a:prstGeom prst="rect">
            <a:avLst/>
          </a:prstGeom>
        </p:spPr>
      </p:pic>
      <p:sp>
        <p:nvSpPr>
          <p:cNvPr id="5" name="Rectangle 4"/>
          <p:cNvSpPr/>
          <p:nvPr/>
        </p:nvSpPr>
        <p:spPr>
          <a:xfrm>
            <a:off x="305223" y="5397026"/>
            <a:ext cx="8518679" cy="1107996"/>
          </a:xfrm>
          <a:prstGeom prst="rect">
            <a:avLst/>
          </a:prstGeom>
          <a:noFill/>
        </p:spPr>
        <p:txBody>
          <a:bodyPr wrap="none" lIns="91440" tIns="45720" rIns="91440" bIns="45720">
            <a:spAutoFit/>
          </a:bodyPr>
          <a:lstStyle/>
          <a:p>
            <a:pPr algn="ctr"/>
            <a:r>
              <a:rPr lang="en-US" sz="6600" b="1" cap="none" spc="0" dirty="0" smtClean="0">
                <a:ln w="22225">
                  <a:solidFill>
                    <a:schemeClr val="accent2"/>
                  </a:solidFill>
                  <a:prstDash val="solid"/>
                </a:ln>
                <a:solidFill>
                  <a:schemeClr val="accent2">
                    <a:lumMod val="40000"/>
                    <a:lumOff val="60000"/>
                  </a:schemeClr>
                </a:solidFill>
                <a:effectLst/>
              </a:rPr>
              <a:t>DIAMOND MINERS</a:t>
            </a:r>
            <a:endParaRPr lang="en-US" sz="6600" b="1" cap="none" spc="0" dirty="0">
              <a:ln w="22225">
                <a:solidFill>
                  <a:schemeClr val="accent2"/>
                </a:solidFill>
                <a:prstDash val="solid"/>
              </a:ln>
              <a:solidFill>
                <a:schemeClr val="accent2">
                  <a:lumMod val="40000"/>
                  <a:lumOff val="60000"/>
                </a:schemeClr>
              </a:solidFill>
              <a:effectLst/>
            </a:endParaRPr>
          </a:p>
        </p:txBody>
      </p:sp>
      <p:grpSp>
        <p:nvGrpSpPr>
          <p:cNvPr id="6" name="Group 5"/>
          <p:cNvGrpSpPr/>
          <p:nvPr/>
        </p:nvGrpSpPr>
        <p:grpSpPr>
          <a:xfrm>
            <a:off x="212974" y="83578"/>
            <a:ext cx="5150021" cy="520258"/>
            <a:chOff x="1763052" y="2290"/>
            <a:chExt cx="5662707" cy="1346926"/>
          </a:xfrm>
        </p:grpSpPr>
        <p:sp>
          <p:nvSpPr>
            <p:cNvPr id="7" name="Pentagon 6"/>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77278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5684" y="5397026"/>
            <a:ext cx="3757760" cy="1107996"/>
          </a:xfrm>
          <a:prstGeom prst="rect">
            <a:avLst/>
          </a:prstGeom>
          <a:noFill/>
        </p:spPr>
        <p:txBody>
          <a:bodyPr wrap="none" lIns="91440" tIns="45720" rIns="91440" bIns="45720">
            <a:spAutoFit/>
          </a:bodyPr>
          <a:lstStyle/>
          <a:p>
            <a:pPr algn="ctr"/>
            <a:r>
              <a:rPr lang="en-US" sz="6600" b="1" dirty="0" smtClean="0">
                <a:ln w="22225">
                  <a:solidFill>
                    <a:schemeClr val="accent2"/>
                  </a:solidFill>
                  <a:prstDash val="solid"/>
                </a:ln>
                <a:solidFill>
                  <a:schemeClr val="accent2">
                    <a:lumMod val="40000"/>
                    <a:lumOff val="60000"/>
                  </a:schemeClr>
                </a:solidFill>
              </a:rPr>
              <a:t>LAWYER</a:t>
            </a:r>
            <a:endParaRPr lang="en-US" sz="6600" b="1" cap="none" spc="0" dirty="0">
              <a:ln w="22225">
                <a:solidFill>
                  <a:schemeClr val="accent2"/>
                </a:solidFill>
                <a:prstDash val="solid"/>
              </a:ln>
              <a:solidFill>
                <a:schemeClr val="accent2">
                  <a:lumMod val="40000"/>
                  <a:lumOff val="60000"/>
                </a:schemeClr>
              </a:solidFill>
              <a:effectLst/>
            </a:endParaRPr>
          </a:p>
        </p:txBody>
      </p:sp>
      <p:pic>
        <p:nvPicPr>
          <p:cNvPr id="3" name="Picture 2"/>
          <p:cNvPicPr>
            <a:picLocks noChangeAspect="1"/>
          </p:cNvPicPr>
          <p:nvPr/>
        </p:nvPicPr>
        <p:blipFill>
          <a:blip r:embed="rId2"/>
          <a:stretch>
            <a:fillRect/>
          </a:stretch>
        </p:blipFill>
        <p:spPr>
          <a:xfrm>
            <a:off x="2273595" y="475528"/>
            <a:ext cx="4581933" cy="4481009"/>
          </a:xfrm>
          <a:prstGeom prst="rect">
            <a:avLst/>
          </a:prstGeom>
        </p:spPr>
      </p:pic>
      <p:grpSp>
        <p:nvGrpSpPr>
          <p:cNvPr id="6" name="Group 5"/>
          <p:cNvGrpSpPr/>
          <p:nvPr/>
        </p:nvGrpSpPr>
        <p:grpSpPr>
          <a:xfrm>
            <a:off x="212974" y="83578"/>
            <a:ext cx="5150021" cy="520258"/>
            <a:chOff x="1763052" y="2290"/>
            <a:chExt cx="5662707" cy="1346926"/>
          </a:xfrm>
        </p:grpSpPr>
        <p:sp>
          <p:nvSpPr>
            <p:cNvPr id="7" name="Pentagon 6"/>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41059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01663" y="5397026"/>
            <a:ext cx="2925801" cy="1107996"/>
          </a:xfrm>
          <a:prstGeom prst="rect">
            <a:avLst/>
          </a:prstGeom>
          <a:noFill/>
        </p:spPr>
        <p:txBody>
          <a:bodyPr wrap="none" lIns="91440" tIns="45720" rIns="91440" bIns="45720">
            <a:spAutoFit/>
          </a:bodyPr>
          <a:lstStyle/>
          <a:p>
            <a:pPr algn="ctr"/>
            <a:r>
              <a:rPr lang="en-US" sz="6600" b="1" dirty="0" smtClean="0">
                <a:ln w="22225">
                  <a:solidFill>
                    <a:schemeClr val="accent2"/>
                  </a:solidFill>
                  <a:prstDash val="solid"/>
                </a:ln>
                <a:solidFill>
                  <a:schemeClr val="accent2">
                    <a:lumMod val="40000"/>
                    <a:lumOff val="60000"/>
                  </a:schemeClr>
                </a:solidFill>
              </a:rPr>
              <a:t>BAKER</a:t>
            </a:r>
            <a:endParaRPr lang="en-US" sz="6600" b="1" cap="none" spc="0" dirty="0">
              <a:ln w="22225">
                <a:solidFill>
                  <a:schemeClr val="accent2"/>
                </a:solidFill>
                <a:prstDash val="solid"/>
              </a:ln>
              <a:solidFill>
                <a:schemeClr val="accent2">
                  <a:lumMod val="40000"/>
                  <a:lumOff val="60000"/>
                </a:schemeClr>
              </a:solidFill>
              <a:effectLst/>
            </a:endParaRPr>
          </a:p>
        </p:txBody>
      </p:sp>
      <p:pic>
        <p:nvPicPr>
          <p:cNvPr id="2" name="Picture 1"/>
          <p:cNvPicPr>
            <a:picLocks noChangeAspect="1"/>
          </p:cNvPicPr>
          <p:nvPr/>
        </p:nvPicPr>
        <p:blipFill>
          <a:blip r:embed="rId2"/>
          <a:stretch>
            <a:fillRect/>
          </a:stretch>
        </p:blipFill>
        <p:spPr>
          <a:xfrm>
            <a:off x="2685684" y="228612"/>
            <a:ext cx="3375482" cy="5072446"/>
          </a:xfrm>
          <a:prstGeom prst="rect">
            <a:avLst/>
          </a:prstGeom>
        </p:spPr>
      </p:pic>
      <p:grpSp>
        <p:nvGrpSpPr>
          <p:cNvPr id="6" name="Group 5"/>
          <p:cNvGrpSpPr/>
          <p:nvPr/>
        </p:nvGrpSpPr>
        <p:grpSpPr>
          <a:xfrm>
            <a:off x="212974" y="83578"/>
            <a:ext cx="5150021" cy="520258"/>
            <a:chOff x="1763052" y="2290"/>
            <a:chExt cx="5662707" cy="1346926"/>
          </a:xfrm>
        </p:grpSpPr>
        <p:sp>
          <p:nvSpPr>
            <p:cNvPr id="7" name="Pentagon 6"/>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156498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446" y="5397026"/>
            <a:ext cx="8286244" cy="1107996"/>
          </a:xfrm>
          <a:prstGeom prst="rect">
            <a:avLst/>
          </a:prstGeom>
          <a:noFill/>
        </p:spPr>
        <p:txBody>
          <a:bodyPr wrap="none" lIns="91440" tIns="45720" rIns="91440" bIns="45720">
            <a:spAutoFit/>
          </a:bodyPr>
          <a:lstStyle/>
          <a:p>
            <a:pPr algn="ctr"/>
            <a:r>
              <a:rPr lang="en-US" sz="6600" b="1" dirty="0" smtClean="0">
                <a:ln w="22225">
                  <a:solidFill>
                    <a:schemeClr val="accent2"/>
                  </a:solidFill>
                  <a:prstDash val="solid"/>
                </a:ln>
                <a:solidFill>
                  <a:schemeClr val="accent2">
                    <a:lumMod val="40000"/>
                    <a:lumOff val="60000"/>
                  </a:schemeClr>
                </a:solidFill>
              </a:rPr>
              <a:t>NURSERY WORKER</a:t>
            </a:r>
            <a:endParaRPr lang="en-US" sz="6600" b="1" cap="none" spc="0" dirty="0">
              <a:ln w="22225">
                <a:solidFill>
                  <a:schemeClr val="accent2"/>
                </a:solidFill>
                <a:prstDash val="solid"/>
              </a:ln>
              <a:solidFill>
                <a:schemeClr val="accent2">
                  <a:lumMod val="40000"/>
                  <a:lumOff val="60000"/>
                </a:schemeClr>
              </a:solidFill>
              <a:effectLst/>
            </a:endParaRPr>
          </a:p>
        </p:txBody>
      </p:sp>
      <p:pic>
        <p:nvPicPr>
          <p:cNvPr id="4" name="Picture 3"/>
          <p:cNvPicPr>
            <a:picLocks noChangeAspect="1"/>
          </p:cNvPicPr>
          <p:nvPr/>
        </p:nvPicPr>
        <p:blipFill>
          <a:blip r:embed="rId2"/>
          <a:stretch>
            <a:fillRect/>
          </a:stretch>
        </p:blipFill>
        <p:spPr>
          <a:xfrm>
            <a:off x="783772" y="477650"/>
            <a:ext cx="6871063" cy="4572380"/>
          </a:xfrm>
          <a:prstGeom prst="rect">
            <a:avLst/>
          </a:prstGeom>
        </p:spPr>
      </p:pic>
      <p:grpSp>
        <p:nvGrpSpPr>
          <p:cNvPr id="6" name="Group 5"/>
          <p:cNvGrpSpPr/>
          <p:nvPr/>
        </p:nvGrpSpPr>
        <p:grpSpPr>
          <a:xfrm>
            <a:off x="212974" y="83578"/>
            <a:ext cx="5150021" cy="520258"/>
            <a:chOff x="1763052" y="2290"/>
            <a:chExt cx="5662707" cy="1346926"/>
          </a:xfrm>
        </p:grpSpPr>
        <p:sp>
          <p:nvSpPr>
            <p:cNvPr id="7" name="Pentagon 6"/>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357653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3372" y="5397026"/>
            <a:ext cx="7082388" cy="1107996"/>
          </a:xfrm>
          <a:prstGeom prst="rect">
            <a:avLst/>
          </a:prstGeom>
          <a:noFill/>
        </p:spPr>
        <p:txBody>
          <a:bodyPr wrap="none" lIns="91440" tIns="45720" rIns="91440" bIns="45720">
            <a:spAutoFit/>
          </a:bodyPr>
          <a:lstStyle/>
          <a:p>
            <a:pPr algn="ctr"/>
            <a:r>
              <a:rPr lang="en-US" sz="6600" b="1" dirty="0" smtClean="0">
                <a:ln w="22225">
                  <a:solidFill>
                    <a:schemeClr val="accent2"/>
                  </a:solidFill>
                  <a:prstDash val="solid"/>
                </a:ln>
                <a:solidFill>
                  <a:schemeClr val="accent2">
                    <a:lumMod val="40000"/>
                    <a:lumOff val="60000"/>
                  </a:schemeClr>
                </a:solidFill>
              </a:rPr>
              <a:t>WOOD WORKER</a:t>
            </a:r>
            <a:endParaRPr lang="en-US" sz="6600" b="1" cap="none" spc="0" dirty="0">
              <a:ln w="22225">
                <a:solidFill>
                  <a:schemeClr val="accent2"/>
                </a:solidFill>
                <a:prstDash val="solid"/>
              </a:ln>
              <a:solidFill>
                <a:schemeClr val="accent2">
                  <a:lumMod val="40000"/>
                  <a:lumOff val="60000"/>
                </a:schemeClr>
              </a:solidFill>
              <a:effectLst/>
            </a:endParaRPr>
          </a:p>
        </p:txBody>
      </p:sp>
      <p:pic>
        <p:nvPicPr>
          <p:cNvPr id="3" name="Picture 2"/>
          <p:cNvPicPr>
            <a:picLocks noChangeAspect="1"/>
          </p:cNvPicPr>
          <p:nvPr/>
        </p:nvPicPr>
        <p:blipFill>
          <a:blip r:embed="rId2"/>
          <a:stretch>
            <a:fillRect/>
          </a:stretch>
        </p:blipFill>
        <p:spPr>
          <a:xfrm>
            <a:off x="934811" y="418802"/>
            <a:ext cx="7259514" cy="4830876"/>
          </a:xfrm>
          <a:prstGeom prst="rect">
            <a:avLst/>
          </a:prstGeom>
        </p:spPr>
      </p:pic>
      <p:grpSp>
        <p:nvGrpSpPr>
          <p:cNvPr id="6" name="Group 5"/>
          <p:cNvGrpSpPr/>
          <p:nvPr/>
        </p:nvGrpSpPr>
        <p:grpSpPr>
          <a:xfrm>
            <a:off x="212974" y="83578"/>
            <a:ext cx="5150021" cy="520258"/>
            <a:chOff x="1763052" y="2290"/>
            <a:chExt cx="5662707" cy="1346926"/>
          </a:xfrm>
        </p:grpSpPr>
        <p:sp>
          <p:nvSpPr>
            <p:cNvPr id="7" name="Pentagon 6"/>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128055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6569" y="5397026"/>
            <a:ext cx="3676007" cy="1107996"/>
          </a:xfrm>
          <a:prstGeom prst="rect">
            <a:avLst/>
          </a:prstGeom>
          <a:noFill/>
        </p:spPr>
        <p:txBody>
          <a:bodyPr wrap="none" lIns="91440" tIns="45720" rIns="91440" bIns="45720">
            <a:spAutoFit/>
          </a:bodyPr>
          <a:lstStyle/>
          <a:p>
            <a:pPr algn="ctr"/>
            <a:r>
              <a:rPr lang="en-US" sz="6600" b="1" dirty="0" smtClean="0">
                <a:ln w="22225">
                  <a:solidFill>
                    <a:schemeClr val="accent2"/>
                  </a:solidFill>
                  <a:prstDash val="solid"/>
                </a:ln>
                <a:solidFill>
                  <a:schemeClr val="accent2">
                    <a:lumMod val="40000"/>
                    <a:lumOff val="60000"/>
                  </a:schemeClr>
                </a:solidFill>
              </a:rPr>
              <a:t>FARMER</a:t>
            </a:r>
            <a:endParaRPr lang="en-US" sz="6600" b="1" cap="none" spc="0" dirty="0">
              <a:ln w="22225">
                <a:solidFill>
                  <a:schemeClr val="accent2"/>
                </a:solidFill>
                <a:prstDash val="solid"/>
              </a:ln>
              <a:solidFill>
                <a:schemeClr val="accent2">
                  <a:lumMod val="40000"/>
                  <a:lumOff val="60000"/>
                </a:schemeClr>
              </a:solidFill>
              <a:effectLst/>
            </a:endParaRPr>
          </a:p>
        </p:txBody>
      </p:sp>
      <p:grpSp>
        <p:nvGrpSpPr>
          <p:cNvPr id="6" name="Group 5"/>
          <p:cNvGrpSpPr/>
          <p:nvPr/>
        </p:nvGrpSpPr>
        <p:grpSpPr>
          <a:xfrm>
            <a:off x="212974" y="83578"/>
            <a:ext cx="5150021" cy="520258"/>
            <a:chOff x="1763052" y="2290"/>
            <a:chExt cx="5662707" cy="1346926"/>
          </a:xfrm>
        </p:grpSpPr>
        <p:sp>
          <p:nvSpPr>
            <p:cNvPr id="7" name="Pentagon 6"/>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pic>
        <p:nvPicPr>
          <p:cNvPr id="1026" name="Picture 2" descr="Female farmers are rare in Georgia. Ashley Rodgers wants to chan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231" y="757644"/>
            <a:ext cx="6174613" cy="438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00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a:xfrm>
            <a:off x="628650" y="1515291"/>
            <a:ext cx="8214904" cy="4872446"/>
          </a:xfrm>
        </p:spPr>
        <p:txBody>
          <a:bodyPr>
            <a:normAutofit fontScale="85000" lnSpcReduction="10000"/>
          </a:bodyPr>
          <a:lstStyle/>
          <a:p>
            <a:r>
              <a:rPr lang="en-GB" dirty="0" smtClean="0"/>
              <a:t>Diamond miners- </a:t>
            </a:r>
            <a:r>
              <a:rPr lang="en-GB" b="1" dirty="0" smtClean="0"/>
              <a:t>Primary </a:t>
            </a:r>
          </a:p>
          <a:p>
            <a:pPr lvl="1"/>
            <a:r>
              <a:rPr lang="en-GB" dirty="0" smtClean="0"/>
              <a:t>(they collect diamonds which are a natural resource)</a:t>
            </a:r>
          </a:p>
          <a:p>
            <a:r>
              <a:rPr lang="en-GB" dirty="0" smtClean="0"/>
              <a:t>Lawyer- </a:t>
            </a:r>
            <a:r>
              <a:rPr lang="en-GB" b="1" dirty="0" smtClean="0"/>
              <a:t>Tertiary </a:t>
            </a:r>
          </a:p>
          <a:p>
            <a:pPr lvl="1"/>
            <a:r>
              <a:rPr lang="en-GB" dirty="0" smtClean="0"/>
              <a:t>(they provide a service)</a:t>
            </a:r>
          </a:p>
          <a:p>
            <a:r>
              <a:rPr lang="en-GB" dirty="0" smtClean="0"/>
              <a:t>Baker- </a:t>
            </a:r>
            <a:r>
              <a:rPr lang="en-GB" b="1" dirty="0" smtClean="0"/>
              <a:t>Secondary </a:t>
            </a:r>
          </a:p>
          <a:p>
            <a:pPr lvl="1"/>
            <a:r>
              <a:rPr lang="en-GB" dirty="0" smtClean="0"/>
              <a:t>(they turn natural goods like eggs into a product to sell- like cakes!)</a:t>
            </a:r>
          </a:p>
          <a:p>
            <a:r>
              <a:rPr lang="en-GB" dirty="0" smtClean="0"/>
              <a:t>Nursery worker- </a:t>
            </a:r>
            <a:r>
              <a:rPr lang="en-GB" b="1" dirty="0" smtClean="0"/>
              <a:t>Tertiary</a:t>
            </a:r>
            <a:r>
              <a:rPr lang="en-GB" dirty="0" smtClean="0"/>
              <a:t> </a:t>
            </a:r>
          </a:p>
          <a:p>
            <a:pPr lvl="1"/>
            <a:r>
              <a:rPr lang="en-GB" dirty="0" smtClean="0"/>
              <a:t>(they provide a service)</a:t>
            </a:r>
          </a:p>
          <a:p>
            <a:r>
              <a:rPr lang="en-GB" dirty="0" smtClean="0"/>
              <a:t>Woodworker- </a:t>
            </a:r>
            <a:r>
              <a:rPr lang="en-GB" b="1" dirty="0" smtClean="0"/>
              <a:t>Secondary</a:t>
            </a:r>
            <a:r>
              <a:rPr lang="en-GB" dirty="0" smtClean="0"/>
              <a:t> </a:t>
            </a:r>
          </a:p>
          <a:p>
            <a:pPr lvl="1"/>
            <a:r>
              <a:rPr lang="en-GB" dirty="0" smtClean="0"/>
              <a:t>(they turn wood, a natural resource, into items to sell such as furniture)</a:t>
            </a:r>
          </a:p>
          <a:p>
            <a:r>
              <a:rPr lang="en-GB" dirty="0" smtClean="0"/>
              <a:t>Farmer-</a:t>
            </a:r>
            <a:r>
              <a:rPr lang="en-GB" b="1" dirty="0" smtClean="0"/>
              <a:t>Primary</a:t>
            </a:r>
            <a:r>
              <a:rPr lang="en-GB" dirty="0" smtClean="0"/>
              <a:t> </a:t>
            </a:r>
          </a:p>
          <a:p>
            <a:pPr lvl="1"/>
            <a:r>
              <a:rPr lang="en-GB" dirty="0" smtClean="0"/>
              <a:t>(they harvest natural resources like wheat, eggs, cows etc.)</a:t>
            </a:r>
          </a:p>
          <a:p>
            <a:endParaRPr lang="en-GB" dirty="0" smtClean="0"/>
          </a:p>
          <a:p>
            <a:endParaRPr lang="en-GB" dirty="0" smtClean="0"/>
          </a:p>
        </p:txBody>
      </p:sp>
    </p:spTree>
    <p:extLst>
      <p:ext uri="{BB962C8B-B14F-4D97-AF65-F5344CB8AC3E}">
        <p14:creationId xmlns:p14="http://schemas.microsoft.com/office/powerpoint/2010/main" val="355495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87830" y="718457"/>
            <a:ext cx="8216536" cy="4415246"/>
          </a:xfrm>
          <a:prstGeom prst="cloudCallout">
            <a:avLst>
              <a:gd name="adj1" fmla="val -38747"/>
              <a:gd name="adj2" fmla="val 6485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b="1" dirty="0" smtClean="0"/>
              <a:t>Killer Question:</a:t>
            </a:r>
          </a:p>
          <a:p>
            <a:pPr algn="ctr"/>
            <a:r>
              <a:rPr lang="en-GB" sz="3200" dirty="0" smtClean="0"/>
              <a:t>Which sector do you think will be the biggest in Italy (which one will most people be employed in)?</a:t>
            </a:r>
          </a:p>
          <a:p>
            <a:pPr algn="ctr"/>
            <a:r>
              <a:rPr lang="en-GB" sz="3200" dirty="0" smtClean="0"/>
              <a:t>Justify your thoughts!</a:t>
            </a:r>
          </a:p>
        </p:txBody>
      </p:sp>
      <p:grpSp>
        <p:nvGrpSpPr>
          <p:cNvPr id="3" name="Group 2"/>
          <p:cNvGrpSpPr/>
          <p:nvPr/>
        </p:nvGrpSpPr>
        <p:grpSpPr>
          <a:xfrm>
            <a:off x="1580607" y="6086566"/>
            <a:ext cx="7403354" cy="601617"/>
            <a:chOff x="1763052" y="1751284"/>
            <a:chExt cx="5662707" cy="1346926"/>
          </a:xfrm>
        </p:grpSpPr>
        <p:sp>
          <p:nvSpPr>
            <p:cNvPr id="5" name="Pentagon 4"/>
            <p:cNvSpPr/>
            <p:nvPr/>
          </p:nvSpPr>
          <p:spPr>
            <a:xfrm rot="10800000">
              <a:off x="1763052" y="1751284"/>
              <a:ext cx="5662707" cy="1346926"/>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99783" y="1751284"/>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Analyse</a:t>
              </a:r>
              <a:r>
                <a:rPr lang="en-GB" sz="2400" kern="1200" dirty="0" smtClean="0">
                  <a:solidFill>
                    <a:schemeClr val="tx1"/>
                  </a:solidFill>
                </a:rPr>
                <a:t> the spread of employment in Italy </a:t>
              </a:r>
              <a:endParaRPr lang="en-GB" sz="2400" kern="1200" dirty="0">
                <a:solidFill>
                  <a:schemeClr val="tx1"/>
                </a:solidFill>
              </a:endParaRPr>
            </a:p>
          </p:txBody>
        </p:sp>
      </p:grpSp>
    </p:spTree>
    <p:extLst>
      <p:ext uri="{BB962C8B-B14F-4D97-AF65-F5344CB8AC3E}">
        <p14:creationId xmlns:p14="http://schemas.microsoft.com/office/powerpoint/2010/main" val="9203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Sector:</a:t>
            </a:r>
            <a:endParaRPr lang="en-GB" dirty="0"/>
          </a:p>
        </p:txBody>
      </p:sp>
      <p:pic>
        <p:nvPicPr>
          <p:cNvPr id="1026" name="Picture 2" descr="Fisherman clipart. Free download transparent .PNG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66" y="1459424"/>
            <a:ext cx="2119167" cy="3685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872885" y="4473365"/>
            <a:ext cx="3326131" cy="2193318"/>
          </a:xfrm>
          <a:prstGeom prst="rect">
            <a:avLst/>
          </a:prstGeom>
        </p:spPr>
      </p:pic>
      <p:pic>
        <p:nvPicPr>
          <p:cNvPr id="7" name="Picture 6"/>
          <p:cNvPicPr>
            <a:picLocks noChangeAspect="1"/>
          </p:cNvPicPr>
          <p:nvPr/>
        </p:nvPicPr>
        <p:blipFill>
          <a:blip r:embed="rId4"/>
          <a:stretch>
            <a:fillRect/>
          </a:stretch>
        </p:blipFill>
        <p:spPr>
          <a:xfrm>
            <a:off x="6033824" y="2362672"/>
            <a:ext cx="2986220" cy="1987194"/>
          </a:xfrm>
          <a:prstGeom prst="rect">
            <a:avLst/>
          </a:prstGeom>
        </p:spPr>
      </p:pic>
      <p:pic>
        <p:nvPicPr>
          <p:cNvPr id="8" name="Picture 7"/>
          <p:cNvPicPr>
            <a:picLocks noChangeAspect="1"/>
          </p:cNvPicPr>
          <p:nvPr/>
        </p:nvPicPr>
        <p:blipFill>
          <a:blip r:embed="rId5"/>
          <a:stretch>
            <a:fillRect/>
          </a:stretch>
        </p:blipFill>
        <p:spPr>
          <a:xfrm>
            <a:off x="2360427" y="1690689"/>
            <a:ext cx="3520106" cy="2501128"/>
          </a:xfrm>
          <a:prstGeom prst="rect">
            <a:avLst/>
          </a:prstGeom>
        </p:spPr>
      </p:pic>
      <p:pic>
        <p:nvPicPr>
          <p:cNvPr id="9" name="Picture 8"/>
          <p:cNvPicPr>
            <a:picLocks noChangeAspect="1"/>
          </p:cNvPicPr>
          <p:nvPr/>
        </p:nvPicPr>
        <p:blipFill>
          <a:blip r:embed="rId6"/>
          <a:stretch>
            <a:fillRect/>
          </a:stretch>
        </p:blipFill>
        <p:spPr>
          <a:xfrm>
            <a:off x="5610237" y="156369"/>
            <a:ext cx="3043225" cy="2025128"/>
          </a:xfrm>
          <a:prstGeom prst="rect">
            <a:avLst/>
          </a:prstGeom>
        </p:spPr>
      </p:pic>
      <p:pic>
        <p:nvPicPr>
          <p:cNvPr id="10" name="Picture 9"/>
          <p:cNvPicPr>
            <a:picLocks noChangeAspect="1"/>
          </p:cNvPicPr>
          <p:nvPr/>
        </p:nvPicPr>
        <p:blipFill>
          <a:blip r:embed="rId7"/>
          <a:stretch>
            <a:fillRect/>
          </a:stretch>
        </p:blipFill>
        <p:spPr>
          <a:xfrm>
            <a:off x="5243654" y="4507914"/>
            <a:ext cx="3776390" cy="2124219"/>
          </a:xfrm>
          <a:prstGeom prst="rect">
            <a:avLst/>
          </a:prstGeom>
        </p:spPr>
      </p:pic>
      <p:grpSp>
        <p:nvGrpSpPr>
          <p:cNvPr id="13" name="Group 12"/>
          <p:cNvGrpSpPr/>
          <p:nvPr/>
        </p:nvGrpSpPr>
        <p:grpSpPr>
          <a:xfrm>
            <a:off x="212974" y="83578"/>
            <a:ext cx="5150021" cy="520258"/>
            <a:chOff x="1763052" y="2290"/>
            <a:chExt cx="5662707" cy="1346926"/>
          </a:xfrm>
        </p:grpSpPr>
        <p:sp>
          <p:nvSpPr>
            <p:cNvPr id="14" name="Pentagon 13"/>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103543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Italy’s Employment: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4531590"/>
              </p:ext>
            </p:extLst>
          </p:nvPr>
        </p:nvGraphicFramePr>
        <p:xfrm>
          <a:off x="1405073" y="1642743"/>
          <a:ext cx="6333854" cy="2067105"/>
        </p:xfrm>
        <a:graphic>
          <a:graphicData uri="http://schemas.openxmlformats.org/drawingml/2006/table">
            <a:tbl>
              <a:tblPr firstRow="1" bandRow="1">
                <a:tableStyleId>{5940675A-B579-460E-94D1-54222C63F5DA}</a:tableStyleId>
              </a:tblPr>
              <a:tblGrid>
                <a:gridCol w="3166927">
                  <a:extLst>
                    <a:ext uri="{9D8B030D-6E8A-4147-A177-3AD203B41FA5}">
                      <a16:colId xmlns:a16="http://schemas.microsoft.com/office/drawing/2014/main" val="2643139825"/>
                    </a:ext>
                  </a:extLst>
                </a:gridCol>
                <a:gridCol w="3166927">
                  <a:extLst>
                    <a:ext uri="{9D8B030D-6E8A-4147-A177-3AD203B41FA5}">
                      <a16:colId xmlns:a16="http://schemas.microsoft.com/office/drawing/2014/main" val="1642610035"/>
                    </a:ext>
                  </a:extLst>
                </a:gridCol>
              </a:tblGrid>
              <a:tr h="689035">
                <a:tc>
                  <a:txBody>
                    <a:bodyPr/>
                    <a:lstStyle/>
                    <a:p>
                      <a:r>
                        <a:rPr lang="en-GB" sz="3600" dirty="0" smtClean="0"/>
                        <a:t>Primary</a:t>
                      </a:r>
                      <a:endParaRPr lang="en-GB" sz="3600" dirty="0"/>
                    </a:p>
                  </a:txBody>
                  <a:tcPr/>
                </a:tc>
                <a:tc>
                  <a:txBody>
                    <a:bodyPr/>
                    <a:lstStyle/>
                    <a:p>
                      <a:r>
                        <a:rPr lang="en-GB" sz="3600" dirty="0" smtClean="0"/>
                        <a:t>5%</a:t>
                      </a:r>
                      <a:endParaRPr lang="en-GB" sz="3600" dirty="0"/>
                    </a:p>
                  </a:txBody>
                  <a:tcPr/>
                </a:tc>
                <a:extLst>
                  <a:ext uri="{0D108BD9-81ED-4DB2-BD59-A6C34878D82A}">
                    <a16:rowId xmlns:a16="http://schemas.microsoft.com/office/drawing/2014/main" val="3124442453"/>
                  </a:ext>
                </a:extLst>
              </a:tr>
              <a:tr h="689035">
                <a:tc>
                  <a:txBody>
                    <a:bodyPr/>
                    <a:lstStyle/>
                    <a:p>
                      <a:r>
                        <a:rPr lang="en-GB" sz="3600" dirty="0" smtClean="0"/>
                        <a:t>Secondary</a:t>
                      </a:r>
                      <a:endParaRPr lang="en-GB" sz="3600" dirty="0"/>
                    </a:p>
                  </a:txBody>
                  <a:tcPr/>
                </a:tc>
                <a:tc>
                  <a:txBody>
                    <a:bodyPr/>
                    <a:lstStyle/>
                    <a:p>
                      <a:r>
                        <a:rPr lang="en-GB" sz="3600" dirty="0" smtClean="0"/>
                        <a:t>25%</a:t>
                      </a:r>
                      <a:endParaRPr lang="en-GB" sz="3600" dirty="0"/>
                    </a:p>
                  </a:txBody>
                  <a:tcPr/>
                </a:tc>
                <a:extLst>
                  <a:ext uri="{0D108BD9-81ED-4DB2-BD59-A6C34878D82A}">
                    <a16:rowId xmlns:a16="http://schemas.microsoft.com/office/drawing/2014/main" val="2283202310"/>
                  </a:ext>
                </a:extLst>
              </a:tr>
              <a:tr h="689035">
                <a:tc>
                  <a:txBody>
                    <a:bodyPr/>
                    <a:lstStyle/>
                    <a:p>
                      <a:r>
                        <a:rPr lang="en-GB" sz="3600" dirty="0" smtClean="0">
                          <a:solidFill>
                            <a:srgbClr val="FF0000"/>
                          </a:solidFill>
                        </a:rPr>
                        <a:t>Tertiary</a:t>
                      </a:r>
                      <a:r>
                        <a:rPr lang="en-GB" sz="3600" baseline="0" dirty="0" smtClean="0">
                          <a:solidFill>
                            <a:srgbClr val="FF0000"/>
                          </a:solidFill>
                        </a:rPr>
                        <a:t> </a:t>
                      </a:r>
                      <a:endParaRPr lang="en-GB" sz="3600" dirty="0">
                        <a:solidFill>
                          <a:srgbClr val="FF0000"/>
                        </a:solidFill>
                      </a:endParaRPr>
                    </a:p>
                  </a:txBody>
                  <a:tcPr/>
                </a:tc>
                <a:tc>
                  <a:txBody>
                    <a:bodyPr/>
                    <a:lstStyle/>
                    <a:p>
                      <a:r>
                        <a:rPr lang="en-GB" sz="3600" dirty="0" smtClean="0">
                          <a:solidFill>
                            <a:srgbClr val="FF0000"/>
                          </a:solidFill>
                        </a:rPr>
                        <a:t>70%</a:t>
                      </a:r>
                      <a:endParaRPr lang="en-GB" sz="3600" dirty="0">
                        <a:solidFill>
                          <a:srgbClr val="FF0000"/>
                        </a:solidFill>
                      </a:endParaRPr>
                    </a:p>
                  </a:txBody>
                  <a:tcPr/>
                </a:tc>
                <a:extLst>
                  <a:ext uri="{0D108BD9-81ED-4DB2-BD59-A6C34878D82A}">
                    <a16:rowId xmlns:a16="http://schemas.microsoft.com/office/drawing/2014/main" val="2899247029"/>
                  </a:ext>
                </a:extLst>
              </a:tr>
            </a:tbl>
          </a:graphicData>
        </a:graphic>
      </p:graphicFrame>
      <p:sp>
        <p:nvSpPr>
          <p:cNvPr id="5" name="TextBox 4"/>
          <p:cNvSpPr txBox="1"/>
          <p:nvPr/>
        </p:nvSpPr>
        <p:spPr>
          <a:xfrm>
            <a:off x="442072" y="3779469"/>
            <a:ext cx="8259856" cy="2308324"/>
          </a:xfrm>
          <a:prstGeom prst="rect">
            <a:avLst/>
          </a:prstGeom>
          <a:noFill/>
        </p:spPr>
        <p:txBody>
          <a:bodyPr wrap="square" rtlCol="0">
            <a:spAutoFit/>
          </a:bodyPr>
          <a:lstStyle/>
          <a:p>
            <a:pPr algn="ctr"/>
            <a:r>
              <a:rPr lang="en-GB" sz="2400" dirty="0" smtClean="0"/>
              <a:t>In </a:t>
            </a:r>
            <a:r>
              <a:rPr lang="en-GB" sz="2400" b="1" dirty="0" smtClean="0"/>
              <a:t>developed countries</a:t>
            </a:r>
            <a:r>
              <a:rPr lang="en-GB" sz="2400" dirty="0" smtClean="0"/>
              <a:t>, like Italy, the </a:t>
            </a:r>
            <a:r>
              <a:rPr lang="en-GB" sz="2400" b="1" dirty="0" smtClean="0"/>
              <a:t>tertiary sector </a:t>
            </a:r>
            <a:r>
              <a:rPr lang="en-GB" sz="2400" dirty="0" smtClean="0"/>
              <a:t>is usually much bigger than any other. </a:t>
            </a:r>
          </a:p>
          <a:p>
            <a:pPr algn="ctr"/>
            <a:r>
              <a:rPr lang="en-GB" sz="2400" dirty="0" smtClean="0"/>
              <a:t>This is because the people living there have a better </a:t>
            </a:r>
            <a:r>
              <a:rPr lang="en-GB" sz="2400" b="1" dirty="0" smtClean="0"/>
              <a:t>quality of life </a:t>
            </a:r>
            <a:r>
              <a:rPr lang="en-GB" sz="2400" dirty="0" smtClean="0"/>
              <a:t>(and more money to spend on luxuries) so there will be a bigger </a:t>
            </a:r>
            <a:r>
              <a:rPr lang="en-GB" sz="2400" b="1" dirty="0" smtClean="0"/>
              <a:t>demand for services </a:t>
            </a:r>
            <a:r>
              <a:rPr lang="en-GB" sz="2400" dirty="0" smtClean="0"/>
              <a:t>such as hotels, restaurants, teachers, lawyers etc. </a:t>
            </a:r>
            <a:endParaRPr lang="en-GB" sz="2400" dirty="0"/>
          </a:p>
        </p:txBody>
      </p:sp>
      <p:grpSp>
        <p:nvGrpSpPr>
          <p:cNvPr id="12" name="Group 11"/>
          <p:cNvGrpSpPr/>
          <p:nvPr/>
        </p:nvGrpSpPr>
        <p:grpSpPr>
          <a:xfrm>
            <a:off x="1580607" y="6086566"/>
            <a:ext cx="7403354" cy="601617"/>
            <a:chOff x="1763052" y="1751284"/>
            <a:chExt cx="5662707" cy="1346926"/>
          </a:xfrm>
        </p:grpSpPr>
        <p:sp>
          <p:nvSpPr>
            <p:cNvPr id="13" name="Pentagon 12"/>
            <p:cNvSpPr/>
            <p:nvPr/>
          </p:nvSpPr>
          <p:spPr>
            <a:xfrm rot="10800000">
              <a:off x="1763052" y="1751284"/>
              <a:ext cx="5662707" cy="1346926"/>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entagon 4"/>
            <p:cNvSpPr txBox="1"/>
            <p:nvPr/>
          </p:nvSpPr>
          <p:spPr>
            <a:xfrm rot="21600000">
              <a:off x="2099783" y="1751284"/>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Analyse</a:t>
              </a:r>
              <a:r>
                <a:rPr lang="en-GB" sz="2400" kern="1200" dirty="0" smtClean="0">
                  <a:solidFill>
                    <a:schemeClr val="tx1"/>
                  </a:solidFill>
                </a:rPr>
                <a:t> the spread of employment in Italy </a:t>
              </a:r>
              <a:endParaRPr lang="en-GB" sz="2400" kern="1200" dirty="0">
                <a:solidFill>
                  <a:schemeClr val="tx1"/>
                </a:solidFill>
              </a:endParaRPr>
            </a:p>
          </p:txBody>
        </p:sp>
      </p:grpSp>
    </p:spTree>
    <p:extLst>
      <p:ext uri="{BB962C8B-B14F-4D97-AF65-F5344CB8AC3E}">
        <p14:creationId xmlns:p14="http://schemas.microsoft.com/office/powerpoint/2010/main" val="2488732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556" y="1436914"/>
            <a:ext cx="5809706" cy="4351338"/>
          </a:xfrm>
        </p:spPr>
        <p:txBody>
          <a:bodyPr>
            <a:normAutofit/>
          </a:bodyPr>
          <a:lstStyle/>
          <a:p>
            <a:pPr marL="0" indent="0">
              <a:buNone/>
            </a:pPr>
            <a:r>
              <a:rPr lang="en-GB" sz="2000" b="1" dirty="0" smtClean="0"/>
              <a:t>Task: To create a pie chart to show Italy’s employment data on previous slide)</a:t>
            </a:r>
          </a:p>
          <a:p>
            <a:r>
              <a:rPr lang="en-GB" sz="2000" dirty="0" smtClean="0"/>
              <a:t>A pie chart is circular </a:t>
            </a:r>
          </a:p>
          <a:p>
            <a:r>
              <a:rPr lang="en-GB" sz="2000" dirty="0" smtClean="0"/>
              <a:t>There are 360⁰ in a circle</a:t>
            </a:r>
          </a:p>
          <a:p>
            <a:r>
              <a:rPr lang="en-GB" sz="2000" dirty="0" smtClean="0"/>
              <a:t>So 1% is the same as 3.6⁰</a:t>
            </a:r>
          </a:p>
          <a:p>
            <a:r>
              <a:rPr lang="en-GB" sz="2000" dirty="0" smtClean="0"/>
              <a:t>Or, to make it slightly easier, </a:t>
            </a:r>
            <a:r>
              <a:rPr lang="en-GB" sz="2000" b="1" dirty="0" smtClean="0"/>
              <a:t>5% is the same as 18⁰</a:t>
            </a:r>
          </a:p>
          <a:p>
            <a:r>
              <a:rPr lang="en-GB" sz="2000" dirty="0" smtClean="0"/>
              <a:t>If I wanted to show 5% on my pie chart, I would use my protractor to draw a section which was 18⁰ wide…</a:t>
            </a:r>
            <a:endParaRPr lang="en-GB" sz="2000" dirty="0"/>
          </a:p>
        </p:txBody>
      </p:sp>
      <p:pic>
        <p:nvPicPr>
          <p:cNvPr id="5" name="Picture 4"/>
          <p:cNvPicPr>
            <a:picLocks noChangeAspect="1"/>
          </p:cNvPicPr>
          <p:nvPr/>
        </p:nvPicPr>
        <p:blipFill rotWithShape="1">
          <a:blip r:embed="rId2"/>
          <a:srcRect r="27624" b="22391"/>
          <a:stretch/>
        </p:blipFill>
        <p:spPr>
          <a:xfrm>
            <a:off x="6289221" y="32385"/>
            <a:ext cx="2619647" cy="2809059"/>
          </a:xfrm>
          <a:prstGeom prst="rect">
            <a:avLst/>
          </a:prstGeom>
        </p:spPr>
      </p:pic>
      <p:sp>
        <p:nvSpPr>
          <p:cNvPr id="7" name="Rectangle 6"/>
          <p:cNvSpPr/>
          <p:nvPr/>
        </p:nvSpPr>
        <p:spPr>
          <a:xfrm>
            <a:off x="447401" y="5029201"/>
            <a:ext cx="2743008" cy="158060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I think this will be very challenging- I will use </a:t>
            </a:r>
            <a:r>
              <a:rPr lang="en-GB" sz="2000" b="1" dirty="0" smtClean="0">
                <a:solidFill>
                  <a:schemeClr val="tx1"/>
                </a:solidFill>
              </a:rPr>
              <a:t>worksheet 1</a:t>
            </a:r>
            <a:r>
              <a:rPr lang="en-GB" sz="2000" dirty="0" smtClean="0">
                <a:solidFill>
                  <a:schemeClr val="tx1"/>
                </a:solidFill>
              </a:rPr>
              <a:t>.</a:t>
            </a:r>
            <a:endParaRPr lang="en-GB" sz="2000" dirty="0">
              <a:solidFill>
                <a:schemeClr val="tx1"/>
              </a:solidFill>
            </a:endParaRPr>
          </a:p>
        </p:txBody>
      </p:sp>
      <p:sp>
        <p:nvSpPr>
          <p:cNvPr id="8" name="Rectangle 7"/>
          <p:cNvSpPr/>
          <p:nvPr/>
        </p:nvSpPr>
        <p:spPr>
          <a:xfrm>
            <a:off x="3406138" y="5029202"/>
            <a:ext cx="2622370" cy="158060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I think I will be able to try this but need a bit of help- I will use </a:t>
            </a:r>
            <a:r>
              <a:rPr lang="en-GB" sz="2000" b="1" dirty="0" smtClean="0">
                <a:solidFill>
                  <a:schemeClr val="tx1"/>
                </a:solidFill>
              </a:rPr>
              <a:t>worksheet 2</a:t>
            </a:r>
            <a:r>
              <a:rPr lang="en-GB" sz="2000" dirty="0" smtClean="0">
                <a:solidFill>
                  <a:schemeClr val="tx1"/>
                </a:solidFill>
              </a:rPr>
              <a:t>.</a:t>
            </a:r>
            <a:endParaRPr lang="en-GB" sz="2000" dirty="0">
              <a:solidFill>
                <a:schemeClr val="tx1"/>
              </a:solidFill>
            </a:endParaRPr>
          </a:p>
        </p:txBody>
      </p:sp>
      <p:sp>
        <p:nvSpPr>
          <p:cNvPr id="9" name="Rectangle 8"/>
          <p:cNvSpPr/>
          <p:nvPr/>
        </p:nvSpPr>
        <p:spPr>
          <a:xfrm>
            <a:off x="6287859" y="5029201"/>
            <a:ext cx="2622370" cy="15806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I think I will be able to do this by myself- I am just going to use a plain piece of paper.</a:t>
            </a:r>
            <a:endParaRPr lang="en-GB" sz="2000" dirty="0">
              <a:solidFill>
                <a:schemeClr val="tx1"/>
              </a:solidFill>
            </a:endParaRPr>
          </a:p>
        </p:txBody>
      </p:sp>
      <p:sp>
        <p:nvSpPr>
          <p:cNvPr id="10" name="Rounded Rectangle 9"/>
          <p:cNvSpPr/>
          <p:nvPr/>
        </p:nvSpPr>
        <p:spPr>
          <a:xfrm>
            <a:off x="6609806" y="3020923"/>
            <a:ext cx="2299062" cy="16981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You will need:</a:t>
            </a:r>
          </a:p>
          <a:p>
            <a:pPr marL="285750" indent="-285750" algn="ctr">
              <a:buFontTx/>
              <a:buChar char="-"/>
            </a:pPr>
            <a:r>
              <a:rPr lang="en-GB" dirty="0" smtClean="0"/>
              <a:t>A pencil</a:t>
            </a:r>
          </a:p>
          <a:p>
            <a:pPr marL="285750" indent="-285750" algn="ctr">
              <a:buFontTx/>
              <a:buChar char="-"/>
            </a:pPr>
            <a:r>
              <a:rPr lang="en-GB" dirty="0" smtClean="0"/>
              <a:t>A protractor</a:t>
            </a:r>
          </a:p>
          <a:p>
            <a:pPr marL="285750" indent="-285750" algn="ctr">
              <a:buFontTx/>
              <a:buChar char="-"/>
            </a:pPr>
            <a:r>
              <a:rPr lang="en-GB" dirty="0" smtClean="0"/>
              <a:t>A ruler</a:t>
            </a:r>
          </a:p>
          <a:p>
            <a:pPr marL="285750" indent="-285750" algn="ctr">
              <a:buFontTx/>
              <a:buChar char="-"/>
            </a:pPr>
            <a:r>
              <a:rPr lang="en-GB" dirty="0" smtClean="0"/>
              <a:t>A compass</a:t>
            </a:r>
          </a:p>
        </p:txBody>
      </p:sp>
      <p:grpSp>
        <p:nvGrpSpPr>
          <p:cNvPr id="11" name="Group 10"/>
          <p:cNvGrpSpPr/>
          <p:nvPr/>
        </p:nvGrpSpPr>
        <p:grpSpPr>
          <a:xfrm>
            <a:off x="0" y="322354"/>
            <a:ext cx="5989319" cy="853303"/>
            <a:chOff x="1763052" y="1751284"/>
            <a:chExt cx="5662707" cy="1346926"/>
          </a:xfrm>
        </p:grpSpPr>
        <p:sp>
          <p:nvSpPr>
            <p:cNvPr id="12" name="Pentagon 11"/>
            <p:cNvSpPr/>
            <p:nvPr/>
          </p:nvSpPr>
          <p:spPr>
            <a:xfrm rot="10800000">
              <a:off x="1763052" y="1751284"/>
              <a:ext cx="5662707" cy="1346926"/>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Pentagon 4"/>
            <p:cNvSpPr txBox="1"/>
            <p:nvPr/>
          </p:nvSpPr>
          <p:spPr>
            <a:xfrm rot="21600000">
              <a:off x="2099783" y="1751284"/>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Analyse</a:t>
              </a:r>
              <a:r>
                <a:rPr lang="en-GB" sz="2400" kern="1200" dirty="0" smtClean="0">
                  <a:solidFill>
                    <a:schemeClr val="tx1"/>
                  </a:solidFill>
                </a:rPr>
                <a:t> the spread of employment in Italy </a:t>
              </a:r>
              <a:endParaRPr lang="en-GB" sz="2400" kern="1200" dirty="0">
                <a:solidFill>
                  <a:schemeClr val="tx1"/>
                </a:solidFill>
              </a:endParaRPr>
            </a:p>
          </p:txBody>
        </p:sp>
      </p:grpSp>
    </p:spTree>
    <p:extLst>
      <p:ext uri="{BB962C8B-B14F-4D97-AF65-F5344CB8AC3E}">
        <p14:creationId xmlns:p14="http://schemas.microsoft.com/office/powerpoint/2010/main" val="3498179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Your finished pie chart should have looked something like this: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2103879"/>
              </p:ext>
            </p:extLst>
          </p:nvPr>
        </p:nvGraphicFramePr>
        <p:xfrm>
          <a:off x="418011" y="1825624"/>
          <a:ext cx="8097339" cy="4692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283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87830" y="718457"/>
            <a:ext cx="8216536" cy="4415246"/>
          </a:xfrm>
          <a:prstGeom prst="cloudCallout">
            <a:avLst>
              <a:gd name="adj1" fmla="val -40654"/>
              <a:gd name="adj2" fmla="val 6455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b="1" dirty="0" smtClean="0"/>
              <a:t>Killer Question:</a:t>
            </a:r>
          </a:p>
          <a:p>
            <a:pPr algn="ctr"/>
            <a:r>
              <a:rPr lang="en-GB" sz="3200" dirty="0" smtClean="0"/>
              <a:t>Which sector do you think will be the biggest in less developed counties, like India…?</a:t>
            </a:r>
          </a:p>
          <a:p>
            <a:pPr algn="ctr"/>
            <a:r>
              <a:rPr lang="en-GB" sz="3200" dirty="0" smtClean="0"/>
              <a:t>Justify your thoughts!</a:t>
            </a:r>
          </a:p>
        </p:txBody>
      </p:sp>
      <p:grpSp>
        <p:nvGrpSpPr>
          <p:cNvPr id="3" name="Group 2"/>
          <p:cNvGrpSpPr/>
          <p:nvPr/>
        </p:nvGrpSpPr>
        <p:grpSpPr>
          <a:xfrm>
            <a:off x="1645921" y="5773057"/>
            <a:ext cx="7403354" cy="902063"/>
            <a:chOff x="1763052" y="3500278"/>
            <a:chExt cx="5662707" cy="1346926"/>
          </a:xfrm>
        </p:grpSpPr>
        <p:sp>
          <p:nvSpPr>
            <p:cNvPr id="5" name="Pentagon 4"/>
            <p:cNvSpPr/>
            <p:nvPr/>
          </p:nvSpPr>
          <p:spPr>
            <a:xfrm rot="10800000">
              <a:off x="1763052" y="3500278"/>
              <a:ext cx="5662707" cy="1346926"/>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99783" y="3500278"/>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Compare and contrast </a:t>
              </a:r>
              <a:r>
                <a:rPr lang="en-GB" sz="2400" b="0" kern="1200" dirty="0" smtClean="0">
                  <a:solidFill>
                    <a:schemeClr val="tx1"/>
                  </a:solidFill>
                </a:rPr>
                <a:t>Italy’s employment with less developed countries</a:t>
              </a:r>
              <a:endParaRPr lang="en-GB" sz="2400" b="0" kern="1200" dirty="0">
                <a:solidFill>
                  <a:schemeClr val="tx1"/>
                </a:solidFill>
              </a:endParaRPr>
            </a:p>
          </p:txBody>
        </p:sp>
      </p:grpSp>
    </p:spTree>
    <p:extLst>
      <p:ext uri="{BB962C8B-B14F-4D97-AF65-F5344CB8AC3E}">
        <p14:creationId xmlns:p14="http://schemas.microsoft.com/office/powerpoint/2010/main" val="1893243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30" y="750922"/>
            <a:ext cx="7886700" cy="1325563"/>
          </a:xfrm>
        </p:spPr>
        <p:txBody>
          <a:bodyPr/>
          <a:lstStyle/>
          <a:p>
            <a:r>
              <a:rPr lang="en-GB" dirty="0" smtClean="0"/>
              <a:t>India’s Employment: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8278555"/>
              </p:ext>
            </p:extLst>
          </p:nvPr>
        </p:nvGraphicFramePr>
        <p:xfrm>
          <a:off x="1554481" y="2076485"/>
          <a:ext cx="6333854" cy="2067105"/>
        </p:xfrm>
        <a:graphic>
          <a:graphicData uri="http://schemas.openxmlformats.org/drawingml/2006/table">
            <a:tbl>
              <a:tblPr firstRow="1" bandRow="1">
                <a:tableStyleId>{5940675A-B579-460E-94D1-54222C63F5DA}</a:tableStyleId>
              </a:tblPr>
              <a:tblGrid>
                <a:gridCol w="3166927">
                  <a:extLst>
                    <a:ext uri="{9D8B030D-6E8A-4147-A177-3AD203B41FA5}">
                      <a16:colId xmlns:a16="http://schemas.microsoft.com/office/drawing/2014/main" val="2643139825"/>
                    </a:ext>
                  </a:extLst>
                </a:gridCol>
                <a:gridCol w="3166927">
                  <a:extLst>
                    <a:ext uri="{9D8B030D-6E8A-4147-A177-3AD203B41FA5}">
                      <a16:colId xmlns:a16="http://schemas.microsoft.com/office/drawing/2014/main" val="1642610035"/>
                    </a:ext>
                  </a:extLst>
                </a:gridCol>
              </a:tblGrid>
              <a:tr h="689035">
                <a:tc>
                  <a:txBody>
                    <a:bodyPr/>
                    <a:lstStyle/>
                    <a:p>
                      <a:r>
                        <a:rPr lang="en-GB" sz="3600" dirty="0" smtClean="0">
                          <a:solidFill>
                            <a:srgbClr val="FF0000"/>
                          </a:solidFill>
                        </a:rPr>
                        <a:t>Primary</a:t>
                      </a:r>
                      <a:endParaRPr lang="en-GB" sz="3600" dirty="0">
                        <a:solidFill>
                          <a:srgbClr val="FF0000"/>
                        </a:solidFill>
                      </a:endParaRPr>
                    </a:p>
                  </a:txBody>
                  <a:tcPr/>
                </a:tc>
                <a:tc>
                  <a:txBody>
                    <a:bodyPr/>
                    <a:lstStyle/>
                    <a:p>
                      <a:r>
                        <a:rPr lang="en-GB" sz="3600" dirty="0" smtClean="0">
                          <a:solidFill>
                            <a:srgbClr val="FF0000"/>
                          </a:solidFill>
                        </a:rPr>
                        <a:t>43%</a:t>
                      </a:r>
                      <a:endParaRPr lang="en-GB" sz="3600" dirty="0">
                        <a:solidFill>
                          <a:srgbClr val="FF0000"/>
                        </a:solidFill>
                      </a:endParaRPr>
                    </a:p>
                  </a:txBody>
                  <a:tcPr/>
                </a:tc>
                <a:extLst>
                  <a:ext uri="{0D108BD9-81ED-4DB2-BD59-A6C34878D82A}">
                    <a16:rowId xmlns:a16="http://schemas.microsoft.com/office/drawing/2014/main" val="3124442453"/>
                  </a:ext>
                </a:extLst>
              </a:tr>
              <a:tr h="689035">
                <a:tc>
                  <a:txBody>
                    <a:bodyPr/>
                    <a:lstStyle/>
                    <a:p>
                      <a:r>
                        <a:rPr lang="en-GB" sz="3600" dirty="0" smtClean="0"/>
                        <a:t>Secondary</a:t>
                      </a:r>
                      <a:endParaRPr lang="en-GB" sz="3600" dirty="0"/>
                    </a:p>
                  </a:txBody>
                  <a:tcPr/>
                </a:tc>
                <a:tc>
                  <a:txBody>
                    <a:bodyPr/>
                    <a:lstStyle/>
                    <a:p>
                      <a:r>
                        <a:rPr lang="en-GB" sz="3600" dirty="0" smtClean="0"/>
                        <a:t>25%</a:t>
                      </a:r>
                      <a:endParaRPr lang="en-GB" sz="3600" dirty="0"/>
                    </a:p>
                  </a:txBody>
                  <a:tcPr/>
                </a:tc>
                <a:extLst>
                  <a:ext uri="{0D108BD9-81ED-4DB2-BD59-A6C34878D82A}">
                    <a16:rowId xmlns:a16="http://schemas.microsoft.com/office/drawing/2014/main" val="2283202310"/>
                  </a:ext>
                </a:extLst>
              </a:tr>
              <a:tr h="689035">
                <a:tc>
                  <a:txBody>
                    <a:bodyPr/>
                    <a:lstStyle/>
                    <a:p>
                      <a:r>
                        <a:rPr lang="en-GB" sz="3600" dirty="0" smtClean="0">
                          <a:solidFill>
                            <a:schemeClr val="tx1"/>
                          </a:solidFill>
                        </a:rPr>
                        <a:t>Tertiary</a:t>
                      </a:r>
                      <a:r>
                        <a:rPr lang="en-GB" sz="3600" baseline="0" dirty="0" smtClean="0">
                          <a:solidFill>
                            <a:srgbClr val="FF0000"/>
                          </a:solidFill>
                        </a:rPr>
                        <a:t> </a:t>
                      </a:r>
                      <a:endParaRPr lang="en-GB" sz="3600" dirty="0">
                        <a:solidFill>
                          <a:srgbClr val="FF0000"/>
                        </a:solidFill>
                      </a:endParaRPr>
                    </a:p>
                  </a:txBody>
                  <a:tcPr/>
                </a:tc>
                <a:tc>
                  <a:txBody>
                    <a:bodyPr/>
                    <a:lstStyle/>
                    <a:p>
                      <a:r>
                        <a:rPr lang="en-GB" sz="3600" dirty="0" smtClean="0">
                          <a:solidFill>
                            <a:schemeClr val="tx1"/>
                          </a:solidFill>
                        </a:rPr>
                        <a:t>32%</a:t>
                      </a:r>
                      <a:endParaRPr lang="en-GB" sz="3600" dirty="0">
                        <a:solidFill>
                          <a:schemeClr val="tx1"/>
                        </a:solidFill>
                      </a:endParaRPr>
                    </a:p>
                  </a:txBody>
                  <a:tcPr/>
                </a:tc>
                <a:extLst>
                  <a:ext uri="{0D108BD9-81ED-4DB2-BD59-A6C34878D82A}">
                    <a16:rowId xmlns:a16="http://schemas.microsoft.com/office/drawing/2014/main" val="2899247029"/>
                  </a:ext>
                </a:extLst>
              </a:tr>
            </a:tbl>
          </a:graphicData>
        </a:graphic>
      </p:graphicFrame>
      <p:sp>
        <p:nvSpPr>
          <p:cNvPr id="5" name="TextBox 4"/>
          <p:cNvSpPr txBox="1"/>
          <p:nvPr/>
        </p:nvSpPr>
        <p:spPr>
          <a:xfrm>
            <a:off x="591480" y="4381051"/>
            <a:ext cx="8259856" cy="2308324"/>
          </a:xfrm>
          <a:prstGeom prst="rect">
            <a:avLst/>
          </a:prstGeom>
          <a:noFill/>
        </p:spPr>
        <p:txBody>
          <a:bodyPr wrap="square" rtlCol="0">
            <a:spAutoFit/>
          </a:bodyPr>
          <a:lstStyle/>
          <a:p>
            <a:pPr algn="ctr"/>
            <a:r>
              <a:rPr lang="en-GB" sz="2400" dirty="0" smtClean="0"/>
              <a:t>In  </a:t>
            </a:r>
            <a:r>
              <a:rPr lang="en-GB" sz="2400" b="1" dirty="0" smtClean="0"/>
              <a:t>less</a:t>
            </a:r>
            <a:r>
              <a:rPr lang="en-GB" sz="2400" dirty="0" smtClean="0"/>
              <a:t> </a:t>
            </a:r>
            <a:r>
              <a:rPr lang="en-GB" sz="2400" b="1" dirty="0" smtClean="0"/>
              <a:t>developed countries</a:t>
            </a:r>
            <a:r>
              <a:rPr lang="en-GB" sz="2400" dirty="0" smtClean="0"/>
              <a:t>, like India, the </a:t>
            </a:r>
            <a:r>
              <a:rPr lang="en-GB" sz="2400" b="1" dirty="0" smtClean="0"/>
              <a:t>primary sector </a:t>
            </a:r>
            <a:r>
              <a:rPr lang="en-GB" sz="2400" dirty="0" smtClean="0"/>
              <a:t>is usually much bigger than any other. This is because the people living there have a poorer </a:t>
            </a:r>
            <a:r>
              <a:rPr lang="en-GB" sz="2400" b="1" dirty="0" smtClean="0"/>
              <a:t>quality of life </a:t>
            </a:r>
            <a:r>
              <a:rPr lang="en-GB" sz="2400" dirty="0" smtClean="0"/>
              <a:t>(with very little money to spend on luxuries) so more people will be employed in </a:t>
            </a:r>
            <a:r>
              <a:rPr lang="en-GB" sz="2400" b="1" dirty="0" smtClean="0"/>
              <a:t>necessary jobs </a:t>
            </a:r>
            <a:r>
              <a:rPr lang="en-GB" sz="2400" dirty="0" smtClean="0"/>
              <a:t>like gathering food through farming and fishing. </a:t>
            </a:r>
            <a:endParaRPr lang="en-GB" sz="2400" dirty="0"/>
          </a:p>
        </p:txBody>
      </p:sp>
      <p:grpSp>
        <p:nvGrpSpPr>
          <p:cNvPr id="6" name="Group 5"/>
          <p:cNvGrpSpPr/>
          <p:nvPr/>
        </p:nvGrpSpPr>
        <p:grpSpPr>
          <a:xfrm>
            <a:off x="1554481" y="125844"/>
            <a:ext cx="7403354" cy="902063"/>
            <a:chOff x="1763052" y="3500278"/>
            <a:chExt cx="5662707" cy="1346926"/>
          </a:xfrm>
        </p:grpSpPr>
        <p:sp>
          <p:nvSpPr>
            <p:cNvPr id="7" name="Pentagon 6"/>
            <p:cNvSpPr/>
            <p:nvPr/>
          </p:nvSpPr>
          <p:spPr>
            <a:xfrm rot="10800000">
              <a:off x="1763052" y="3500278"/>
              <a:ext cx="5662707" cy="1346926"/>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99783" y="3500278"/>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Compare and contrast </a:t>
              </a:r>
              <a:r>
                <a:rPr lang="en-GB" sz="2400" b="0" kern="1200" dirty="0" smtClean="0">
                  <a:solidFill>
                    <a:schemeClr val="tx1"/>
                  </a:solidFill>
                </a:rPr>
                <a:t>Italy’s employment with less developed countries</a:t>
              </a:r>
              <a:endParaRPr lang="en-GB" sz="2400" b="0" kern="1200" dirty="0">
                <a:solidFill>
                  <a:schemeClr val="tx1"/>
                </a:solidFill>
              </a:endParaRPr>
            </a:p>
          </p:txBody>
        </p:sp>
      </p:grpSp>
    </p:spTree>
    <p:extLst>
      <p:ext uri="{BB962C8B-B14F-4D97-AF65-F5344CB8AC3E}">
        <p14:creationId xmlns:p14="http://schemas.microsoft.com/office/powerpoint/2010/main" val="140205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Quiz!</a:t>
            </a:r>
            <a:endParaRPr lang="en-GB" dirty="0"/>
          </a:p>
        </p:txBody>
      </p:sp>
      <p:sp>
        <p:nvSpPr>
          <p:cNvPr id="3" name="Content Placeholder 2"/>
          <p:cNvSpPr>
            <a:spLocks noGrp="1"/>
          </p:cNvSpPr>
          <p:nvPr>
            <p:ph idx="1"/>
          </p:nvPr>
        </p:nvSpPr>
        <p:spPr>
          <a:xfrm>
            <a:off x="772340" y="1577431"/>
            <a:ext cx="8371659" cy="4351338"/>
          </a:xfrm>
        </p:spPr>
        <p:txBody>
          <a:bodyPr>
            <a:noAutofit/>
          </a:bodyPr>
          <a:lstStyle/>
          <a:p>
            <a:pPr marL="514350" indent="-514350">
              <a:buAutoNum type="arabicParenR"/>
            </a:pPr>
            <a:r>
              <a:rPr lang="en-GB" dirty="0" smtClean="0">
                <a:solidFill>
                  <a:schemeClr val="accent5">
                    <a:lumMod val="50000"/>
                  </a:schemeClr>
                </a:solidFill>
              </a:rPr>
              <a:t>Describe what the primary sector is</a:t>
            </a:r>
          </a:p>
          <a:p>
            <a:pPr marL="514350" indent="-514350">
              <a:buAutoNum type="arabicParenR"/>
            </a:pPr>
            <a:r>
              <a:rPr lang="en-GB" dirty="0" smtClean="0">
                <a:solidFill>
                  <a:schemeClr val="accent5">
                    <a:lumMod val="50000"/>
                  </a:schemeClr>
                </a:solidFill>
              </a:rPr>
              <a:t>Describe what the secondary sector is</a:t>
            </a:r>
          </a:p>
          <a:p>
            <a:pPr marL="514350" indent="-514350">
              <a:buAutoNum type="arabicParenR"/>
            </a:pPr>
            <a:r>
              <a:rPr lang="en-GB" dirty="0" smtClean="0">
                <a:solidFill>
                  <a:schemeClr val="accent5">
                    <a:lumMod val="50000"/>
                  </a:schemeClr>
                </a:solidFill>
              </a:rPr>
              <a:t>Describe that the tertiary sector is</a:t>
            </a:r>
          </a:p>
          <a:p>
            <a:pPr marL="514350" indent="-514350">
              <a:buAutoNum type="arabicParenR"/>
            </a:pPr>
            <a:r>
              <a:rPr lang="en-GB" dirty="0" smtClean="0">
                <a:solidFill>
                  <a:schemeClr val="accent5">
                    <a:lumMod val="50000"/>
                  </a:schemeClr>
                </a:solidFill>
              </a:rPr>
              <a:t>Give an example of a type of job in each sector</a:t>
            </a:r>
          </a:p>
          <a:p>
            <a:pPr marL="514350" indent="-514350">
              <a:buAutoNum type="arabicParenR"/>
            </a:pPr>
            <a:r>
              <a:rPr lang="en-GB" dirty="0" smtClean="0">
                <a:solidFill>
                  <a:schemeClr val="bg1">
                    <a:lumMod val="50000"/>
                  </a:schemeClr>
                </a:solidFill>
              </a:rPr>
              <a:t>Which employment sector is biggest in Italy?</a:t>
            </a:r>
          </a:p>
          <a:p>
            <a:pPr marL="514350" indent="-514350">
              <a:buAutoNum type="arabicParenR"/>
            </a:pPr>
            <a:r>
              <a:rPr lang="en-GB" dirty="0" smtClean="0">
                <a:solidFill>
                  <a:schemeClr val="bg1">
                    <a:lumMod val="50000"/>
                  </a:schemeClr>
                </a:solidFill>
              </a:rPr>
              <a:t>Why is this sector biggest?</a:t>
            </a:r>
          </a:p>
          <a:p>
            <a:pPr marL="514350" indent="-514350">
              <a:buAutoNum type="arabicParenR"/>
            </a:pPr>
            <a:r>
              <a:rPr lang="en-GB" dirty="0" smtClean="0">
                <a:solidFill>
                  <a:srgbClr val="FFC000"/>
                </a:solidFill>
              </a:rPr>
              <a:t>Which sector is biggest in less developed country?</a:t>
            </a:r>
          </a:p>
          <a:p>
            <a:pPr marL="514350" indent="-514350">
              <a:buAutoNum type="arabicParenR"/>
            </a:pPr>
            <a:r>
              <a:rPr lang="en-GB" dirty="0" smtClean="0">
                <a:solidFill>
                  <a:srgbClr val="FFC000"/>
                </a:solidFill>
              </a:rPr>
              <a:t>Why is this sector biggest in less developed countries?</a:t>
            </a:r>
          </a:p>
          <a:p>
            <a:pPr marL="514350" indent="-514350">
              <a:buAutoNum type="arabicParenR"/>
            </a:pPr>
            <a:endParaRPr lang="en-GB" dirty="0"/>
          </a:p>
        </p:txBody>
      </p:sp>
      <p:sp>
        <p:nvSpPr>
          <p:cNvPr id="4" name="Oval Callout 3"/>
          <p:cNvSpPr/>
          <p:nvPr/>
        </p:nvSpPr>
        <p:spPr>
          <a:xfrm>
            <a:off x="6544491" y="22317"/>
            <a:ext cx="2390503" cy="1555114"/>
          </a:xfrm>
          <a:prstGeom prst="wedgeEllipseCallout">
            <a:avLst>
              <a:gd name="adj1" fmla="val -80396"/>
              <a:gd name="adj2" fmla="val 3814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Mark your answers using the next slides…</a:t>
            </a:r>
            <a:endParaRPr lang="en-GB" dirty="0"/>
          </a:p>
        </p:txBody>
      </p:sp>
    </p:spTree>
    <p:extLst>
      <p:ext uri="{BB962C8B-B14F-4D97-AF65-F5344CB8AC3E}">
        <p14:creationId xmlns:p14="http://schemas.microsoft.com/office/powerpoint/2010/main" val="71700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72" y="0"/>
            <a:ext cx="7886700" cy="1325563"/>
          </a:xfrm>
        </p:spPr>
        <p:txBody>
          <a:bodyPr/>
          <a:lstStyle/>
          <a:p>
            <a:r>
              <a:rPr lang="en-GB" dirty="0" smtClean="0"/>
              <a:t>Answers: Developing</a:t>
            </a:r>
            <a:endParaRPr lang="en-GB" dirty="0"/>
          </a:p>
        </p:txBody>
      </p:sp>
      <p:sp>
        <p:nvSpPr>
          <p:cNvPr id="3" name="Content Placeholder 2"/>
          <p:cNvSpPr>
            <a:spLocks noGrp="1"/>
          </p:cNvSpPr>
          <p:nvPr>
            <p:ph idx="1"/>
          </p:nvPr>
        </p:nvSpPr>
        <p:spPr>
          <a:xfrm>
            <a:off x="354330" y="1250860"/>
            <a:ext cx="8672104" cy="4351338"/>
          </a:xfrm>
        </p:spPr>
        <p:txBody>
          <a:bodyPr>
            <a:noAutofit/>
          </a:bodyPr>
          <a:lstStyle/>
          <a:p>
            <a:pPr marL="514350" indent="-514350">
              <a:buAutoNum type="arabicParenR"/>
            </a:pPr>
            <a:r>
              <a:rPr lang="en-GB" sz="2400" dirty="0" smtClean="0">
                <a:solidFill>
                  <a:schemeClr val="accent5">
                    <a:lumMod val="50000"/>
                  </a:schemeClr>
                </a:solidFill>
              </a:rPr>
              <a:t>Describe what the primary sector is</a:t>
            </a:r>
          </a:p>
          <a:p>
            <a:pPr marL="0" indent="0">
              <a:buNone/>
            </a:pPr>
            <a:r>
              <a:rPr lang="en-GB" sz="2400" dirty="0" smtClean="0">
                <a:solidFill>
                  <a:srgbClr val="7030A0"/>
                </a:solidFill>
              </a:rPr>
              <a:t>The primary sector is any job which involves finding or getting natural resources such as crops.</a:t>
            </a:r>
          </a:p>
          <a:p>
            <a:pPr marL="0" indent="0">
              <a:buNone/>
            </a:pPr>
            <a:r>
              <a:rPr lang="en-GB" sz="2400" dirty="0" smtClean="0">
                <a:solidFill>
                  <a:schemeClr val="accent5">
                    <a:lumMod val="50000"/>
                  </a:schemeClr>
                </a:solidFill>
              </a:rPr>
              <a:t>2) Describe what the secondary sector is</a:t>
            </a:r>
          </a:p>
          <a:p>
            <a:pPr marL="0" indent="0">
              <a:buNone/>
            </a:pPr>
            <a:r>
              <a:rPr lang="en-GB" sz="2400" dirty="0" smtClean="0">
                <a:solidFill>
                  <a:srgbClr val="7030A0"/>
                </a:solidFill>
              </a:rPr>
              <a:t>The secondary sector is any job which uses the natural resources from the primary sector to make a product to sell such as using diamonds to make jewellery. </a:t>
            </a:r>
            <a:endParaRPr lang="en-GB" sz="2400" dirty="0">
              <a:solidFill>
                <a:srgbClr val="7030A0"/>
              </a:solidFill>
            </a:endParaRPr>
          </a:p>
          <a:p>
            <a:pPr marL="0" indent="0">
              <a:buNone/>
            </a:pPr>
            <a:r>
              <a:rPr lang="en-GB" sz="2400" dirty="0" smtClean="0">
                <a:solidFill>
                  <a:schemeClr val="accent5">
                    <a:lumMod val="50000"/>
                  </a:schemeClr>
                </a:solidFill>
              </a:rPr>
              <a:t>3) Describe that the tertiary sector is</a:t>
            </a:r>
          </a:p>
          <a:p>
            <a:pPr marL="0" indent="0">
              <a:buNone/>
            </a:pPr>
            <a:r>
              <a:rPr lang="en-GB" sz="2400" dirty="0" smtClean="0">
                <a:solidFill>
                  <a:srgbClr val="7030A0"/>
                </a:solidFill>
              </a:rPr>
              <a:t>The tertiary sector is any job which provides a service for people, such as teaching children. It does not involve using any natural resources at all. </a:t>
            </a:r>
          </a:p>
          <a:p>
            <a:pPr marL="0" indent="0">
              <a:buNone/>
            </a:pPr>
            <a:r>
              <a:rPr lang="en-GB" sz="2400" dirty="0" smtClean="0">
                <a:solidFill>
                  <a:schemeClr val="accent5">
                    <a:lumMod val="50000"/>
                  </a:schemeClr>
                </a:solidFill>
              </a:rPr>
              <a:t>4) Give an example of a type of job in each sector</a:t>
            </a:r>
          </a:p>
          <a:p>
            <a:pPr marL="0" indent="0">
              <a:buNone/>
            </a:pPr>
            <a:r>
              <a:rPr lang="en-GB" sz="2400" dirty="0" smtClean="0">
                <a:solidFill>
                  <a:srgbClr val="FF0000"/>
                </a:solidFill>
              </a:rPr>
              <a:t>Any of the examples given on the previous slides (or your own example as long as it fits the descriptions above!)</a:t>
            </a:r>
          </a:p>
          <a:p>
            <a:pPr marL="514350" indent="-514350">
              <a:buAutoNum type="arabicParenR"/>
            </a:pPr>
            <a:endParaRPr lang="en-GB" sz="2400" dirty="0"/>
          </a:p>
        </p:txBody>
      </p:sp>
    </p:spTree>
    <p:extLst>
      <p:ext uri="{BB962C8B-B14F-4D97-AF65-F5344CB8AC3E}">
        <p14:creationId xmlns:p14="http://schemas.microsoft.com/office/powerpoint/2010/main" val="2694648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 Secure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chemeClr val="bg1">
                    <a:lumMod val="50000"/>
                  </a:schemeClr>
                </a:solidFill>
              </a:rPr>
              <a:t>5) Which employment </a:t>
            </a:r>
            <a:r>
              <a:rPr lang="en-GB" dirty="0">
                <a:solidFill>
                  <a:schemeClr val="bg1">
                    <a:lumMod val="50000"/>
                  </a:schemeClr>
                </a:solidFill>
              </a:rPr>
              <a:t>sector is biggest in </a:t>
            </a:r>
            <a:r>
              <a:rPr lang="en-GB" dirty="0" smtClean="0">
                <a:solidFill>
                  <a:schemeClr val="bg1">
                    <a:lumMod val="50000"/>
                  </a:schemeClr>
                </a:solidFill>
              </a:rPr>
              <a:t>Italy?</a:t>
            </a:r>
          </a:p>
          <a:p>
            <a:pPr marL="0" indent="0">
              <a:buNone/>
            </a:pPr>
            <a:r>
              <a:rPr lang="en-GB" dirty="0" smtClean="0">
                <a:solidFill>
                  <a:srgbClr val="7030A0"/>
                </a:solidFill>
              </a:rPr>
              <a:t>The Tertiary Sector</a:t>
            </a:r>
          </a:p>
          <a:p>
            <a:pPr marL="0" indent="0">
              <a:buNone/>
            </a:pPr>
            <a:r>
              <a:rPr lang="en-GB" dirty="0" smtClean="0">
                <a:solidFill>
                  <a:schemeClr val="bg1">
                    <a:lumMod val="50000"/>
                  </a:schemeClr>
                </a:solidFill>
              </a:rPr>
              <a:t>6) Why </a:t>
            </a:r>
            <a:r>
              <a:rPr lang="en-GB" dirty="0">
                <a:solidFill>
                  <a:schemeClr val="bg1">
                    <a:lumMod val="50000"/>
                  </a:schemeClr>
                </a:solidFill>
              </a:rPr>
              <a:t>is this sector biggest?</a:t>
            </a:r>
          </a:p>
          <a:p>
            <a:pPr marL="0" indent="0">
              <a:buNone/>
            </a:pPr>
            <a:r>
              <a:rPr lang="en-GB" dirty="0" smtClean="0">
                <a:solidFill>
                  <a:srgbClr val="7030A0"/>
                </a:solidFill>
              </a:rPr>
              <a:t>This sector is the biggest because Italy is a very developed country which means the people living there have good lifestyles. This means they can afford and expect to have many different services provided by the tertiary sector such as teachers, lawyers, hotels, restaurants, theatres, cinemas etc. </a:t>
            </a:r>
            <a:endParaRPr lang="en-GB" dirty="0">
              <a:solidFill>
                <a:srgbClr val="7030A0"/>
              </a:solidFill>
            </a:endParaRPr>
          </a:p>
        </p:txBody>
      </p:sp>
    </p:spTree>
    <p:extLst>
      <p:ext uri="{BB962C8B-B14F-4D97-AF65-F5344CB8AC3E}">
        <p14:creationId xmlns:p14="http://schemas.microsoft.com/office/powerpoint/2010/main" val="233497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 Secure+</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FFC000"/>
                </a:solidFill>
              </a:rPr>
              <a:t>7) Which </a:t>
            </a:r>
            <a:r>
              <a:rPr lang="en-GB" dirty="0">
                <a:solidFill>
                  <a:srgbClr val="FFC000"/>
                </a:solidFill>
              </a:rPr>
              <a:t>sector is biggest in less developed </a:t>
            </a:r>
            <a:r>
              <a:rPr lang="en-GB" dirty="0" smtClean="0">
                <a:solidFill>
                  <a:srgbClr val="FFC000"/>
                </a:solidFill>
              </a:rPr>
              <a:t>country?</a:t>
            </a:r>
          </a:p>
          <a:p>
            <a:pPr marL="0" indent="0">
              <a:buNone/>
            </a:pPr>
            <a:r>
              <a:rPr lang="en-GB" dirty="0" smtClean="0">
                <a:solidFill>
                  <a:srgbClr val="7030A0"/>
                </a:solidFill>
              </a:rPr>
              <a:t>The Primary Sector</a:t>
            </a:r>
          </a:p>
          <a:p>
            <a:pPr marL="0" indent="0">
              <a:buNone/>
            </a:pPr>
            <a:r>
              <a:rPr lang="en-GB" dirty="0" smtClean="0">
                <a:solidFill>
                  <a:srgbClr val="FFC000"/>
                </a:solidFill>
              </a:rPr>
              <a:t>8) Why </a:t>
            </a:r>
            <a:r>
              <a:rPr lang="en-GB" dirty="0">
                <a:solidFill>
                  <a:srgbClr val="FFC000"/>
                </a:solidFill>
              </a:rPr>
              <a:t>is this sector biggest in less developed countries?</a:t>
            </a:r>
          </a:p>
          <a:p>
            <a:pPr marL="0" indent="0">
              <a:buNone/>
            </a:pPr>
            <a:r>
              <a:rPr lang="en-GB" dirty="0" smtClean="0">
                <a:solidFill>
                  <a:srgbClr val="7030A0"/>
                </a:solidFill>
              </a:rPr>
              <a:t>People in less developed countries don’t have as much money and so cant afford to spend their money on ‘services’. Instead, most people have jobs which rely on gathering basic supplies like growing and harvesting food. </a:t>
            </a:r>
            <a:endParaRPr lang="en-GB" dirty="0">
              <a:solidFill>
                <a:srgbClr val="7030A0"/>
              </a:solidFill>
            </a:endParaRPr>
          </a:p>
        </p:txBody>
      </p:sp>
    </p:spTree>
    <p:extLst>
      <p:ext uri="{BB962C8B-B14F-4D97-AF65-F5344CB8AC3E}">
        <p14:creationId xmlns:p14="http://schemas.microsoft.com/office/powerpoint/2010/main" val="176991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097279" y="718457"/>
            <a:ext cx="7485018" cy="4127863"/>
          </a:xfrm>
          <a:prstGeom prst="cloudCallout">
            <a:avLst>
              <a:gd name="adj1" fmla="val -34295"/>
              <a:gd name="adj2" fmla="val 7224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smtClean="0"/>
              <a:t>So, what is </a:t>
            </a:r>
          </a:p>
          <a:p>
            <a:pPr algn="ctr"/>
            <a:r>
              <a:rPr lang="en-GB" sz="3200" dirty="0" smtClean="0"/>
              <a:t>‘</a:t>
            </a:r>
            <a:r>
              <a:rPr lang="en-GB" sz="3200" b="1" dirty="0" smtClean="0"/>
              <a:t>The Primary Sector</a:t>
            </a:r>
            <a:r>
              <a:rPr lang="en-GB" sz="3200" dirty="0" smtClean="0"/>
              <a:t>’? </a:t>
            </a:r>
          </a:p>
          <a:p>
            <a:pPr algn="ctr"/>
            <a:r>
              <a:rPr lang="en-GB" sz="3200" dirty="0" smtClean="0"/>
              <a:t>How would you define it?</a:t>
            </a:r>
          </a:p>
          <a:p>
            <a:pPr algn="ctr"/>
            <a:r>
              <a:rPr lang="en-GB" sz="3200" dirty="0" smtClean="0"/>
              <a:t>What did all of those jobs have in common?</a:t>
            </a:r>
            <a:endParaRPr lang="en-GB" sz="3200" dirty="0"/>
          </a:p>
        </p:txBody>
      </p:sp>
      <p:grpSp>
        <p:nvGrpSpPr>
          <p:cNvPr id="5" name="Group 4"/>
          <p:cNvGrpSpPr/>
          <p:nvPr/>
        </p:nvGrpSpPr>
        <p:grpSpPr>
          <a:xfrm>
            <a:off x="212974" y="83578"/>
            <a:ext cx="5150021" cy="520258"/>
            <a:chOff x="1763052" y="2290"/>
            <a:chExt cx="5662707" cy="1346926"/>
          </a:xfrm>
        </p:grpSpPr>
        <p:sp>
          <p:nvSpPr>
            <p:cNvPr id="6" name="Pentagon 5"/>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308396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Primary Sector:</a:t>
            </a:r>
            <a:endParaRPr lang="en-GB" dirty="0"/>
          </a:p>
        </p:txBody>
      </p:sp>
      <p:sp>
        <p:nvSpPr>
          <p:cNvPr id="3" name="Content Placeholder 2"/>
          <p:cNvSpPr>
            <a:spLocks noGrp="1"/>
          </p:cNvSpPr>
          <p:nvPr>
            <p:ph idx="1"/>
          </p:nvPr>
        </p:nvSpPr>
        <p:spPr>
          <a:xfrm>
            <a:off x="498020" y="1459863"/>
            <a:ext cx="7886700" cy="5032375"/>
          </a:xfrm>
        </p:spPr>
        <p:txBody>
          <a:bodyPr>
            <a:noAutofit/>
          </a:bodyPr>
          <a:lstStyle/>
          <a:p>
            <a:r>
              <a:rPr lang="en-GB" dirty="0" smtClean="0"/>
              <a:t>This sector includes jobs which involve working with a natural product. </a:t>
            </a:r>
          </a:p>
          <a:p>
            <a:r>
              <a:rPr lang="en-GB" dirty="0" smtClean="0"/>
              <a:t>People in this sector grow, find, harvest natural goods so they can be used</a:t>
            </a:r>
          </a:p>
          <a:p>
            <a:r>
              <a:rPr lang="en-GB" dirty="0" smtClean="0"/>
              <a:t>Natural things used in this sector include:</a:t>
            </a:r>
          </a:p>
          <a:p>
            <a:pPr lvl="1"/>
            <a:r>
              <a:rPr lang="en-GB" dirty="0" smtClean="0"/>
              <a:t>Crops</a:t>
            </a:r>
          </a:p>
          <a:p>
            <a:pPr lvl="1"/>
            <a:r>
              <a:rPr lang="en-GB" dirty="0" smtClean="0"/>
              <a:t>Plants</a:t>
            </a:r>
          </a:p>
          <a:p>
            <a:pPr lvl="1"/>
            <a:r>
              <a:rPr lang="en-GB" dirty="0" smtClean="0"/>
              <a:t>Animals</a:t>
            </a:r>
          </a:p>
          <a:p>
            <a:pPr lvl="1"/>
            <a:r>
              <a:rPr lang="en-GB" dirty="0" smtClean="0"/>
              <a:t>Rocks</a:t>
            </a:r>
          </a:p>
          <a:p>
            <a:pPr lvl="1"/>
            <a:r>
              <a:rPr lang="en-GB" dirty="0" smtClean="0"/>
              <a:t>Precious stones e.g. diamonds</a:t>
            </a:r>
          </a:p>
          <a:p>
            <a:pPr lvl="1"/>
            <a:r>
              <a:rPr lang="en-GB" dirty="0" smtClean="0"/>
              <a:t>Gold</a:t>
            </a:r>
          </a:p>
          <a:p>
            <a:pPr lvl="1"/>
            <a:r>
              <a:rPr lang="en-GB" dirty="0" smtClean="0"/>
              <a:t>Coal</a:t>
            </a:r>
          </a:p>
          <a:p>
            <a:pPr lvl="1"/>
            <a:r>
              <a:rPr lang="en-GB" dirty="0" smtClean="0"/>
              <a:t>Oil</a:t>
            </a:r>
            <a:endParaRPr lang="en-GB" dirty="0"/>
          </a:p>
        </p:txBody>
      </p:sp>
      <p:grpSp>
        <p:nvGrpSpPr>
          <p:cNvPr id="4" name="Group 3"/>
          <p:cNvGrpSpPr/>
          <p:nvPr/>
        </p:nvGrpSpPr>
        <p:grpSpPr>
          <a:xfrm>
            <a:off x="212974" y="83578"/>
            <a:ext cx="5150021" cy="520258"/>
            <a:chOff x="1763052" y="2290"/>
            <a:chExt cx="5662707" cy="1346926"/>
          </a:xfrm>
        </p:grpSpPr>
        <p:sp>
          <p:nvSpPr>
            <p:cNvPr id="5" name="Pentagon 4"/>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312159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7199" y="4012881"/>
            <a:ext cx="4008496" cy="2673667"/>
          </a:xfrm>
          <a:prstGeom prst="rect">
            <a:avLst/>
          </a:prstGeom>
        </p:spPr>
      </p:pic>
      <p:sp>
        <p:nvSpPr>
          <p:cNvPr id="2" name="Title 1"/>
          <p:cNvSpPr>
            <a:spLocks noGrp="1"/>
          </p:cNvSpPr>
          <p:nvPr>
            <p:ph type="title"/>
          </p:nvPr>
        </p:nvSpPr>
        <p:spPr>
          <a:xfrm>
            <a:off x="0" y="139542"/>
            <a:ext cx="7886700" cy="1325563"/>
          </a:xfrm>
        </p:spPr>
        <p:txBody>
          <a:bodyPr/>
          <a:lstStyle/>
          <a:p>
            <a:r>
              <a:rPr lang="en-GB" dirty="0" smtClean="0"/>
              <a:t>Secondary sector:</a:t>
            </a:r>
            <a:endParaRPr lang="en-GB" dirty="0"/>
          </a:p>
        </p:txBody>
      </p:sp>
      <p:pic>
        <p:nvPicPr>
          <p:cNvPr id="4" name="Picture 3"/>
          <p:cNvPicPr>
            <a:picLocks noChangeAspect="1"/>
          </p:cNvPicPr>
          <p:nvPr/>
        </p:nvPicPr>
        <p:blipFill>
          <a:blip r:embed="rId3"/>
          <a:stretch>
            <a:fillRect/>
          </a:stretch>
        </p:blipFill>
        <p:spPr>
          <a:xfrm>
            <a:off x="413573" y="1685108"/>
            <a:ext cx="3660807" cy="2129245"/>
          </a:xfrm>
          <a:prstGeom prst="rect">
            <a:avLst/>
          </a:prstGeom>
        </p:spPr>
      </p:pic>
      <p:pic>
        <p:nvPicPr>
          <p:cNvPr id="6" name="Picture 5"/>
          <p:cNvPicPr>
            <a:picLocks noChangeAspect="1"/>
          </p:cNvPicPr>
          <p:nvPr/>
        </p:nvPicPr>
        <p:blipFill>
          <a:blip r:embed="rId4"/>
          <a:stretch>
            <a:fillRect/>
          </a:stretch>
        </p:blipFill>
        <p:spPr>
          <a:xfrm>
            <a:off x="4025727" y="2332798"/>
            <a:ext cx="2893746" cy="1620498"/>
          </a:xfrm>
          <a:prstGeom prst="rect">
            <a:avLst/>
          </a:prstGeom>
        </p:spPr>
      </p:pic>
      <p:pic>
        <p:nvPicPr>
          <p:cNvPr id="9" name="Picture 8"/>
          <p:cNvPicPr>
            <a:picLocks noChangeAspect="1"/>
          </p:cNvPicPr>
          <p:nvPr/>
        </p:nvPicPr>
        <p:blipFill>
          <a:blip r:embed="rId5"/>
          <a:stretch>
            <a:fillRect/>
          </a:stretch>
        </p:blipFill>
        <p:spPr>
          <a:xfrm>
            <a:off x="4378395" y="4309246"/>
            <a:ext cx="3921903" cy="2609848"/>
          </a:xfrm>
          <a:prstGeom prst="rect">
            <a:avLst/>
          </a:prstGeom>
        </p:spPr>
      </p:pic>
      <p:pic>
        <p:nvPicPr>
          <p:cNvPr id="11" name="Picture 10"/>
          <p:cNvPicPr>
            <a:picLocks noChangeAspect="1"/>
          </p:cNvPicPr>
          <p:nvPr/>
        </p:nvPicPr>
        <p:blipFill>
          <a:blip r:embed="rId6"/>
          <a:stretch>
            <a:fillRect/>
          </a:stretch>
        </p:blipFill>
        <p:spPr>
          <a:xfrm>
            <a:off x="6048104" y="230450"/>
            <a:ext cx="2762730" cy="1792309"/>
          </a:xfrm>
          <a:prstGeom prst="rect">
            <a:avLst/>
          </a:prstGeom>
        </p:spPr>
      </p:pic>
      <p:pic>
        <p:nvPicPr>
          <p:cNvPr id="8" name="Picture 7"/>
          <p:cNvPicPr>
            <a:picLocks noChangeAspect="1"/>
          </p:cNvPicPr>
          <p:nvPr/>
        </p:nvPicPr>
        <p:blipFill>
          <a:blip r:embed="rId7"/>
          <a:stretch>
            <a:fillRect/>
          </a:stretch>
        </p:blipFill>
        <p:spPr>
          <a:xfrm>
            <a:off x="6919473" y="2257686"/>
            <a:ext cx="2224527" cy="2981325"/>
          </a:xfrm>
          <a:prstGeom prst="rect">
            <a:avLst/>
          </a:prstGeom>
        </p:spPr>
      </p:pic>
      <p:grpSp>
        <p:nvGrpSpPr>
          <p:cNvPr id="12" name="Group 11"/>
          <p:cNvGrpSpPr/>
          <p:nvPr/>
        </p:nvGrpSpPr>
        <p:grpSpPr>
          <a:xfrm>
            <a:off x="212974" y="83578"/>
            <a:ext cx="5150021" cy="520258"/>
            <a:chOff x="1763052" y="2290"/>
            <a:chExt cx="5662707" cy="1346926"/>
          </a:xfrm>
        </p:grpSpPr>
        <p:sp>
          <p:nvSpPr>
            <p:cNvPr id="13" name="Pentagon 12"/>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393584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097278" y="718457"/>
            <a:ext cx="7707087" cy="4127863"/>
          </a:xfrm>
          <a:prstGeom prst="cloudCallout">
            <a:avLst>
              <a:gd name="adj1" fmla="val -34295"/>
              <a:gd name="adj2" fmla="val 7224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dirty="0" smtClean="0"/>
              <a:t>So, what is </a:t>
            </a:r>
          </a:p>
          <a:p>
            <a:pPr algn="ctr"/>
            <a:r>
              <a:rPr lang="en-GB" sz="3200" dirty="0" smtClean="0"/>
              <a:t>‘</a:t>
            </a:r>
            <a:r>
              <a:rPr lang="en-GB" sz="3200" b="1" dirty="0" smtClean="0"/>
              <a:t>The Secondary Sector</a:t>
            </a:r>
            <a:r>
              <a:rPr lang="en-GB" sz="3200" dirty="0" smtClean="0"/>
              <a:t>’? </a:t>
            </a:r>
          </a:p>
          <a:p>
            <a:pPr algn="ctr"/>
            <a:r>
              <a:rPr lang="en-GB" sz="3200" dirty="0" smtClean="0"/>
              <a:t>How would you define it?</a:t>
            </a:r>
          </a:p>
          <a:p>
            <a:pPr algn="ctr"/>
            <a:r>
              <a:rPr lang="en-GB" sz="3200" dirty="0" smtClean="0"/>
              <a:t>What did all of those jobs have in common?</a:t>
            </a:r>
            <a:endParaRPr lang="en-GB" sz="3200" dirty="0"/>
          </a:p>
        </p:txBody>
      </p:sp>
      <p:grpSp>
        <p:nvGrpSpPr>
          <p:cNvPr id="3" name="Group 2"/>
          <p:cNvGrpSpPr/>
          <p:nvPr/>
        </p:nvGrpSpPr>
        <p:grpSpPr>
          <a:xfrm>
            <a:off x="212974" y="83578"/>
            <a:ext cx="5150021" cy="520258"/>
            <a:chOff x="1763052" y="2290"/>
            <a:chExt cx="5662707" cy="1346926"/>
          </a:xfrm>
        </p:grpSpPr>
        <p:sp>
          <p:nvSpPr>
            <p:cNvPr id="5" name="Pentagon 4"/>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175654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Secondary Sector:</a:t>
            </a:r>
            <a:endParaRPr lang="en-GB" dirty="0"/>
          </a:p>
        </p:txBody>
      </p:sp>
      <p:sp>
        <p:nvSpPr>
          <p:cNvPr id="3" name="Content Placeholder 2"/>
          <p:cNvSpPr>
            <a:spLocks noGrp="1"/>
          </p:cNvSpPr>
          <p:nvPr>
            <p:ph idx="1"/>
          </p:nvPr>
        </p:nvSpPr>
        <p:spPr>
          <a:xfrm>
            <a:off x="498020" y="1459863"/>
            <a:ext cx="7886700" cy="5032375"/>
          </a:xfrm>
        </p:spPr>
        <p:txBody>
          <a:bodyPr>
            <a:noAutofit/>
          </a:bodyPr>
          <a:lstStyle/>
          <a:p>
            <a:r>
              <a:rPr lang="en-GB" dirty="0" smtClean="0"/>
              <a:t>This sector includes jobs which use and change the natural products from the primary sector and turn them into other products</a:t>
            </a:r>
          </a:p>
          <a:p>
            <a:r>
              <a:rPr lang="en-GB" dirty="0" smtClean="0"/>
              <a:t>The reason for doing this is to sell the product to make money!</a:t>
            </a:r>
          </a:p>
          <a:p>
            <a:r>
              <a:rPr lang="en-GB" dirty="0" smtClean="0"/>
              <a:t>Products that are made in this sector include:</a:t>
            </a:r>
          </a:p>
          <a:p>
            <a:pPr lvl="1"/>
            <a:r>
              <a:rPr lang="en-GB" dirty="0" smtClean="0"/>
              <a:t>Clothes</a:t>
            </a:r>
          </a:p>
          <a:p>
            <a:pPr lvl="1"/>
            <a:r>
              <a:rPr lang="en-GB" dirty="0" smtClean="0"/>
              <a:t>Shoes</a:t>
            </a:r>
          </a:p>
          <a:p>
            <a:pPr lvl="1"/>
            <a:r>
              <a:rPr lang="en-GB" dirty="0" smtClean="0"/>
              <a:t>Food products </a:t>
            </a:r>
          </a:p>
          <a:p>
            <a:pPr lvl="1"/>
            <a:r>
              <a:rPr lang="en-GB" dirty="0" smtClean="0"/>
              <a:t>Cars</a:t>
            </a:r>
          </a:p>
          <a:p>
            <a:pPr lvl="1"/>
            <a:r>
              <a:rPr lang="en-GB" dirty="0" smtClean="0"/>
              <a:t>Houses </a:t>
            </a:r>
          </a:p>
        </p:txBody>
      </p:sp>
      <p:grpSp>
        <p:nvGrpSpPr>
          <p:cNvPr id="4" name="Group 3"/>
          <p:cNvGrpSpPr/>
          <p:nvPr/>
        </p:nvGrpSpPr>
        <p:grpSpPr>
          <a:xfrm>
            <a:off x="212974" y="83578"/>
            <a:ext cx="5150021" cy="520258"/>
            <a:chOff x="1763052" y="2290"/>
            <a:chExt cx="5662707" cy="1346926"/>
          </a:xfrm>
        </p:grpSpPr>
        <p:sp>
          <p:nvSpPr>
            <p:cNvPr id="5" name="Pentagon 4"/>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3368282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Tertiary sector:</a:t>
            </a:r>
            <a:endParaRPr lang="en-GB" dirty="0"/>
          </a:p>
        </p:txBody>
      </p:sp>
      <p:pic>
        <p:nvPicPr>
          <p:cNvPr id="3076" name="Picture 4" descr="Teacher Clipart Free PNG Image｜Illus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113" y="112984"/>
            <a:ext cx="2851979" cy="28519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89355" y="1407433"/>
            <a:ext cx="3343275" cy="1362075"/>
          </a:xfrm>
          <a:prstGeom prst="rect">
            <a:avLst/>
          </a:prstGeom>
        </p:spPr>
      </p:pic>
      <p:pic>
        <p:nvPicPr>
          <p:cNvPr id="6" name="Picture 5"/>
          <p:cNvPicPr>
            <a:picLocks noChangeAspect="1"/>
          </p:cNvPicPr>
          <p:nvPr/>
        </p:nvPicPr>
        <p:blipFill>
          <a:blip r:embed="rId4"/>
          <a:stretch>
            <a:fillRect/>
          </a:stretch>
        </p:blipFill>
        <p:spPr>
          <a:xfrm>
            <a:off x="5983072" y="4554762"/>
            <a:ext cx="3026283" cy="2013854"/>
          </a:xfrm>
          <a:prstGeom prst="rect">
            <a:avLst/>
          </a:prstGeom>
        </p:spPr>
      </p:pic>
      <p:pic>
        <p:nvPicPr>
          <p:cNvPr id="8" name="Picture 7"/>
          <p:cNvPicPr>
            <a:picLocks noChangeAspect="1"/>
          </p:cNvPicPr>
          <p:nvPr/>
        </p:nvPicPr>
        <p:blipFill>
          <a:blip r:embed="rId5"/>
          <a:stretch>
            <a:fillRect/>
          </a:stretch>
        </p:blipFill>
        <p:spPr>
          <a:xfrm>
            <a:off x="2817676" y="4833937"/>
            <a:ext cx="2619375" cy="1743075"/>
          </a:xfrm>
          <a:prstGeom prst="rect">
            <a:avLst/>
          </a:prstGeom>
        </p:spPr>
      </p:pic>
      <p:pic>
        <p:nvPicPr>
          <p:cNvPr id="9" name="Picture 8"/>
          <p:cNvPicPr>
            <a:picLocks noChangeAspect="1"/>
          </p:cNvPicPr>
          <p:nvPr/>
        </p:nvPicPr>
        <p:blipFill rotWithShape="1">
          <a:blip r:embed="rId6"/>
          <a:srcRect b="8314"/>
          <a:stretch/>
        </p:blipFill>
        <p:spPr>
          <a:xfrm>
            <a:off x="460453" y="4518089"/>
            <a:ext cx="2009775" cy="2087200"/>
          </a:xfrm>
          <a:prstGeom prst="rect">
            <a:avLst/>
          </a:prstGeom>
        </p:spPr>
      </p:pic>
      <p:pic>
        <p:nvPicPr>
          <p:cNvPr id="3082" name="Picture 10" descr="ASDA | Care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453" y="2866796"/>
            <a:ext cx="295275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edco Servic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8651" y="2209799"/>
            <a:ext cx="2465049" cy="238936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12974" y="83578"/>
            <a:ext cx="5150021" cy="520258"/>
            <a:chOff x="1763052" y="2290"/>
            <a:chExt cx="5662707" cy="1346926"/>
          </a:xfrm>
        </p:grpSpPr>
        <p:sp>
          <p:nvSpPr>
            <p:cNvPr id="14" name="Pentagon 13"/>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252127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097278" y="718457"/>
            <a:ext cx="7707087" cy="4127863"/>
          </a:xfrm>
          <a:prstGeom prst="cloudCallout">
            <a:avLst>
              <a:gd name="adj1" fmla="val -34295"/>
              <a:gd name="adj2" fmla="val 7224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dirty="0" smtClean="0"/>
              <a:t>So, what is </a:t>
            </a:r>
          </a:p>
          <a:p>
            <a:pPr algn="ctr"/>
            <a:r>
              <a:rPr lang="en-GB" sz="3200" dirty="0" smtClean="0"/>
              <a:t>‘</a:t>
            </a:r>
            <a:r>
              <a:rPr lang="en-GB" sz="3200" b="1" dirty="0" smtClean="0"/>
              <a:t>The Tertiary Sector</a:t>
            </a:r>
            <a:r>
              <a:rPr lang="en-GB" sz="3200" dirty="0" smtClean="0"/>
              <a:t>’? </a:t>
            </a:r>
          </a:p>
          <a:p>
            <a:pPr algn="ctr"/>
            <a:r>
              <a:rPr lang="en-GB" sz="3200" dirty="0" smtClean="0"/>
              <a:t>How would you define it?</a:t>
            </a:r>
          </a:p>
          <a:p>
            <a:pPr algn="ctr"/>
            <a:r>
              <a:rPr lang="en-GB" sz="3200" dirty="0" smtClean="0"/>
              <a:t>What did all of those jobs have in common?</a:t>
            </a:r>
            <a:endParaRPr lang="en-GB" sz="3200" dirty="0"/>
          </a:p>
        </p:txBody>
      </p:sp>
      <p:grpSp>
        <p:nvGrpSpPr>
          <p:cNvPr id="3" name="Group 2"/>
          <p:cNvGrpSpPr/>
          <p:nvPr/>
        </p:nvGrpSpPr>
        <p:grpSpPr>
          <a:xfrm>
            <a:off x="212974" y="83578"/>
            <a:ext cx="5150021" cy="520258"/>
            <a:chOff x="1763052" y="2290"/>
            <a:chExt cx="5662707" cy="1346926"/>
          </a:xfrm>
        </p:grpSpPr>
        <p:sp>
          <p:nvSpPr>
            <p:cNvPr id="5" name="Pentagon 4"/>
            <p:cNvSpPr/>
            <p:nvPr/>
          </p:nvSpPr>
          <p:spPr>
            <a:xfrm rot="10800000">
              <a:off x="1763052" y="2290"/>
              <a:ext cx="5662707" cy="1346926"/>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txBox="1"/>
            <p:nvPr/>
          </p:nvSpPr>
          <p:spPr>
            <a:xfrm rot="21600000">
              <a:off x="2099783" y="2290"/>
              <a:ext cx="5325976" cy="1346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57" tIns="91440" rIns="170688" bIns="91440" numCol="1" spcCol="1270" anchor="ctr" anchorCtr="0">
              <a:noAutofit/>
            </a:bodyPr>
            <a:lstStyle/>
            <a:p>
              <a:pPr lvl="0" algn="ctr" defTabSz="1066800">
                <a:lnSpc>
                  <a:spcPct val="90000"/>
                </a:lnSpc>
                <a:spcBef>
                  <a:spcPct val="0"/>
                </a:spcBef>
                <a:spcAft>
                  <a:spcPct val="35000"/>
                </a:spcAft>
              </a:pPr>
              <a:r>
                <a:rPr lang="en-GB" b="1" kern="1200" dirty="0" smtClean="0">
                  <a:solidFill>
                    <a:schemeClr val="tx1"/>
                  </a:solidFill>
                </a:rPr>
                <a:t>Describe </a:t>
              </a:r>
              <a:r>
                <a:rPr lang="en-GB" b="0" kern="1200" dirty="0" smtClean="0">
                  <a:solidFill>
                    <a:schemeClr val="tx1"/>
                  </a:solidFill>
                </a:rPr>
                <a:t>the key concepts ‘primary’, ‘secondary’ and ‘tertiary’.</a:t>
              </a:r>
              <a:endParaRPr lang="en-GB" b="0" kern="1200" dirty="0">
                <a:solidFill>
                  <a:schemeClr val="tx1"/>
                </a:solidFill>
              </a:endParaRPr>
            </a:p>
          </p:txBody>
        </p:sp>
      </p:grpSp>
    </p:spTree>
    <p:extLst>
      <p:ext uri="{BB962C8B-B14F-4D97-AF65-F5344CB8AC3E}">
        <p14:creationId xmlns:p14="http://schemas.microsoft.com/office/powerpoint/2010/main" val="2038416450"/>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Jo">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1351</Words>
  <Application>Microsoft Office PowerPoint</Application>
  <PresentationFormat>On-screen Show (4:3)</PresentationFormat>
  <Paragraphs>159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Comic Sans MS</vt:lpstr>
      <vt:lpstr>Office Theme</vt:lpstr>
      <vt:lpstr>Employment in Italy </vt:lpstr>
      <vt:lpstr>Primary Sector:</vt:lpstr>
      <vt:lpstr>PowerPoint Presentation</vt:lpstr>
      <vt:lpstr>The Primary Sector:</vt:lpstr>
      <vt:lpstr>Secondary sector:</vt:lpstr>
      <vt:lpstr>PowerPoint Presentation</vt:lpstr>
      <vt:lpstr>The Secondary Sector:</vt:lpstr>
      <vt:lpstr>Tertiary sector:</vt:lpstr>
      <vt:lpstr>PowerPoint Presentation</vt:lpstr>
      <vt:lpstr>The Tertiary Sector:</vt:lpstr>
      <vt:lpstr>Mini-Plenary</vt:lpstr>
      <vt:lpstr>PowerPoint Presentation</vt:lpstr>
      <vt:lpstr>PowerPoint Presentation</vt:lpstr>
      <vt:lpstr>PowerPoint Presentation</vt:lpstr>
      <vt:lpstr>PowerPoint Presentation</vt:lpstr>
      <vt:lpstr>PowerPoint Presentation</vt:lpstr>
      <vt:lpstr>PowerPoint Presentation</vt:lpstr>
      <vt:lpstr>Answers:</vt:lpstr>
      <vt:lpstr>PowerPoint Presentation</vt:lpstr>
      <vt:lpstr>Italy’s Employment:</vt:lpstr>
      <vt:lpstr>PowerPoint Presentation</vt:lpstr>
      <vt:lpstr>Your finished pie chart should have looked something like this:</vt:lpstr>
      <vt:lpstr>PowerPoint Presentation</vt:lpstr>
      <vt:lpstr>India’s Employment:</vt:lpstr>
      <vt:lpstr>Plenary: Quiz!</vt:lpstr>
      <vt:lpstr>Answers: Developing</vt:lpstr>
      <vt:lpstr>Answers: Secure</vt:lpstr>
      <vt:lpstr>Answers: Secure+</vt:lpstr>
    </vt:vector>
  </TitlesOfParts>
  <Company>Woodhouse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Hyland</dc:creator>
  <cp:lastModifiedBy>J Hyland</cp:lastModifiedBy>
  <cp:revision>26</cp:revision>
  <dcterms:created xsi:type="dcterms:W3CDTF">2020-05-05T12:05:30Z</dcterms:created>
  <dcterms:modified xsi:type="dcterms:W3CDTF">2020-05-22T10:23:39Z</dcterms:modified>
</cp:coreProperties>
</file>