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8" r:id="rId3"/>
    <p:sldId id="260" r:id="rId4"/>
    <p:sldId id="259" r:id="rId5"/>
    <p:sldId id="261" r:id="rId6"/>
    <p:sldId id="257" r:id="rId7"/>
    <p:sldId id="268" r:id="rId8"/>
    <p:sldId id="269" r:id="rId9"/>
    <p:sldId id="262" r:id="rId10"/>
    <p:sldId id="263" r:id="rId11"/>
    <p:sldId id="264" r:id="rId12"/>
    <p:sldId id="265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Understand </a:t>
          </a:r>
          <a:r>
            <a:rPr lang="en-GB" b="0" dirty="0" smtClean="0">
              <a:solidFill>
                <a:schemeClr val="tx1"/>
              </a:solidFill>
            </a:rPr>
            <a:t>what the ‘The Human Development Index’ means.</a:t>
          </a:r>
          <a:endParaRPr lang="en-GB" b="0" dirty="0">
            <a:solidFill>
              <a:schemeClr val="tx1"/>
            </a:solidFill>
          </a:endParaRP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Investigate </a:t>
          </a:r>
          <a:r>
            <a:rPr lang="en-GB" b="0" dirty="0" smtClean="0">
              <a:solidFill>
                <a:schemeClr val="tx1"/>
              </a:solidFill>
            </a:rPr>
            <a:t>how developed Italy is</a:t>
          </a:r>
          <a:endParaRPr lang="en-GB" b="0" dirty="0">
            <a:solidFill>
              <a:schemeClr val="tx1"/>
            </a:solidFill>
          </a:endParaRP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b="1" dirty="0" smtClean="0">
              <a:solidFill>
                <a:schemeClr val="tx1"/>
              </a:solidFill>
            </a:rPr>
            <a:t>Compare and contrast t</a:t>
          </a:r>
          <a:r>
            <a:rPr lang="en-GB" b="0" dirty="0" smtClean="0">
              <a:solidFill>
                <a:schemeClr val="tx1"/>
              </a:solidFill>
            </a:rPr>
            <a:t>he development of Italy and The UK</a:t>
          </a:r>
          <a:endParaRPr lang="en-GB" b="0" dirty="0">
            <a:solidFill>
              <a:schemeClr val="tx1"/>
            </a:solidFill>
          </a:endParaRP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26BFDC-40DA-49AF-8DE6-A98D6275CC03}" type="presOf" srcId="{C915B869-DD3D-4F9A-845E-37008CADBDA3}" destId="{4188A397-039A-4944-A31B-619A33B4E98A}" srcOrd="0" destOrd="0" presId="urn:microsoft.com/office/officeart/2005/8/layout/vList3#1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68757062-D2CC-4982-9417-1B5B650E01BF}" type="presOf" srcId="{37802A34-3BF2-4FE0-84F3-AFEDA7E54ED3}" destId="{09FB03FA-59C9-4B18-AB5E-CA7E06E8A7D6}" srcOrd="0" destOrd="0" presId="urn:microsoft.com/office/officeart/2005/8/layout/vList3#1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841664CC-9E15-4654-B6FE-68B3F418AC7A}" type="presOf" srcId="{E9566A28-5ACD-4B1E-B51E-16F349058315}" destId="{45D3CAE1-118A-4ACA-B71C-FB2DF82DDC8D}" srcOrd="0" destOrd="0" presId="urn:microsoft.com/office/officeart/2005/8/layout/vList3#1"/>
    <dgm:cxn modelId="{9B7AC0CA-C23E-4085-89B7-488916D7EA9D}" type="presOf" srcId="{9FD4823C-6633-4D35-A344-454BAB211EA5}" destId="{4847FBB8-04B6-434D-9662-884FE21BE275}" srcOrd="0" destOrd="0" presId="urn:microsoft.com/office/officeart/2005/8/layout/vList3#1"/>
    <dgm:cxn modelId="{AFAE7528-C04F-4A17-B278-D02F93DA1E3D}" type="presParOf" srcId="{4188A397-039A-4944-A31B-619A33B4E98A}" destId="{30A768FF-5486-451C-8D28-3E402F996E53}" srcOrd="0" destOrd="0" presId="urn:microsoft.com/office/officeart/2005/8/layout/vList3#1"/>
    <dgm:cxn modelId="{64F7D88B-099C-4475-A793-4DB7C368128E}" type="presParOf" srcId="{30A768FF-5486-451C-8D28-3E402F996E53}" destId="{310A4C49-36CF-424D-A405-8412F3B9523B}" srcOrd="0" destOrd="0" presId="urn:microsoft.com/office/officeart/2005/8/layout/vList3#1"/>
    <dgm:cxn modelId="{9C36E123-BBFC-4497-9341-6E248FD22064}" type="presParOf" srcId="{30A768FF-5486-451C-8D28-3E402F996E53}" destId="{4847FBB8-04B6-434D-9662-884FE21BE275}" srcOrd="1" destOrd="0" presId="urn:microsoft.com/office/officeart/2005/8/layout/vList3#1"/>
    <dgm:cxn modelId="{AE6B98D5-0255-496B-98AE-61344990AE4B}" type="presParOf" srcId="{4188A397-039A-4944-A31B-619A33B4E98A}" destId="{928B0000-EC6F-4E30-9993-6B3473C9815C}" srcOrd="1" destOrd="0" presId="urn:microsoft.com/office/officeart/2005/8/layout/vList3#1"/>
    <dgm:cxn modelId="{2EC9048B-C551-41FD-A123-FBB2D4ACA61D}" type="presParOf" srcId="{4188A397-039A-4944-A31B-619A33B4E98A}" destId="{28F82717-41E5-4994-8AC1-F747FDAE1959}" srcOrd="2" destOrd="0" presId="urn:microsoft.com/office/officeart/2005/8/layout/vList3#1"/>
    <dgm:cxn modelId="{D3399B60-935D-4887-9391-40B8B06CF6FC}" type="presParOf" srcId="{28F82717-41E5-4994-8AC1-F747FDAE1959}" destId="{45B99FEE-4E56-4314-A5B0-53E34C8B0149}" srcOrd="0" destOrd="0" presId="urn:microsoft.com/office/officeart/2005/8/layout/vList3#1"/>
    <dgm:cxn modelId="{410E9237-075C-4E72-8EF3-4CC1256459F5}" type="presParOf" srcId="{28F82717-41E5-4994-8AC1-F747FDAE1959}" destId="{45D3CAE1-118A-4ACA-B71C-FB2DF82DDC8D}" srcOrd="1" destOrd="0" presId="urn:microsoft.com/office/officeart/2005/8/layout/vList3#1"/>
    <dgm:cxn modelId="{6F0A78A5-CE72-43B9-BD0B-75F10033AD17}" type="presParOf" srcId="{4188A397-039A-4944-A31B-619A33B4E98A}" destId="{0B3A8ADA-AB8C-4626-A697-CD7FE5B1590B}" srcOrd="3" destOrd="0" presId="urn:microsoft.com/office/officeart/2005/8/layout/vList3#1"/>
    <dgm:cxn modelId="{0228212E-BF93-45BE-85C4-12AB951E8CBC}" type="presParOf" srcId="{4188A397-039A-4944-A31B-619A33B4E98A}" destId="{8880477E-D9C6-468A-9CAA-BFC0164CA71A}" srcOrd="4" destOrd="0" presId="urn:microsoft.com/office/officeart/2005/8/layout/vList3#1"/>
    <dgm:cxn modelId="{64ACF496-E9D3-4791-AE88-F4C418BD87F7}" type="presParOf" srcId="{8880477E-D9C6-468A-9CAA-BFC0164CA71A}" destId="{FABDD2E3-9646-4F44-9A2D-0484455B72C9}" srcOrd="0" destOrd="0" presId="urn:microsoft.com/office/officeart/2005/8/layout/vList3#1"/>
    <dgm:cxn modelId="{D7FC5D77-3589-4977-88AC-B4A9BD33930F}" type="presParOf" srcId="{8880477E-D9C6-468A-9CAA-BFC0164CA71A}" destId="{09FB03FA-59C9-4B18-AB5E-CA7E06E8A7D6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721566" y="2788"/>
          <a:ext cx="5446623" cy="1398688"/>
        </a:xfrm>
        <a:prstGeom prst="homePlate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678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chemeClr val="tx1"/>
              </a:solidFill>
            </a:rPr>
            <a:t>Understand </a:t>
          </a:r>
          <a:r>
            <a:rPr lang="en-GB" sz="2300" b="0" kern="1200" dirty="0" smtClean="0">
              <a:solidFill>
                <a:schemeClr val="tx1"/>
              </a:solidFill>
            </a:rPr>
            <a:t>what the ‘The Human Development Index’ means.</a:t>
          </a:r>
          <a:endParaRPr lang="en-GB" sz="2300" b="0" kern="1200" dirty="0">
            <a:solidFill>
              <a:schemeClr val="tx1"/>
            </a:solidFill>
          </a:endParaRPr>
        </a:p>
      </dsp:txBody>
      <dsp:txXfrm rot="10800000">
        <a:off x="2071238" y="2788"/>
        <a:ext cx="5096951" cy="1398688"/>
      </dsp:txXfrm>
    </dsp:sp>
    <dsp:sp modelId="{310A4C49-36CF-424D-A405-8412F3B9523B}">
      <dsp:nvSpPr>
        <dsp:cNvPr id="0" name=""/>
        <dsp:cNvSpPr/>
      </dsp:nvSpPr>
      <dsp:spPr>
        <a:xfrm>
          <a:off x="1022221" y="2788"/>
          <a:ext cx="1398688" cy="139868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721566" y="1818996"/>
          <a:ext cx="5446623" cy="1398688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678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chemeClr val="tx1"/>
              </a:solidFill>
            </a:rPr>
            <a:t>Investigate </a:t>
          </a:r>
          <a:r>
            <a:rPr lang="en-GB" sz="2300" b="0" kern="1200" dirty="0" smtClean="0">
              <a:solidFill>
                <a:schemeClr val="tx1"/>
              </a:solidFill>
            </a:rPr>
            <a:t>how developed Italy is</a:t>
          </a:r>
          <a:endParaRPr lang="en-GB" sz="2300" b="0" kern="1200" dirty="0">
            <a:solidFill>
              <a:schemeClr val="tx1"/>
            </a:solidFill>
          </a:endParaRPr>
        </a:p>
      </dsp:txBody>
      <dsp:txXfrm rot="10800000">
        <a:off x="2071238" y="1818996"/>
        <a:ext cx="5096951" cy="1398688"/>
      </dsp:txXfrm>
    </dsp:sp>
    <dsp:sp modelId="{45B99FEE-4E56-4314-A5B0-53E34C8B0149}">
      <dsp:nvSpPr>
        <dsp:cNvPr id="0" name=""/>
        <dsp:cNvSpPr/>
      </dsp:nvSpPr>
      <dsp:spPr>
        <a:xfrm>
          <a:off x="1022221" y="1818996"/>
          <a:ext cx="1398688" cy="139868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721566" y="3635204"/>
          <a:ext cx="5446623" cy="1398688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6783" tIns="87630" rIns="163576" bIns="876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300" b="1" kern="1200" dirty="0" smtClean="0">
              <a:solidFill>
                <a:schemeClr val="tx1"/>
              </a:solidFill>
            </a:rPr>
            <a:t>Compare and contrast t</a:t>
          </a:r>
          <a:r>
            <a:rPr lang="en-GB" sz="2300" b="0" kern="1200" dirty="0" smtClean="0">
              <a:solidFill>
                <a:schemeClr val="tx1"/>
              </a:solidFill>
            </a:rPr>
            <a:t>he development of Italy and The UK</a:t>
          </a:r>
          <a:endParaRPr lang="en-GB" sz="2300" b="0" kern="1200" dirty="0">
            <a:solidFill>
              <a:schemeClr val="tx1"/>
            </a:solidFill>
          </a:endParaRPr>
        </a:p>
      </dsp:txBody>
      <dsp:txXfrm rot="10800000">
        <a:off x="2071238" y="3635204"/>
        <a:ext cx="5096951" cy="1398688"/>
      </dsp:txXfrm>
    </dsp:sp>
    <dsp:sp modelId="{FABDD2E3-9646-4F44-9A2D-0484455B72C9}">
      <dsp:nvSpPr>
        <dsp:cNvPr id="0" name=""/>
        <dsp:cNvSpPr/>
      </dsp:nvSpPr>
      <dsp:spPr>
        <a:xfrm>
          <a:off x="1022221" y="3635204"/>
          <a:ext cx="1398688" cy="139868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08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0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15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88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27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45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31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05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75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03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971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73E02-0CCE-4FA4-AB9A-B69FD427CFAE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6BBF3-E1F6-4528-9102-86D751EBE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6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hyperlink" Target="https://www.gapminder.org/dollar-street/matrix?thing=Hom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pminder.org/dollar-street/matrix?thing=Hom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How Developed is Italy?</a:t>
            </a:r>
            <a:endParaRPr lang="en-GB" b="1" u="sng" dirty="0"/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326109"/>
              </p:ext>
            </p:extLst>
          </p:nvPr>
        </p:nvGraphicFramePr>
        <p:xfrm>
          <a:off x="522514" y="1690689"/>
          <a:ext cx="8190412" cy="5036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811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3.googleusercontent.com/hFDC2W87OeHOQdyRRoNqSA7UNa55l8Y0MOB0u_znKHlwZ8Km_JddRFPPSt-z3Ih-zexgHX38YUdpmMNgWl-zf7-8fkFmiNEw-r32jJG_y0gwjAGKzeGAmGj8gY6WR_4zYWI_RbGQv4GrHykUM5AIZkY1FBqq3ftwkFNVkPzvJGI42_NCOdWIqNV8FiW5tJKvgBzyPOG2aVBf7nsLu_hkJDRg4fw-sW7V8M7Seiqwdw39FpPMF86jNAf9im8aOkcmnOdROdd81RCERuzJ_JubmHLwB_35mL_ApypnYBPMVDtBMxkg_DgpxyNhWhglGDmakpA886WDOvMzwflpXbnAvCNGXI9DcKDYw76LvTrfnRssdU5bhHnE2icVktWvnBGFXxxj6jPEXb0F5CvVl_B9Y3P6c0oeVccHFyU-DyN3GlQp8oKDFUn6qpRcQ-me3mOtlkw4u9qeeX15kDs3fqIR4clEFlQudBdAspNaks44tkY_EwOcEZt3fPG0SeHwSoD0jiUkUnS2t4iAszboFQ3RVe1snyWqBijo2rC-PRA3S0doEsSyJiFIIP2lsRWTR8zVB75fFuFvuU88EJAErr3d_tGHoeY65m7fVaaWldcEb6tIZuW4ZZTy7VfE2nMclhRU0H-j3TATv-YaH8Yv91gTYA3slaSRZLt30OkQxEDp_svZUFoczV_Wpj2VaBRDLm4=w1108-h625-n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7" t="20791" r="2578"/>
          <a:stretch/>
        </p:blipFill>
        <p:spPr bwMode="auto">
          <a:xfrm>
            <a:off x="130629" y="1188721"/>
            <a:ext cx="8908870" cy="471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1074" y="195943"/>
            <a:ext cx="8033657" cy="9013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HDMI is scored between 0 and 1. The higher the number, the greater the level of development.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7383" y="6027003"/>
            <a:ext cx="8948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Using the map above, you should be able to tell me whether </a:t>
            </a:r>
            <a:r>
              <a:rPr lang="en-GB" sz="2400" b="1" dirty="0" smtClean="0"/>
              <a:t>Italy</a:t>
            </a:r>
            <a:r>
              <a:rPr lang="en-GB" sz="2400" dirty="0" smtClean="0"/>
              <a:t> is developed or not?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30783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3.googleusercontent.com/hFDC2W87OeHOQdyRRoNqSA7UNa55l8Y0MOB0u_znKHlwZ8Km_JddRFPPSt-z3Ih-zexgHX38YUdpmMNgWl-zf7-8fkFmiNEw-r32jJG_y0gwjAGKzeGAmGj8gY6WR_4zYWI_RbGQv4GrHykUM5AIZkY1FBqq3ftwkFNVkPzvJGI42_NCOdWIqNV8FiW5tJKvgBzyPOG2aVBf7nsLu_hkJDRg4fw-sW7V8M7Seiqwdw39FpPMF86jNAf9im8aOkcmnOdROdd81RCERuzJ_JubmHLwB_35mL_ApypnYBPMVDtBMxkg_DgpxyNhWhglGDmakpA886WDOvMzwflpXbnAvCNGXI9DcKDYw76LvTrfnRssdU5bhHnE2icVktWvnBGFXxxj6jPEXb0F5CvVl_B9Y3P6c0oeVccHFyU-DyN3GlQp8oKDFUn6qpRcQ-me3mOtlkw4u9qeeX15kDs3fqIR4clEFlQudBdAspNaks44tkY_EwOcEZt3fPG0SeHwSoD0jiUkUnS2t4iAszboFQ3RVe1snyWqBijo2rC-PRA3S0doEsSyJiFIIP2lsRWTR8zVB75fFuFvuU88EJAErr3d_tGHoeY65m7fVaaWldcEb6tIZuW4ZZTy7VfE2nMclhRU0H-j3TATv-YaH8Yv91gTYA3slaSRZLt30OkQxEDp_svZUFoczV_Wpj2VaBRDLm4=w1108-h625-n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7" t="20791" r="2578"/>
          <a:stretch/>
        </p:blipFill>
        <p:spPr bwMode="auto">
          <a:xfrm>
            <a:off x="130629" y="1188721"/>
            <a:ext cx="8908870" cy="471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1074" y="195943"/>
            <a:ext cx="8033657" cy="9013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ITALY IS A DEVELOPED COUNTRY!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87383" y="6027003"/>
            <a:ext cx="8948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Italy is classed as ‘very highly’ developed. </a:t>
            </a:r>
            <a:endParaRPr lang="en-GB" sz="3200" dirty="0"/>
          </a:p>
        </p:txBody>
      </p:sp>
      <p:sp>
        <p:nvSpPr>
          <p:cNvPr id="3" name="Donut 2"/>
          <p:cNvSpPr/>
          <p:nvPr/>
        </p:nvSpPr>
        <p:spPr>
          <a:xfrm>
            <a:off x="4611189" y="2011680"/>
            <a:ext cx="535577" cy="535577"/>
          </a:xfrm>
          <a:prstGeom prst="donut">
            <a:avLst>
              <a:gd name="adj" fmla="val 1272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050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49086" y="1325878"/>
            <a:ext cx="7881256" cy="349431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 smtClean="0"/>
              <a:t>There are </a:t>
            </a:r>
            <a:r>
              <a:rPr lang="en-GB" b="1" dirty="0" smtClean="0"/>
              <a:t>3 questions</a:t>
            </a:r>
            <a:r>
              <a:rPr lang="en-GB" dirty="0" smtClean="0"/>
              <a:t> I would like you to find the answers to.</a:t>
            </a:r>
          </a:p>
          <a:p>
            <a:r>
              <a:rPr lang="en-GB" dirty="0" smtClean="0"/>
              <a:t>Open and complete </a:t>
            </a:r>
            <a:r>
              <a:rPr lang="en-GB" b="1" dirty="0" smtClean="0"/>
              <a:t>worksheet 1</a:t>
            </a:r>
            <a:r>
              <a:rPr lang="en-GB" dirty="0" smtClean="0"/>
              <a:t> to complete your investigation.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55789"/>
              </p:ext>
            </p:extLst>
          </p:nvPr>
        </p:nvGraphicFramePr>
        <p:xfrm>
          <a:off x="1227909" y="2246811"/>
          <a:ext cx="6910251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6667">
                  <a:extLst>
                    <a:ext uri="{9D8B030D-6E8A-4147-A177-3AD203B41FA5}">
                      <a16:colId xmlns:a16="http://schemas.microsoft.com/office/drawing/2014/main" val="3601227533"/>
                    </a:ext>
                  </a:extLst>
                </a:gridCol>
                <a:gridCol w="5883584">
                  <a:extLst>
                    <a:ext uri="{9D8B030D-6E8A-4147-A177-3AD203B41FA5}">
                      <a16:colId xmlns:a16="http://schemas.microsoft.com/office/drawing/2014/main" val="4039483429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r>
                        <a:rPr lang="en-GB" dirty="0" smtClean="0"/>
                        <a:t>Dev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The question as your </a:t>
                      </a:r>
                      <a:r>
                        <a:rPr lang="en-GB" b="1" dirty="0" smtClean="0"/>
                        <a:t>subheading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Your </a:t>
                      </a:r>
                      <a:r>
                        <a:rPr lang="en-GB" b="1" dirty="0" smtClean="0"/>
                        <a:t>answer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118360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GB" dirty="0" smtClean="0"/>
                        <a:t>Sec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b="1" dirty="0" smtClean="0"/>
                        <a:t>Evidence</a:t>
                      </a:r>
                      <a:r>
                        <a:rPr lang="en-GB" dirty="0" smtClean="0"/>
                        <a:t> (e.g. maps or tables cut from</a:t>
                      </a:r>
                      <a:r>
                        <a:rPr lang="en-GB" baseline="0" dirty="0" smtClean="0"/>
                        <a:t> your information sheets and stuck in your book</a:t>
                      </a:r>
                      <a:r>
                        <a:rPr lang="en-GB" dirty="0" smtClean="0"/>
                        <a:t>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451277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GB" dirty="0" smtClean="0"/>
                        <a:t>Sec+</a:t>
                      </a:r>
                      <a:endParaRPr lang="en-GB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b="1" dirty="0" smtClean="0"/>
                        <a:t>Explain</a:t>
                      </a:r>
                      <a:r>
                        <a:rPr lang="en-GB" dirty="0" smtClean="0"/>
                        <a:t> how the evidence proves that your answer is correct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59624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50273" y="4976949"/>
            <a:ext cx="8319407" cy="1724297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arenR"/>
            </a:pPr>
            <a:r>
              <a:rPr lang="en-GB" sz="2000" dirty="0"/>
              <a:t>Is Italy more or less developed than the UK (using the HDI criteria)?</a:t>
            </a:r>
          </a:p>
          <a:p>
            <a:pPr marL="514350" indent="-514350">
              <a:buAutoNum type="arabicParenR"/>
            </a:pPr>
            <a:r>
              <a:rPr lang="en-GB" sz="2000" dirty="0"/>
              <a:t>Does the UK or Italy make more money from trading with other countries (selling their goods)?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sz="2000" dirty="0"/>
              <a:t>Is the North or South of Italy more developed?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664823" y="0"/>
            <a:ext cx="6479177" cy="512714"/>
            <a:chOff x="1721566" y="1818996"/>
            <a:chExt cx="5446623" cy="1398688"/>
          </a:xfrm>
        </p:grpSpPr>
        <p:sp>
          <p:nvSpPr>
            <p:cNvPr id="9" name="Pentagon 8"/>
            <p:cNvSpPr/>
            <p:nvPr/>
          </p:nvSpPr>
          <p:spPr>
            <a:xfrm rot="10800000">
              <a:off x="1721566" y="1818996"/>
              <a:ext cx="5446623" cy="1398688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entagon 4"/>
            <p:cNvSpPr txBox="1"/>
            <p:nvPr/>
          </p:nvSpPr>
          <p:spPr>
            <a:xfrm rot="21600000">
              <a:off x="2071238" y="1818996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b="1" kern="1200" dirty="0" smtClean="0">
                  <a:solidFill>
                    <a:schemeClr val="tx1"/>
                  </a:solidFill>
                </a:rPr>
                <a:t>Investigate </a:t>
              </a:r>
              <a:r>
                <a:rPr lang="en-GB" sz="2000" b="0" kern="1200" dirty="0" smtClean="0">
                  <a:solidFill>
                    <a:schemeClr val="tx1"/>
                  </a:solidFill>
                </a:rPr>
                <a:t>how developed Italy is</a:t>
              </a:r>
              <a:endParaRPr lang="en-GB" sz="2000" b="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664823" y="578030"/>
            <a:ext cx="6479177" cy="656406"/>
            <a:chOff x="1721566" y="3635204"/>
            <a:chExt cx="5446623" cy="1398688"/>
          </a:xfrm>
        </p:grpSpPr>
        <p:sp>
          <p:nvSpPr>
            <p:cNvPr id="13" name="Pentagon 12"/>
            <p:cNvSpPr/>
            <p:nvPr/>
          </p:nvSpPr>
          <p:spPr>
            <a:xfrm rot="10800000">
              <a:off x="1721566" y="3635204"/>
              <a:ext cx="5446623" cy="1398688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entagon 4"/>
            <p:cNvSpPr txBox="1"/>
            <p:nvPr/>
          </p:nvSpPr>
          <p:spPr>
            <a:xfrm rot="21600000">
              <a:off x="2071238" y="3635204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kern="1200" dirty="0" smtClean="0">
                  <a:solidFill>
                    <a:schemeClr val="tx1"/>
                  </a:solidFill>
                </a:rPr>
                <a:t>Compare and contrast t</a:t>
              </a:r>
              <a:r>
                <a:rPr lang="en-GB" sz="2000" b="0" kern="1200" dirty="0" smtClean="0">
                  <a:solidFill>
                    <a:schemeClr val="tx1"/>
                  </a:solidFill>
                </a:rPr>
                <a:t>he development of Italy and The UK</a:t>
              </a:r>
              <a:endParaRPr lang="en-GB" sz="2000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2799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Self-Assess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59873"/>
            <a:ext cx="7886700" cy="3917089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Open the worksheet 1 answers document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Check through your answers- correct anything you got wrong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Did you include everything? Is there anything you could add to improve your answers? 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42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0090" y="921248"/>
            <a:ext cx="7886700" cy="1325563"/>
          </a:xfrm>
        </p:spPr>
        <p:txBody>
          <a:bodyPr/>
          <a:lstStyle/>
          <a:p>
            <a:r>
              <a:rPr lang="en-GB" dirty="0" smtClean="0"/>
              <a:t>What is </a:t>
            </a:r>
            <a:r>
              <a:rPr lang="en-GB" b="1" dirty="0" smtClean="0"/>
              <a:t>development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2246811"/>
            <a:ext cx="7886700" cy="393015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Most simply, development means people reaching a good standard of living.</a:t>
            </a:r>
          </a:p>
          <a:p>
            <a:r>
              <a:rPr lang="en-GB" dirty="0" smtClean="0"/>
              <a:t>If a country is </a:t>
            </a:r>
            <a:r>
              <a:rPr lang="en-GB" b="1" dirty="0" smtClean="0"/>
              <a:t>undeveloped</a:t>
            </a:r>
            <a:r>
              <a:rPr lang="en-GB" dirty="0" smtClean="0"/>
              <a:t>, it means lots of people living there don’t have a very good quality of life</a:t>
            </a:r>
          </a:p>
          <a:p>
            <a:r>
              <a:rPr lang="en-GB" dirty="0" smtClean="0"/>
              <a:t>If a country is </a:t>
            </a:r>
            <a:r>
              <a:rPr lang="en-GB" b="1" dirty="0" smtClean="0"/>
              <a:t>developing</a:t>
            </a:r>
            <a:r>
              <a:rPr lang="en-GB" dirty="0" smtClean="0"/>
              <a:t>, it means it is changing for the better</a:t>
            </a:r>
          </a:p>
          <a:p>
            <a:r>
              <a:rPr lang="en-GB" dirty="0" smtClean="0"/>
              <a:t>If a country is </a:t>
            </a:r>
            <a:r>
              <a:rPr lang="en-GB" b="1" dirty="0" smtClean="0"/>
              <a:t>developed</a:t>
            </a:r>
            <a:r>
              <a:rPr lang="en-GB" dirty="0" smtClean="0"/>
              <a:t>, it means that the majority of people there have a good standard of living.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1515292" y="202310"/>
            <a:ext cx="7530442" cy="718938"/>
            <a:chOff x="1721566" y="2788"/>
            <a:chExt cx="5446623" cy="1398688"/>
          </a:xfrm>
        </p:grpSpPr>
        <p:sp>
          <p:nvSpPr>
            <p:cNvPr id="7" name="Pentagon 6"/>
            <p:cNvSpPr/>
            <p:nvPr/>
          </p:nvSpPr>
          <p:spPr>
            <a:xfrm rot="10800000">
              <a:off x="1721566" y="2788"/>
              <a:ext cx="5446623" cy="1398688"/>
            </a:xfrm>
            <a:prstGeom prst="homePlat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entagon 4"/>
            <p:cNvSpPr txBox="1"/>
            <p:nvPr/>
          </p:nvSpPr>
          <p:spPr>
            <a:xfrm rot="21600000">
              <a:off x="2071238" y="2788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lvl="0"/>
              <a:r>
                <a:rPr lang="en-GB" sz="2400" b="1" dirty="0">
                  <a:solidFill>
                    <a:schemeClr val="tx1"/>
                  </a:solidFill>
                </a:rPr>
                <a:t>Understand </a:t>
              </a:r>
              <a:r>
                <a:rPr lang="en-GB" sz="2400" dirty="0">
                  <a:solidFill>
                    <a:schemeClr val="tx1"/>
                  </a:solidFill>
                </a:rPr>
                <a:t>what the ‘The Human Development Index’ means.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086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10" y="948181"/>
            <a:ext cx="8681712" cy="1325563"/>
          </a:xfrm>
        </p:spPr>
        <p:txBody>
          <a:bodyPr>
            <a:noAutofit/>
          </a:bodyPr>
          <a:lstStyle/>
          <a:p>
            <a:pPr algn="ctr"/>
            <a:r>
              <a:rPr lang="en-GB" sz="2400" dirty="0" smtClean="0"/>
              <a:t>Every country in the world is at a different stage of development… </a:t>
            </a:r>
            <a:br>
              <a:rPr lang="en-GB" sz="2400" dirty="0" smtClean="0"/>
            </a:br>
            <a:r>
              <a:rPr lang="en-GB" sz="2400" dirty="0" smtClean="0"/>
              <a:t>Think of it as a scale like the one below:</a:t>
            </a:r>
            <a:endParaRPr lang="en-GB" sz="2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46216" y="3092666"/>
            <a:ext cx="7886700" cy="391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16200000">
            <a:off x="-556384" y="4480473"/>
            <a:ext cx="260520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Undeveloped</a:t>
            </a:r>
            <a:endParaRPr lang="en-US" sz="32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785405" y="3092666"/>
            <a:ext cx="0" cy="4049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 rot="16200000">
            <a:off x="7443581" y="4276996"/>
            <a:ext cx="21435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Developed</a:t>
            </a:r>
            <a:endParaRPr lang="en-US" sz="3200" b="0" cap="none" spc="0" dirty="0">
              <a:ln w="0"/>
              <a:solidFill>
                <a:schemeClr val="accent3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3458555" y="4318674"/>
            <a:ext cx="22268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Developing</a:t>
            </a:r>
            <a:endParaRPr lang="en-US" sz="3200" b="0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689566" y="3112260"/>
            <a:ext cx="0" cy="4049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632916" y="3131854"/>
            <a:ext cx="0" cy="4049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04493" y="2206714"/>
            <a:ext cx="6918469" cy="660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Think of at least one country you would put at each stage and try to give a reason why you think this…</a:t>
            </a:r>
            <a:endParaRPr lang="en-GB" sz="2000" dirty="0"/>
          </a:p>
        </p:txBody>
      </p:sp>
      <p:sp>
        <p:nvSpPr>
          <p:cNvPr id="16" name="Rectangle 15"/>
          <p:cNvSpPr/>
          <p:nvPr/>
        </p:nvSpPr>
        <p:spPr>
          <a:xfrm>
            <a:off x="3879669" y="5969726"/>
            <a:ext cx="4928068" cy="67926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Remember- development means how good is their </a:t>
            </a:r>
            <a:r>
              <a:rPr lang="en-GB" b="1" dirty="0" smtClean="0"/>
              <a:t>quality of life</a:t>
            </a:r>
            <a:r>
              <a:rPr lang="en-GB" dirty="0" smtClean="0"/>
              <a:t>?</a:t>
            </a:r>
            <a:endParaRPr lang="en-GB" dirty="0"/>
          </a:p>
        </p:txBody>
      </p:sp>
      <p:grpSp>
        <p:nvGrpSpPr>
          <p:cNvPr id="20" name="Group 19"/>
          <p:cNvGrpSpPr/>
          <p:nvPr/>
        </p:nvGrpSpPr>
        <p:grpSpPr>
          <a:xfrm>
            <a:off x="1515292" y="202310"/>
            <a:ext cx="7530442" cy="718938"/>
            <a:chOff x="1721566" y="2788"/>
            <a:chExt cx="5446623" cy="1398688"/>
          </a:xfrm>
        </p:grpSpPr>
        <p:sp>
          <p:nvSpPr>
            <p:cNvPr id="21" name="Pentagon 20"/>
            <p:cNvSpPr/>
            <p:nvPr/>
          </p:nvSpPr>
          <p:spPr>
            <a:xfrm rot="10800000">
              <a:off x="1721566" y="2788"/>
              <a:ext cx="5446623" cy="1398688"/>
            </a:xfrm>
            <a:prstGeom prst="homePlat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Pentagon 4"/>
            <p:cNvSpPr txBox="1"/>
            <p:nvPr/>
          </p:nvSpPr>
          <p:spPr>
            <a:xfrm rot="21600000">
              <a:off x="2071238" y="2788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lvl="0"/>
              <a:r>
                <a:rPr lang="en-GB" sz="2400" b="1" dirty="0">
                  <a:solidFill>
                    <a:schemeClr val="tx1"/>
                  </a:solidFill>
                </a:rPr>
                <a:t>Understand </a:t>
              </a:r>
              <a:r>
                <a:rPr lang="en-GB" sz="2400" dirty="0">
                  <a:solidFill>
                    <a:schemeClr val="tx1"/>
                  </a:solidFill>
                </a:rPr>
                <a:t>what the ‘The Human Development Index’ means.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4709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28650" y="3670663"/>
            <a:ext cx="7886700" cy="391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-1082410" y="437154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Afghanistan</a:t>
            </a:r>
            <a:endParaRPr lang="en-GB" sz="28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Bangladesh</a:t>
            </a:r>
            <a:endParaRPr lang="en-GB" sz="28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Bhutan</a:t>
            </a:r>
            <a:endParaRPr lang="en-GB" sz="28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Cambodia</a:t>
            </a:r>
            <a:endParaRPr lang="en-GB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6823" y="4547795"/>
            <a:ext cx="190717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rgbClr val="00B050"/>
                </a:solidFill>
                <a:latin typeface="+mj-lt"/>
              </a:rPr>
              <a:t>UK</a:t>
            </a: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+mj-lt"/>
              </a:rPr>
              <a:t>USA</a:t>
            </a: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+mj-lt"/>
              </a:rPr>
              <a:t>Germany</a:t>
            </a:r>
            <a:endParaRPr lang="en-GB" sz="2800" dirty="0">
              <a:solidFill>
                <a:srgbClr val="00B050"/>
              </a:solidFill>
              <a:latin typeface="+mj-lt"/>
            </a:endParaRP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+mj-lt"/>
              </a:rPr>
              <a:t>Australia</a:t>
            </a:r>
            <a:endParaRPr lang="en-GB" sz="28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02746" y="4371540"/>
            <a:ext cx="13853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5"/>
                </a:solidFill>
              </a:rPr>
              <a:t>India</a:t>
            </a:r>
          </a:p>
          <a:p>
            <a:pPr algn="ctr"/>
            <a:r>
              <a:rPr lang="en-GB" sz="2800" dirty="0" smtClean="0">
                <a:solidFill>
                  <a:schemeClr val="accent5"/>
                </a:solidFill>
              </a:rPr>
              <a:t>Brazil</a:t>
            </a:r>
          </a:p>
          <a:p>
            <a:pPr algn="ctr"/>
            <a:r>
              <a:rPr lang="en-GB" sz="2800" dirty="0" smtClean="0">
                <a:solidFill>
                  <a:schemeClr val="accent5"/>
                </a:solidFill>
              </a:rPr>
              <a:t>China</a:t>
            </a:r>
          </a:p>
          <a:p>
            <a:pPr algn="ctr"/>
            <a:r>
              <a:rPr lang="en-GB" sz="2800" dirty="0" smtClean="0">
                <a:solidFill>
                  <a:schemeClr val="accent5"/>
                </a:solidFill>
              </a:rPr>
              <a:t>Mexico</a:t>
            </a:r>
          </a:p>
          <a:p>
            <a:pPr marL="342900" indent="-342900" algn="ctr">
              <a:buAutoNum type="arabicPeriod"/>
            </a:pPr>
            <a:endParaRPr lang="en-GB" sz="2800" dirty="0">
              <a:solidFill>
                <a:schemeClr val="accent5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0284" y="3709851"/>
            <a:ext cx="0" cy="4049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8515350" y="3709851"/>
            <a:ext cx="0" cy="4049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595405" y="3744616"/>
            <a:ext cx="0" cy="4049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515292" y="202310"/>
            <a:ext cx="7530442" cy="718938"/>
            <a:chOff x="1721566" y="2788"/>
            <a:chExt cx="5446623" cy="1398688"/>
          </a:xfrm>
        </p:grpSpPr>
        <p:sp>
          <p:nvSpPr>
            <p:cNvPr id="18" name="Pentagon 17"/>
            <p:cNvSpPr/>
            <p:nvPr/>
          </p:nvSpPr>
          <p:spPr>
            <a:xfrm rot="10800000">
              <a:off x="1721566" y="2788"/>
              <a:ext cx="5446623" cy="1398688"/>
            </a:xfrm>
            <a:prstGeom prst="homePlat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Pentagon 4"/>
            <p:cNvSpPr txBox="1"/>
            <p:nvPr/>
          </p:nvSpPr>
          <p:spPr>
            <a:xfrm rot="21600000">
              <a:off x="2071238" y="2788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lvl="0"/>
              <a:r>
                <a:rPr lang="en-GB" sz="2400" b="1" dirty="0">
                  <a:solidFill>
                    <a:schemeClr val="tx1"/>
                  </a:solidFill>
                </a:rPr>
                <a:t>Understand </a:t>
              </a:r>
              <a:r>
                <a:rPr lang="en-GB" sz="2400" dirty="0">
                  <a:solidFill>
                    <a:schemeClr val="tx1"/>
                  </a:solidFill>
                </a:rPr>
                <a:t>what the ‘The Human Development Index’ means.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0097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🤔 Thinking Face Emoji on Facebook 2.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917" y="3448276"/>
            <a:ext cx="3110139" cy="311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261257" y="1071154"/>
            <a:ext cx="5421086" cy="4376057"/>
          </a:xfrm>
          <a:prstGeom prst="cloudCallout">
            <a:avLst>
              <a:gd name="adj1" fmla="val 51871"/>
              <a:gd name="adj2" fmla="val 5495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Why did you pick those countries? </a:t>
            </a:r>
          </a:p>
          <a:p>
            <a:pPr algn="ctr"/>
            <a:r>
              <a:rPr lang="en-GB" sz="2800" dirty="0" smtClean="0"/>
              <a:t>What things did you consider when thinking about how good someone’s life was?</a:t>
            </a:r>
            <a:endParaRPr lang="en-GB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1515292" y="202310"/>
            <a:ext cx="7530442" cy="718938"/>
            <a:chOff x="1721566" y="2788"/>
            <a:chExt cx="5446623" cy="1398688"/>
          </a:xfrm>
        </p:grpSpPr>
        <p:sp>
          <p:nvSpPr>
            <p:cNvPr id="10" name="Pentagon 9"/>
            <p:cNvSpPr/>
            <p:nvPr/>
          </p:nvSpPr>
          <p:spPr>
            <a:xfrm rot="10800000">
              <a:off x="1721566" y="2788"/>
              <a:ext cx="5446623" cy="1398688"/>
            </a:xfrm>
            <a:prstGeom prst="homePlat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entagon 4"/>
            <p:cNvSpPr txBox="1"/>
            <p:nvPr/>
          </p:nvSpPr>
          <p:spPr>
            <a:xfrm rot="21600000">
              <a:off x="2071238" y="2788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lvl="0"/>
              <a:r>
                <a:rPr lang="en-GB" sz="2400" b="1" dirty="0">
                  <a:solidFill>
                    <a:schemeClr val="tx1"/>
                  </a:solidFill>
                </a:rPr>
                <a:t>Understand </a:t>
              </a:r>
              <a:r>
                <a:rPr lang="en-GB" sz="2400" dirty="0">
                  <a:solidFill>
                    <a:schemeClr val="tx1"/>
                  </a:solidFill>
                </a:rPr>
                <a:t>what the ‘The Human Development Index’ means.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294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57718" y="6441944"/>
            <a:ext cx="7886700" cy="1009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hlinkClick r:id="rId2"/>
              </a:rPr>
              <a:t>https://</a:t>
            </a:r>
            <a:r>
              <a:rPr lang="en-GB" sz="1800" dirty="0" smtClean="0">
                <a:hlinkClick r:id="rId2"/>
              </a:rPr>
              <a:t>www.gapminder.org/dollar-street/matrix?thing=Homes</a:t>
            </a:r>
            <a:r>
              <a:rPr lang="en-GB" sz="1800" dirty="0" smtClean="0"/>
              <a:t> </a:t>
            </a:r>
            <a:endParaRPr lang="en-GB" sz="1800" dirty="0"/>
          </a:p>
        </p:txBody>
      </p:sp>
      <p:pic>
        <p:nvPicPr>
          <p:cNvPr id="6" name="Picture 5" descr="Beetle Vw Volkswagen · Free vector graphic on Pixabay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092" y="3624398"/>
            <a:ext cx="2547257" cy="1276282"/>
          </a:xfrm>
          <a:prstGeom prst="rect">
            <a:avLst/>
          </a:prstGeom>
        </p:spPr>
      </p:pic>
      <p:pic>
        <p:nvPicPr>
          <p:cNvPr id="7" name="Picture 6" descr="Home House Living · Free vector graphic on Pixaba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63" y="1763486"/>
            <a:ext cx="2173055" cy="1881051"/>
          </a:xfrm>
          <a:prstGeom prst="rect">
            <a:avLst/>
          </a:prstGeom>
        </p:spPr>
      </p:pic>
      <p:pic>
        <p:nvPicPr>
          <p:cNvPr id="9" name="Picture 8" descr="Blooming Lovely: September 20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01" y="4900680"/>
            <a:ext cx="1961554" cy="1407501"/>
          </a:xfrm>
          <a:prstGeom prst="rect">
            <a:avLst/>
          </a:prstGeom>
        </p:spPr>
      </p:pic>
      <p:pic>
        <p:nvPicPr>
          <p:cNvPr id="10" name="Picture 9" descr="Category:Schools - Wikimedia Common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003" y="471512"/>
            <a:ext cx="2231250" cy="2231250"/>
          </a:xfrm>
          <a:prstGeom prst="rect">
            <a:avLst/>
          </a:prstGeom>
        </p:spPr>
      </p:pic>
      <p:pic>
        <p:nvPicPr>
          <p:cNvPr id="11" name="Picture 10" descr="File:Phone-htc-nexus-one.svg - Wikipedia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660" y="1507898"/>
            <a:ext cx="2057400" cy="2057400"/>
          </a:xfrm>
          <a:prstGeom prst="rect">
            <a:avLst/>
          </a:prstGeom>
        </p:spPr>
      </p:pic>
      <p:pic>
        <p:nvPicPr>
          <p:cNvPr id="12" name="Picture 11" descr="Template:Icon — StrategyWiki, the video game walkthrough ...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718" y="2936342"/>
            <a:ext cx="2121786" cy="2121786"/>
          </a:xfrm>
          <a:prstGeom prst="rect">
            <a:avLst/>
          </a:prstGeom>
        </p:spPr>
      </p:pic>
      <p:pic>
        <p:nvPicPr>
          <p:cNvPr id="13" name="Picture 12" descr="Healthy eating habits/How can I eat well on a student ...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726" y="3644537"/>
            <a:ext cx="2100527" cy="1718613"/>
          </a:xfrm>
          <a:prstGeom prst="rect">
            <a:avLst/>
          </a:prstGeom>
        </p:spPr>
      </p:pic>
      <p:pic>
        <p:nvPicPr>
          <p:cNvPr id="14" name="Picture 13" descr="Hospital Health Medical · Free image on Pixabay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199" y="4799295"/>
            <a:ext cx="2251098" cy="1688324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74983" y="306121"/>
            <a:ext cx="6596743" cy="7679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How can we tell how developed a country is?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89309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eetle Vw Volkswagen · Free vector graphic on Pixabay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092" y="3958046"/>
            <a:ext cx="2547257" cy="1276282"/>
          </a:xfrm>
          <a:prstGeom prst="rect">
            <a:avLst/>
          </a:prstGeom>
        </p:spPr>
      </p:pic>
      <p:pic>
        <p:nvPicPr>
          <p:cNvPr id="7" name="Picture 6" descr="Home House Living · Free vector graphic on Pixaba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63" y="1763486"/>
            <a:ext cx="2173055" cy="1881051"/>
          </a:xfrm>
          <a:prstGeom prst="rect">
            <a:avLst/>
          </a:prstGeom>
        </p:spPr>
      </p:pic>
      <p:pic>
        <p:nvPicPr>
          <p:cNvPr id="9" name="Picture 8" descr="Blooming Lovely: September 20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01" y="4900680"/>
            <a:ext cx="1961554" cy="1407501"/>
          </a:xfrm>
          <a:prstGeom prst="rect">
            <a:avLst/>
          </a:prstGeom>
        </p:spPr>
      </p:pic>
      <p:pic>
        <p:nvPicPr>
          <p:cNvPr id="10" name="Picture 9" descr="Category:Schools - Wikimedia Common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003" y="471512"/>
            <a:ext cx="2231250" cy="2231250"/>
          </a:xfrm>
          <a:prstGeom prst="rect">
            <a:avLst/>
          </a:prstGeom>
        </p:spPr>
      </p:pic>
      <p:pic>
        <p:nvPicPr>
          <p:cNvPr id="11" name="Picture 10" descr="File:Phone-htc-nexus-one.svg - Wikipedia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660" y="1507898"/>
            <a:ext cx="2057400" cy="2057400"/>
          </a:xfrm>
          <a:prstGeom prst="rect">
            <a:avLst/>
          </a:prstGeom>
        </p:spPr>
      </p:pic>
      <p:pic>
        <p:nvPicPr>
          <p:cNvPr id="12" name="Picture 11" descr="Template:Icon — StrategyWiki, the video game walkthrough ...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718" y="2936342"/>
            <a:ext cx="2121786" cy="2121786"/>
          </a:xfrm>
          <a:prstGeom prst="rect">
            <a:avLst/>
          </a:prstGeom>
        </p:spPr>
      </p:pic>
      <p:pic>
        <p:nvPicPr>
          <p:cNvPr id="13" name="Picture 12" descr="Healthy eating habits/How can I eat well on a student ...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726" y="3644537"/>
            <a:ext cx="2100527" cy="1718613"/>
          </a:xfrm>
          <a:prstGeom prst="rect">
            <a:avLst/>
          </a:prstGeom>
        </p:spPr>
      </p:pic>
      <p:pic>
        <p:nvPicPr>
          <p:cNvPr id="14" name="Picture 13" descr="Hospital Health Medical · Free image on Pixabay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504" y="5117652"/>
            <a:ext cx="2251098" cy="1688324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74983" y="306121"/>
            <a:ext cx="6596743" cy="7679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How can we tell how developed a country is?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248194" y="3775166"/>
            <a:ext cx="2547524" cy="365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Quality of people’s homes</a:t>
            </a:r>
            <a:endParaRPr lang="en-GB" sz="1400" dirty="0"/>
          </a:p>
        </p:txBody>
      </p:sp>
      <p:sp>
        <p:nvSpPr>
          <p:cNvPr id="15" name="Rectangle 14"/>
          <p:cNvSpPr/>
          <p:nvPr/>
        </p:nvSpPr>
        <p:spPr>
          <a:xfrm>
            <a:off x="248194" y="6308181"/>
            <a:ext cx="2547524" cy="365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Do children have the things they need for school?</a:t>
            </a:r>
            <a:endParaRPr lang="en-GB" sz="1400" dirty="0"/>
          </a:p>
        </p:txBody>
      </p:sp>
      <p:sp>
        <p:nvSpPr>
          <p:cNvPr id="17" name="Rectangle 16"/>
          <p:cNvSpPr/>
          <p:nvPr/>
        </p:nvSpPr>
        <p:spPr>
          <a:xfrm>
            <a:off x="3899540" y="3496608"/>
            <a:ext cx="2616598" cy="461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Can people afford luxuries like cars, phones </a:t>
            </a:r>
            <a:r>
              <a:rPr lang="en-GB" sz="1400" dirty="0" err="1" smtClean="0"/>
              <a:t>etc</a:t>
            </a:r>
            <a:r>
              <a:rPr lang="en-GB" sz="1400" dirty="0" smtClean="0"/>
              <a:t>?</a:t>
            </a:r>
            <a:endParaRPr lang="en-GB" sz="1400" dirty="0"/>
          </a:p>
        </p:txBody>
      </p:sp>
      <p:sp>
        <p:nvSpPr>
          <p:cNvPr id="18" name="Rectangle 17"/>
          <p:cNvSpPr/>
          <p:nvPr/>
        </p:nvSpPr>
        <p:spPr>
          <a:xfrm>
            <a:off x="6448227" y="5458828"/>
            <a:ext cx="2547524" cy="365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Can people afford basic necessities, like food?</a:t>
            </a:r>
            <a:endParaRPr lang="en-GB" sz="1400" dirty="0"/>
          </a:p>
        </p:txBody>
      </p:sp>
      <p:sp>
        <p:nvSpPr>
          <p:cNvPr id="19" name="Rectangle 18"/>
          <p:cNvSpPr/>
          <p:nvPr/>
        </p:nvSpPr>
        <p:spPr>
          <a:xfrm>
            <a:off x="6056811" y="6165669"/>
            <a:ext cx="2938940" cy="452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Do people have access to good quality health care? </a:t>
            </a:r>
            <a:endParaRPr lang="en-GB" sz="1400" dirty="0"/>
          </a:p>
        </p:txBody>
      </p:sp>
      <p:sp>
        <p:nvSpPr>
          <p:cNvPr id="20" name="Rectangle 19"/>
          <p:cNvSpPr/>
          <p:nvPr/>
        </p:nvSpPr>
        <p:spPr>
          <a:xfrm>
            <a:off x="6056811" y="2798440"/>
            <a:ext cx="2715442" cy="4491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Do children go to school? If so, are they good schools?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712654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Click on the link above which takes you ‘Dollar Street’</a:t>
            </a:r>
          </a:p>
          <a:p>
            <a:r>
              <a:rPr lang="en-GB" dirty="0" smtClean="0"/>
              <a:t>This lets you compare lots of different countries based on different things.</a:t>
            </a:r>
          </a:p>
          <a:p>
            <a:r>
              <a:rPr lang="en-GB" dirty="0" smtClean="0"/>
              <a:t>The link shows you </a:t>
            </a:r>
            <a:r>
              <a:rPr lang="en-GB" dirty="0"/>
              <a:t>homes- at the bottom of the street you see homes of the less developed countries and what they look like, at the top of the street are the more developed countries homes. </a:t>
            </a:r>
            <a:endParaRPr lang="en-GB" dirty="0" smtClean="0"/>
          </a:p>
          <a:p>
            <a:r>
              <a:rPr lang="en-GB" dirty="0" smtClean="0"/>
              <a:t>Play </a:t>
            </a:r>
            <a:r>
              <a:rPr lang="en-GB" dirty="0"/>
              <a:t>around with </a:t>
            </a:r>
            <a:r>
              <a:rPr lang="en-GB" dirty="0" smtClean="0"/>
              <a:t>it by changing it from ‘homes’ to other things (</a:t>
            </a:r>
            <a:r>
              <a:rPr lang="en-GB" dirty="0"/>
              <a:t>teeth and toilets are always interesting to look at!)</a:t>
            </a:r>
          </a:p>
          <a:p>
            <a:endParaRPr lang="en-GB" dirty="0"/>
          </a:p>
        </p:txBody>
      </p:sp>
      <p:sp>
        <p:nvSpPr>
          <p:cNvPr id="4" name="Content Placeholder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hlinkClick r:id="rId2"/>
              </a:rPr>
              <a:t>https://</a:t>
            </a:r>
            <a:r>
              <a:rPr lang="en-GB" sz="3200" dirty="0" smtClean="0">
                <a:hlinkClick r:id="rId2"/>
              </a:rPr>
              <a:t>www.gapminder.org/dollar-street/matrix?thing=Homes</a:t>
            </a: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09143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405" y="1072035"/>
            <a:ext cx="7886700" cy="1325563"/>
          </a:xfrm>
        </p:spPr>
        <p:txBody>
          <a:bodyPr/>
          <a:lstStyle/>
          <a:p>
            <a:r>
              <a:rPr lang="en-GB" dirty="0" smtClean="0"/>
              <a:t>The Human Development Index (HDI)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52641"/>
            <a:ext cx="7886700" cy="4731929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There are many different ways to compare how ‘happy’ or ‘well off’ people are. </a:t>
            </a:r>
          </a:p>
          <a:p>
            <a:r>
              <a:rPr lang="en-GB" dirty="0" smtClean="0"/>
              <a:t>The HDI was created to make it easier to compare how developed different countries are.</a:t>
            </a:r>
          </a:p>
          <a:p>
            <a:r>
              <a:rPr lang="en-GB" dirty="0" smtClean="0"/>
              <a:t>It takes into consideration 3 things:</a:t>
            </a:r>
          </a:p>
          <a:p>
            <a:pPr lvl="1"/>
            <a:r>
              <a:rPr lang="en-GB" b="1" dirty="0" smtClean="0"/>
              <a:t>Living standards- </a:t>
            </a:r>
            <a:r>
              <a:rPr lang="en-GB" dirty="0" smtClean="0"/>
              <a:t>How much money do people earn (this tells us whether they can afford the essentials like food, or have money to spend on luxuries like computers)</a:t>
            </a:r>
          </a:p>
          <a:p>
            <a:pPr lvl="1"/>
            <a:r>
              <a:rPr lang="en-GB" b="1" dirty="0" smtClean="0"/>
              <a:t>Health</a:t>
            </a:r>
            <a:r>
              <a:rPr lang="en-GB" dirty="0" smtClean="0"/>
              <a:t>- Are people healthy and can they get care if they are unwell (we judge this by looking at life expectancy- how long on average people live for)</a:t>
            </a:r>
          </a:p>
          <a:p>
            <a:pPr lvl="1"/>
            <a:r>
              <a:rPr lang="en-GB" b="1" dirty="0" smtClean="0"/>
              <a:t>Education</a:t>
            </a:r>
            <a:r>
              <a:rPr lang="en-GB" dirty="0" smtClean="0"/>
              <a:t>- Do people get a good education (e.g. how long do they go to school for, and can they read and write?)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515292" y="202310"/>
            <a:ext cx="7530442" cy="718938"/>
            <a:chOff x="1721566" y="2788"/>
            <a:chExt cx="5446623" cy="1398688"/>
          </a:xfrm>
        </p:grpSpPr>
        <p:sp>
          <p:nvSpPr>
            <p:cNvPr id="8" name="Pentagon 7"/>
            <p:cNvSpPr/>
            <p:nvPr/>
          </p:nvSpPr>
          <p:spPr>
            <a:xfrm rot="10800000">
              <a:off x="1721566" y="2788"/>
              <a:ext cx="5446623" cy="1398688"/>
            </a:xfrm>
            <a:prstGeom prst="homePlat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entagon 4"/>
            <p:cNvSpPr txBox="1"/>
            <p:nvPr/>
          </p:nvSpPr>
          <p:spPr>
            <a:xfrm rot="21600000">
              <a:off x="2071238" y="2788"/>
              <a:ext cx="5096951" cy="1398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6783" tIns="87630" rIns="163576" bIns="87630" numCol="1" spcCol="1270" anchor="ctr" anchorCtr="0">
              <a:noAutofit/>
            </a:bodyPr>
            <a:lstStyle/>
            <a:p>
              <a:pPr lvl="0"/>
              <a:r>
                <a:rPr lang="en-GB" sz="2400" b="1" dirty="0">
                  <a:solidFill>
                    <a:schemeClr val="tx1"/>
                  </a:solidFill>
                </a:rPr>
                <a:t>Understand </a:t>
              </a:r>
              <a:r>
                <a:rPr lang="en-GB" sz="2400" dirty="0">
                  <a:solidFill>
                    <a:schemeClr val="tx1"/>
                  </a:solidFill>
                </a:rPr>
                <a:t>what the ‘The Human Development Index’ means.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755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</TotalTime>
  <Words>769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Comic Sans MS</vt:lpstr>
      <vt:lpstr>Office Theme</vt:lpstr>
      <vt:lpstr>How Developed is Italy?</vt:lpstr>
      <vt:lpstr>What is development?</vt:lpstr>
      <vt:lpstr>Every country in the world is at a different stage of development…  Think of it as a scale like the one below:</vt:lpstr>
      <vt:lpstr>PowerPoint Presentation</vt:lpstr>
      <vt:lpstr>PowerPoint Presentation</vt:lpstr>
      <vt:lpstr>PowerPoint Presentation</vt:lpstr>
      <vt:lpstr>PowerPoint Presentation</vt:lpstr>
      <vt:lpstr>https://www.gapminder.org/dollar-street/matrix?thing=Homes </vt:lpstr>
      <vt:lpstr>The Human Development Index (HDI)</vt:lpstr>
      <vt:lpstr>PowerPoint Presentation</vt:lpstr>
      <vt:lpstr>PowerPoint Presentation</vt:lpstr>
      <vt:lpstr>PowerPoint Presentation</vt:lpstr>
      <vt:lpstr>Self-Assess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R.Stevenson</dc:creator>
  <cp:lastModifiedBy>J Hyland</cp:lastModifiedBy>
  <cp:revision>26</cp:revision>
  <dcterms:created xsi:type="dcterms:W3CDTF">2020-04-06T13:25:52Z</dcterms:created>
  <dcterms:modified xsi:type="dcterms:W3CDTF">2020-05-21T15:05:29Z</dcterms:modified>
</cp:coreProperties>
</file>