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3" r:id="rId2"/>
    <p:sldId id="281" r:id="rId3"/>
    <p:sldId id="266" r:id="rId4"/>
    <p:sldId id="271" r:id="rId5"/>
    <p:sldId id="267" r:id="rId6"/>
    <p:sldId id="287" r:id="rId7"/>
    <p:sldId id="268" r:id="rId8"/>
    <p:sldId id="288" r:id="rId9"/>
    <p:sldId id="270" r:id="rId10"/>
    <p:sldId id="289" r:id="rId11"/>
    <p:sldId id="284" r:id="rId12"/>
    <p:sldId id="274" r:id="rId13"/>
    <p:sldId id="275" r:id="rId14"/>
    <p:sldId id="276" r:id="rId15"/>
    <p:sldId id="285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>
      <p:cViewPr varScale="1">
        <p:scale>
          <a:sx n="83" d="100"/>
          <a:sy n="83" d="100"/>
        </p:scale>
        <p:origin x="54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454F-DEE5-4A8C-9B7A-CFB8A2910060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F2666-40CE-49B7-893A-A65675F69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4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D14C8-BABD-46FA-BF5B-2727515BCC87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BBB12-B9AE-49EC-9C99-B8885EFA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04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D14C8-BABD-46FA-BF5B-2727515BCC87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BBB12-B9AE-49EC-9C99-B8885EFA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D14C8-BABD-46FA-BF5B-2727515BCC87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BBB12-B9AE-49EC-9C99-B8885EFA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7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D14C8-BABD-46FA-BF5B-2727515BCC87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BBB12-B9AE-49EC-9C99-B8885EFA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9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D14C8-BABD-46FA-BF5B-2727515BCC87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BBB12-B9AE-49EC-9C99-B8885EFA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5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D14C8-BABD-46FA-BF5B-2727515BCC87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BBB12-B9AE-49EC-9C99-B8885EFA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D14C8-BABD-46FA-BF5B-2727515BCC87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BBB12-B9AE-49EC-9C99-B8885EFA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1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D14C8-BABD-46FA-BF5B-2727515BCC87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BBB12-B9AE-49EC-9C99-B8885EFA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D14C8-BABD-46FA-BF5B-2727515BCC87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BBB12-B9AE-49EC-9C99-B8885EFA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37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D14C8-BABD-46FA-BF5B-2727515BCC87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BBB12-B9AE-49EC-9C99-B8885EFA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1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D14C8-BABD-46FA-BF5B-2727515BCC87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BBB12-B9AE-49EC-9C99-B8885EFA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29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D14C8-BABD-46FA-BF5B-2727515BCC87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BBB12-B9AE-49EC-9C99-B8885EFA5F0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bc.co.uk/learningzone/clips/the-moon-and-its-orbit-around-the-earth/159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wo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"/>
            <a:ext cx="6215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7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2657"/>
            <a:ext cx="8229600" cy="579350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800" b="1" dirty="0">
                <a:latin typeface="Comic Sans MS" pitchFamily="66" charset="0"/>
              </a:rPr>
              <a:t>How many moon phases are there… </a:t>
            </a:r>
            <a:endParaRPr lang="en-US" sz="4000" dirty="0">
              <a:latin typeface="Comic Sans MS" pitchFamily="66" charset="0"/>
            </a:endParaRPr>
          </a:p>
          <a:p>
            <a:pPr>
              <a:defRPr/>
            </a:pPr>
            <a:endParaRPr lang="en-US" sz="4000" dirty="0">
              <a:latin typeface="Comic Sans MS" pitchFamily="66" charset="0"/>
            </a:endParaRPr>
          </a:p>
          <a:p>
            <a:pPr marL="457200" lvl="1" indent="0"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60" y="6354963"/>
            <a:ext cx="12178107" cy="50303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l/o: To understand why </a:t>
            </a:r>
            <a:r>
              <a:rPr lang="en-GB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</a:t>
            </a:r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he Moon changes shape.</a:t>
            </a:r>
            <a:endParaRPr lang="en-GB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is the difference between lunar and solar eclipses?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260" y="6354963"/>
            <a:ext cx="12178107" cy="50303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l/o: To understand why The </a:t>
            </a:r>
            <a:r>
              <a:rPr lang="en-GB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</a:t>
            </a:r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oon changes shape.</a:t>
            </a:r>
            <a:endParaRPr lang="en-GB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513" y="16808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Lunar Eclipse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196752"/>
            <a:ext cx="8229600" cy="9361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When the Earth blocks the sunlight to the moon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42" name="Picture 2" descr="http://www.ldas.org.uk/images/activities/lunar_eclipse_diagram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7"/>
          <a:stretch/>
        </p:blipFill>
        <p:spPr bwMode="auto">
          <a:xfrm>
            <a:off x="1524922" y="2060849"/>
            <a:ext cx="7827490" cy="42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148" y="188640"/>
            <a:ext cx="583848" cy="8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mage result for lunar eclip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5092956"/>
            <a:ext cx="2163521" cy="162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260" y="6354963"/>
            <a:ext cx="12178107" cy="50303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l/o: To understand why The </a:t>
            </a:r>
            <a:r>
              <a:rPr lang="en-GB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</a:t>
            </a:r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oon changes shape.</a:t>
            </a:r>
            <a:endParaRPr lang="en-GB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Solar Eclipse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437113"/>
            <a:ext cx="8229600" cy="168905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If a solar eclipse blocks the sunlight to Earth, where must the moon be in order for this to happen?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8750" r="51405" b="13750"/>
          <a:stretch/>
        </p:blipFill>
        <p:spPr bwMode="auto">
          <a:xfrm>
            <a:off x="4079776" y="1256184"/>
            <a:ext cx="3744416" cy="317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260" y="6354963"/>
            <a:ext cx="12178107" cy="50303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l/o: To understand why </a:t>
            </a:r>
            <a:r>
              <a:rPr lang="en-GB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</a:t>
            </a:r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he </a:t>
            </a:r>
            <a:r>
              <a:rPr lang="en-GB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</a:t>
            </a:r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oon changes shape.</a:t>
            </a:r>
            <a:endParaRPr lang="en-GB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Solar Eclipse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2290" name="Picture 2" descr="http://spaceplace.nasa.gov/review/venus-transit/solar-eclipse-cartoon-lrg.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96" y="1052737"/>
            <a:ext cx="7250320" cy="56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260" y="6354963"/>
            <a:ext cx="12178107" cy="50303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l/o: To understand why </a:t>
            </a:r>
            <a:r>
              <a:rPr lang="en-GB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</a:t>
            </a:r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he </a:t>
            </a:r>
            <a:r>
              <a:rPr lang="en-GB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</a:t>
            </a:r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oon changes shape.</a:t>
            </a:r>
            <a:endParaRPr lang="en-GB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600201"/>
            <a:ext cx="1029714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Where does the light come from for us to see the moon?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Describe why the appearance of the moon changes.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Explain why we have total lunar eclipses.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Explain why we have total solar eclipses.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Explain why we can only have total lunar eclipses when there is a full moon.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Explain why we can only have total solar eclipses during the middle of the day.</a:t>
            </a:r>
          </a:p>
        </p:txBody>
      </p:sp>
      <p:pic>
        <p:nvPicPr>
          <p:cNvPr id="4" name="Picture 2" descr="Image result for bronze med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38772"/>
            <a:ext cx="1040058" cy="10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083052"/>
            <a:ext cx="936104" cy="99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5" y="4363113"/>
            <a:ext cx="583848" cy="8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6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1864" y="188640"/>
            <a:ext cx="7772400" cy="1470025"/>
          </a:xfrm>
        </p:spPr>
        <p:txBody>
          <a:bodyPr/>
          <a:lstStyle/>
          <a:p>
            <a:r>
              <a:rPr lang="en-GB" u="sng" dirty="0" smtClean="0"/>
              <a:t>The Moon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727616" y="3284984"/>
            <a:ext cx="8706681" cy="3554526"/>
            <a:chOff x="168085" y="404664"/>
            <a:chExt cx="8706681" cy="3554526"/>
          </a:xfrm>
        </p:grpSpPr>
        <p:grpSp>
          <p:nvGrpSpPr>
            <p:cNvPr id="5" name="Group 4"/>
            <p:cNvGrpSpPr/>
            <p:nvPr/>
          </p:nvGrpSpPr>
          <p:grpSpPr>
            <a:xfrm>
              <a:off x="168085" y="404664"/>
              <a:ext cx="2808312" cy="3554526"/>
              <a:chOff x="168085" y="404664"/>
              <a:chExt cx="2808312" cy="355452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8085" y="404664"/>
                <a:ext cx="2808312" cy="3384376"/>
              </a:xfrm>
              <a:prstGeom prst="rect">
                <a:avLst/>
              </a:prstGeom>
              <a:solidFill>
                <a:srgbClr val="C3864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95536" y="1412776"/>
                <a:ext cx="2376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latin typeface="Comic Sans MS" panose="030F0702030302020204" pitchFamily="66" charset="0"/>
                  </a:rPr>
                  <a:t>Developing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  <p:pic>
            <p:nvPicPr>
              <p:cNvPr id="18" name="Picture 2" descr="Image result for bronze meda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589955"/>
                <a:ext cx="1040058" cy="105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81246" y="2204864"/>
                <a:ext cx="237626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entury Gothic" panose="020B0502020202020204" pitchFamily="34" charset="0"/>
                  </a:rPr>
                  <a:t>I can: identify the phases of the moon.</a:t>
                </a: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152800" y="404664"/>
              <a:ext cx="2808312" cy="3384376"/>
              <a:chOff x="3152800" y="404664"/>
              <a:chExt cx="2808312" cy="338437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52800" y="404664"/>
                <a:ext cx="2808312" cy="3384376"/>
              </a:xfrm>
              <a:prstGeom prst="rect">
                <a:avLst/>
              </a:prstGeom>
              <a:solidFill>
                <a:srgbClr val="B2B2B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96816" y="1412776"/>
                <a:ext cx="2520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latin typeface="Comic Sans MS" panose="030F0702030302020204" pitchFamily="66" charset="0"/>
                  </a:rPr>
                  <a:t>Secure </a:t>
                </a:r>
                <a:r>
                  <a:rPr lang="en-GB" b="1" dirty="0">
                    <a:latin typeface="Comic Sans MS" panose="030F0702030302020204" pitchFamily="66" charset="0"/>
                  </a:rPr>
                  <a:t> </a:t>
                </a:r>
                <a:r>
                  <a:rPr lang="en-GB" dirty="0"/>
                  <a:t> </a:t>
                </a:r>
              </a:p>
            </p:txBody>
          </p:sp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561884"/>
                <a:ext cx="936104" cy="991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476836" y="2204864"/>
                <a:ext cx="216024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latin typeface="+mj-lt"/>
                  </a:rPr>
                  <a:t>Explain why the moon appears to change shape.</a:t>
                </a: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66454" y="404664"/>
              <a:ext cx="2808312" cy="3384376"/>
              <a:chOff x="6066454" y="404664"/>
              <a:chExt cx="2808312" cy="338437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66454" y="404664"/>
                <a:ext cx="2808312" cy="3384376"/>
              </a:xfrm>
              <a:prstGeom prst="rect">
                <a:avLst/>
              </a:prstGeom>
              <a:solidFill>
                <a:srgbClr val="FF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292485" y="1400402"/>
                <a:ext cx="2232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latin typeface="Comic Sans MS" panose="030F0702030302020204" pitchFamily="66" charset="0"/>
                  </a:rPr>
                  <a:t>Secure +</a:t>
                </a:r>
                <a:r>
                  <a:rPr lang="en-GB" b="1" dirty="0">
                    <a:latin typeface="Comic Sans MS" panose="030F0702030302020204" pitchFamily="66" charset="0"/>
                  </a:rPr>
                  <a:t> </a:t>
                </a:r>
                <a:r>
                  <a:rPr lang="en-GB" dirty="0"/>
                  <a:t> </a:t>
                </a:r>
              </a:p>
            </p:txBody>
          </p:sp>
          <p:pic>
            <p:nvPicPr>
              <p:cNvPr id="10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680255"/>
                <a:ext cx="583848" cy="873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238728" y="2204864"/>
                <a:ext cx="24637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latin typeface="+mj-lt"/>
                  </a:rPr>
                  <a:t>Evaluate why solar and lunar eclipses occur.</a:t>
                </a: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119336" y="188640"/>
            <a:ext cx="4104456" cy="648072"/>
          </a:xfrm>
        </p:spPr>
        <p:txBody>
          <a:bodyPr/>
          <a:lstStyle/>
          <a:p>
            <a:fld id="{4AA45AFE-51B4-4872-AD06-DCD57551827C}" type="datetime2">
              <a:rPr lang="en-GB" sz="2400" u="sng" smtClean="0">
                <a:solidFill>
                  <a:schemeClr val="tx1"/>
                </a:solidFill>
              </a:rPr>
              <a:t>Thursday, 27 June 2019</a:t>
            </a:fld>
            <a:endParaRPr lang="en-GB" sz="2400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Why does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The Moon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appear to change shape?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184" y="148478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Does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The Moon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really change shape?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Why does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The Moon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look different throughout the month?</a:t>
            </a:r>
          </a:p>
        </p:txBody>
      </p:sp>
      <p:pic>
        <p:nvPicPr>
          <p:cNvPr id="4" name="Picture 2" descr="http://www.planetsforkids.org/upload/-moon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4"/>
          <a:stretch>
            <a:fillRect/>
          </a:stretch>
        </p:blipFill>
        <p:spPr bwMode="auto">
          <a:xfrm>
            <a:off x="2135560" y="2699360"/>
            <a:ext cx="7632848" cy="406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bronze med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" y="207491"/>
            <a:ext cx="1040058" cy="10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260" y="6354963"/>
            <a:ext cx="12178107" cy="50303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l/o: To understand why The </a:t>
            </a:r>
            <a:r>
              <a:rPr lang="en-GB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</a:t>
            </a:r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oon changes shape.</a:t>
            </a:r>
            <a:endParaRPr lang="en-GB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1143000"/>
          </a:xfrm>
        </p:spPr>
        <p:txBody>
          <a:bodyPr/>
          <a:lstStyle/>
          <a:p>
            <a:r>
              <a:rPr lang="en-GB" dirty="0" smtClean="0"/>
              <a:t>Moon task sheet</a:t>
            </a:r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193" name="Picture 1" descr="Moonph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340769"/>
            <a:ext cx="7632848" cy="51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24" y="188640"/>
            <a:ext cx="936104" cy="99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260" y="6354963"/>
            <a:ext cx="12178107" cy="50303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l/o: To understand why The </a:t>
            </a:r>
            <a:r>
              <a:rPr lang="en-GB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</a:t>
            </a:r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oon changes shape.</a:t>
            </a:r>
            <a:endParaRPr lang="en-GB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2657"/>
            <a:ext cx="8229600" cy="579350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800" b="1" dirty="0">
                <a:latin typeface="Comic Sans MS" pitchFamily="66" charset="0"/>
              </a:rPr>
              <a:t>The moon revolves around… </a:t>
            </a:r>
            <a:endParaRPr lang="en-US" sz="4000" dirty="0">
              <a:latin typeface="Comic Sans MS" pitchFamily="66" charset="0"/>
            </a:endParaRPr>
          </a:p>
          <a:p>
            <a:pPr>
              <a:defRPr/>
            </a:pPr>
            <a:endParaRPr lang="en-US" sz="4000" dirty="0">
              <a:latin typeface="Comic Sans MS" pitchFamily="66" charset="0"/>
            </a:endParaRPr>
          </a:p>
          <a:p>
            <a:pPr marL="457200" lvl="1" indent="0"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the Earth</a:t>
            </a:r>
          </a:p>
          <a:p>
            <a:pPr marL="457200" lvl="1" indent="0">
              <a:buNone/>
              <a:defRPr/>
            </a:pPr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the sun</a:t>
            </a:r>
          </a:p>
          <a:p>
            <a:pPr marL="457200" lvl="1" indent="0">
              <a:buNone/>
              <a:defRPr/>
            </a:pPr>
            <a:r>
              <a:rPr lang="en-US" sz="3600" dirty="0">
                <a:solidFill>
                  <a:srgbClr val="7030A0"/>
                </a:solidFill>
                <a:latin typeface="Comic Sans MS" pitchFamily="66" charset="0"/>
              </a:rPr>
              <a:t>the solar system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60" y="6354963"/>
            <a:ext cx="12178107" cy="50303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l/o: To understand why The </a:t>
            </a:r>
            <a:r>
              <a:rPr lang="en-GB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</a:t>
            </a:r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oon changes shape.</a:t>
            </a:r>
            <a:endParaRPr lang="en-GB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2657"/>
            <a:ext cx="8229600" cy="579350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800" b="1" dirty="0">
                <a:latin typeface="Comic Sans MS" pitchFamily="66" charset="0"/>
              </a:rPr>
              <a:t>The moon revolves around… </a:t>
            </a:r>
            <a:endParaRPr lang="en-US" sz="4000" dirty="0">
              <a:latin typeface="Comic Sans MS" pitchFamily="66" charset="0"/>
            </a:endParaRPr>
          </a:p>
          <a:p>
            <a:pPr>
              <a:defRPr/>
            </a:pPr>
            <a:endParaRPr lang="en-US" sz="4000" dirty="0">
              <a:latin typeface="Comic Sans MS" pitchFamily="66" charset="0"/>
            </a:endParaRPr>
          </a:p>
          <a:p>
            <a:pPr marL="457200" lvl="1" indent="0"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the Earth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60" y="6354963"/>
            <a:ext cx="12178107" cy="50303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l/o: To understand why The </a:t>
            </a:r>
            <a:r>
              <a:rPr lang="en-GB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</a:t>
            </a:r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oon changes shape.</a:t>
            </a:r>
            <a:endParaRPr lang="en-GB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2657"/>
            <a:ext cx="8229600" cy="579350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800" b="1" dirty="0">
                <a:latin typeface="Comic Sans MS" pitchFamily="66" charset="0"/>
              </a:rPr>
              <a:t>The moon revolves around the Earth every… </a:t>
            </a:r>
            <a:endParaRPr lang="en-US" sz="4000" dirty="0">
              <a:latin typeface="Comic Sans MS" pitchFamily="66" charset="0"/>
            </a:endParaRPr>
          </a:p>
          <a:p>
            <a:pPr>
              <a:defRPr/>
            </a:pPr>
            <a:endParaRPr lang="en-US" sz="4000" dirty="0">
              <a:latin typeface="Comic Sans MS" pitchFamily="66" charset="0"/>
            </a:endParaRPr>
          </a:p>
          <a:p>
            <a:pPr marL="457200" lvl="1" indent="0"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365 days</a:t>
            </a:r>
          </a:p>
          <a:p>
            <a:pPr marL="457200" lvl="1" indent="0">
              <a:buNone/>
              <a:defRPr/>
            </a:pPr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29 days</a:t>
            </a:r>
          </a:p>
          <a:p>
            <a:pPr marL="457200" lvl="1" indent="0">
              <a:buNone/>
              <a:defRPr/>
            </a:pPr>
            <a:r>
              <a:rPr lang="en-US" sz="3600" dirty="0">
                <a:solidFill>
                  <a:srgbClr val="7030A0"/>
                </a:solidFill>
                <a:latin typeface="Comic Sans MS" pitchFamily="66" charset="0"/>
              </a:rPr>
              <a:t>7 days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60" y="6354963"/>
            <a:ext cx="12178107" cy="50303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l/o: To understand why The Moon changes shape.</a:t>
            </a:r>
            <a:endParaRPr lang="en-GB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2657"/>
            <a:ext cx="8229600" cy="579350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800" b="1" dirty="0">
                <a:latin typeface="Comic Sans MS" pitchFamily="66" charset="0"/>
              </a:rPr>
              <a:t>The moon revolves around the Earth every… </a:t>
            </a:r>
            <a:endParaRPr lang="en-US" sz="4000" dirty="0">
              <a:latin typeface="Comic Sans MS" pitchFamily="66" charset="0"/>
            </a:endParaRPr>
          </a:p>
          <a:p>
            <a:pPr>
              <a:defRPr/>
            </a:pPr>
            <a:endParaRPr lang="en-US" sz="4000" dirty="0">
              <a:latin typeface="Comic Sans MS" pitchFamily="66" charset="0"/>
            </a:endParaRPr>
          </a:p>
          <a:p>
            <a:pPr marL="457200" lvl="1" indent="0">
              <a:buNone/>
              <a:defRPr/>
            </a:pPr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29 days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60" y="6354963"/>
            <a:ext cx="12178107" cy="50303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l/o: To understand why The </a:t>
            </a:r>
            <a:r>
              <a:rPr lang="en-GB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</a:t>
            </a:r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oon changes shape.</a:t>
            </a:r>
            <a:endParaRPr lang="en-GB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2657"/>
            <a:ext cx="8229600" cy="579350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800" b="1" dirty="0">
                <a:latin typeface="Comic Sans MS" pitchFamily="66" charset="0"/>
              </a:rPr>
              <a:t>How many moon phases are there… </a:t>
            </a:r>
            <a:endParaRPr lang="en-US" sz="4000" dirty="0">
              <a:latin typeface="Comic Sans MS" pitchFamily="66" charset="0"/>
            </a:endParaRPr>
          </a:p>
          <a:p>
            <a:pPr>
              <a:defRPr/>
            </a:pPr>
            <a:endParaRPr lang="en-US" sz="4000" dirty="0">
              <a:latin typeface="Comic Sans MS" pitchFamily="66" charset="0"/>
            </a:endParaRPr>
          </a:p>
          <a:p>
            <a:pPr marL="457200" lvl="1" indent="0"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8</a:t>
            </a:r>
          </a:p>
          <a:p>
            <a:pPr marL="457200" lvl="1" indent="0">
              <a:buNone/>
              <a:defRPr/>
            </a:pPr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10</a:t>
            </a:r>
          </a:p>
          <a:p>
            <a:pPr marL="457200" lvl="1" indent="0">
              <a:buNone/>
              <a:defRPr/>
            </a:pPr>
            <a:r>
              <a:rPr lang="en-US" sz="3600" dirty="0">
                <a:solidFill>
                  <a:srgbClr val="7030A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60" y="6354963"/>
            <a:ext cx="12178107" cy="50303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l/o: To understand why The </a:t>
            </a:r>
            <a:r>
              <a:rPr lang="en-GB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</a:t>
            </a:r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oon changes shape.</a:t>
            </a:r>
            <a:endParaRPr lang="en-GB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rgbClr val="C3D69B"/>
      </a:lt1>
      <a:dk2>
        <a:srgbClr val="1F497D"/>
      </a:dk2>
      <a:lt2>
        <a:srgbClr val="C3D69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1918</TotalTime>
  <Words>368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Comic Sans MS</vt:lpstr>
      <vt:lpstr>Theme1</vt:lpstr>
      <vt:lpstr>PowerPoint Presentation</vt:lpstr>
      <vt:lpstr>The Moon</vt:lpstr>
      <vt:lpstr>Why does The Moon appear to change shape?</vt:lpstr>
      <vt:lpstr>Moon task 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difference between lunar and solar eclipses?</vt:lpstr>
      <vt:lpstr>Lunar Eclipse</vt:lpstr>
      <vt:lpstr>Solar Eclipse</vt:lpstr>
      <vt:lpstr>Solar Eclipse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 and Moon</dc:title>
  <cp:lastModifiedBy>R Baddeley</cp:lastModifiedBy>
  <cp:revision>32</cp:revision>
  <cp:lastPrinted>2019-06-06T09:17:52Z</cp:lastPrinted>
  <dcterms:created xsi:type="dcterms:W3CDTF">2013-03-18T14:05:57Z</dcterms:created>
  <dcterms:modified xsi:type="dcterms:W3CDTF">2019-06-27T14:10:29Z</dcterms:modified>
</cp:coreProperties>
</file>