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7" r:id="rId31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5A26A-B896-4CDE-9746-BEF64AD754F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2BA8-15C8-4FB0-8D2C-74EF52CD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10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3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0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3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8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8695-7383-4F1F-A9B4-F64C4B64949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E734-EDF3-4237-882B-CAE0642B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3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17.wmf"/><Relationship Id="rId5" Type="http://schemas.openxmlformats.org/officeDocument/2006/relationships/image" Target="../media/image5.wmf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8945" y="2193241"/>
            <a:ext cx="7772400" cy="147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990000"/>
                </a:solidFill>
                <a:latin typeface="Accord Heavy SF" pitchFamily="34" charset="0"/>
              </a:rPr>
              <a:t>Kleidung </a:t>
            </a:r>
            <a:r>
              <a:rPr lang="en-GB" sz="4800" b="1">
                <a:solidFill>
                  <a:srgbClr val="990000"/>
                </a:solidFill>
                <a:latin typeface="Accord Heavy SF" pitchFamily="34" charset="0"/>
              </a:rPr>
              <a:t>und</a:t>
            </a:r>
            <a:r>
              <a:rPr lang="en-GB" sz="4800">
                <a:solidFill>
                  <a:srgbClr val="990000"/>
                </a:solidFill>
                <a:latin typeface="Accord Heavy SF" pitchFamily="34" charset="0"/>
              </a:rPr>
              <a:t> Farben</a:t>
            </a:r>
            <a:endParaRPr lang="en-GB" sz="4800" dirty="0">
              <a:solidFill>
                <a:srgbClr val="990000"/>
              </a:solidFill>
              <a:latin typeface="Accord Heavy SF" pitchFamily="34" charset="0"/>
            </a:endParaRPr>
          </a:p>
        </p:txBody>
      </p:sp>
      <p:pic>
        <p:nvPicPr>
          <p:cNvPr id="5" name="Picture 3" descr="C:\Users\Wera\AppData\Local\Microsoft\Windows\Temporary Internet Files\Content.IE5\V046EL7M\MC9002344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15" y="188491"/>
            <a:ext cx="1545232" cy="21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5549068" y="3205216"/>
            <a:ext cx="1811694" cy="21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Wera\AppData\Local\Microsoft\Windows\Temporary Internet Files\Content.IE5\V046EL7M\MC9003205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0" y="2955022"/>
            <a:ext cx="1370168" cy="8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Wera\AppData\Local\Microsoft\Windows\Temporary Internet Files\Content.IE5\68V5VCAJ\MC9000449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290">
            <a:off x="6922468" y="4508420"/>
            <a:ext cx="2015867" cy="18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Wera\AppData\Local\Microsoft\Windows\Temporary Internet Files\Content.IE5\V06HSQ49\MC9002329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16" y="3559056"/>
            <a:ext cx="1467274" cy="13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Wera\AppData\Local\Microsoft\Windows\Temporary Internet Files\Content.IE5\JQ1DC7L7\MC9001132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7415" y="836897"/>
            <a:ext cx="1159917" cy="14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3" descr="C:\Users\Wera\AppData\Local\Microsoft\Windows\Temporary Internet Files\Content.IE5\41BUDMZE\MC90035214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8489" y="1186592"/>
            <a:ext cx="1089620" cy="11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 descr="C:\Users\Wera\AppData\Local\Microsoft\Windows\Temporary Internet Files\Content.IE5\41BUDMZE\MC90023949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0" y="293748"/>
            <a:ext cx="1233114" cy="19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C:\Users\Wera\AppData\Local\Microsoft\Windows\Temporary Internet Files\Content.IE5\JQ1DC7L7\MC90011345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88491"/>
            <a:ext cx="1744253" cy="21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Wera\AppData\Local\Microsoft\Windows\Temporary Internet Files\Content.IE5\C58ZDU2H\MC90001343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3488" y="4197129"/>
            <a:ext cx="1782688" cy="20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Wera\AppData\Local\Microsoft\Windows\Temporary Internet Files\Content.IE5\JQ1DC7L7\MC90005702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33" y="3539425"/>
            <a:ext cx="1400152" cy="23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era\AppData\Local\Microsoft\Windows\Temporary Internet Files\Content.IE5\JQ1DC7L7\MC90021562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4961">
            <a:off x="62906" y="3918126"/>
            <a:ext cx="2164195" cy="20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C:\Users\Wera\AppData\Local\Microsoft\Windows\Temporary Internet Files\Content.IE5\41BUDMZE\MC90035214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52" y="1262895"/>
            <a:ext cx="1163037" cy="12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6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1953107" y="451110"/>
            <a:ext cx="5121857" cy="60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6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ra\AppData\Local\Microsoft\Windows\Temporary Internet Files\Content.IE5\JQ1DC7L7\MC9004413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9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ra\AppData\Local\Microsoft\Windows\Temporary Internet Files\Content.IE5\C58ZDU2H\MC900013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9" y="1981660"/>
            <a:ext cx="3136615" cy="36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471119"/>
            <a:ext cx="1679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Jacke</a:t>
            </a:r>
            <a:endParaRPr lang="en-GB" sz="2800" b="1" dirty="0"/>
          </a:p>
          <a:p>
            <a:r>
              <a:rPr lang="en-GB" sz="2800" b="1" dirty="0"/>
              <a:t>the Jacket</a:t>
            </a:r>
          </a:p>
        </p:txBody>
      </p:sp>
      <p:pic>
        <p:nvPicPr>
          <p:cNvPr id="4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3663479" y="395349"/>
            <a:ext cx="2670410" cy="31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005064"/>
            <a:ext cx="1988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die Hose</a:t>
            </a:r>
          </a:p>
          <a:p>
            <a:r>
              <a:rPr lang="en-GB" sz="2800" b="1" dirty="0"/>
              <a:t>the trousers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5424953"/>
            <a:ext cx="1976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Kravatte</a:t>
            </a:r>
            <a:endParaRPr lang="en-GB" sz="2800" b="1" dirty="0"/>
          </a:p>
          <a:p>
            <a:r>
              <a:rPr lang="en-GB" sz="2800" b="1" dirty="0"/>
              <a:t>the tie</a:t>
            </a:r>
          </a:p>
        </p:txBody>
      </p:sp>
      <p:pic>
        <p:nvPicPr>
          <p:cNvPr id="8" name="Picture 2" descr="C:\Users\Wera\AppData\Local\Microsoft\Windows\Temporary Internet Files\Content.IE5\JQ1DC7L7\MC9004413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55" y="2132857"/>
            <a:ext cx="28433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0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Wera\AppData\Local\Microsoft\Windows\Temporary Internet Files\Content.IE5\68V5VCAJ\MC9000449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912768" cy="64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6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era\AppData\Local\Microsoft\Windows\Temporary Internet Files\Content.IE5\V046EL7M\MC9002344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80520" cy="65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6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Wera\AppData\Local\Microsoft\Windows\Temporary Internet Files\Content.IE5\V06HSQ49\MC900232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92"/>
            <a:ext cx="6984776" cy="66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5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Wera\AppData\Local\Microsoft\Windows\Temporary Internet Files\Content.IE5\V06HSQ49\MC900232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92" y="2780928"/>
            <a:ext cx="3423343" cy="32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Wera\AppData\Local\Microsoft\Windows\Temporary Internet Files\Content.IE5\68V5VCAJ\MC9000449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964160" cy="27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Wera\AppData\Local\Microsoft\Windows\Temporary Internet Files\Content.IE5\V046EL7M\MC9002344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04" y="0"/>
            <a:ext cx="2985369" cy="41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252534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das T-shirt</a:t>
            </a:r>
          </a:p>
          <a:p>
            <a:r>
              <a:rPr lang="en-GB" sz="2800" b="1" dirty="0"/>
              <a:t>the T-shirt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4155450"/>
            <a:ext cx="1547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das </a:t>
            </a:r>
            <a:r>
              <a:rPr lang="en-GB" sz="2800" b="1" dirty="0" err="1"/>
              <a:t>Kleid</a:t>
            </a:r>
            <a:endParaRPr lang="en-GB" sz="2800" b="1" dirty="0"/>
          </a:p>
          <a:p>
            <a:r>
              <a:rPr lang="en-GB" sz="2800" b="1" dirty="0"/>
              <a:t>the 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079" y="5566546"/>
            <a:ext cx="1670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das </a:t>
            </a:r>
            <a:r>
              <a:rPr lang="en-GB" sz="2800" b="1" dirty="0" err="1"/>
              <a:t>Hemd</a:t>
            </a:r>
            <a:endParaRPr lang="en-GB" sz="2800" b="1" dirty="0"/>
          </a:p>
          <a:p>
            <a:r>
              <a:rPr lang="en-GB" sz="2800" b="1" dirty="0"/>
              <a:t>the shirt</a:t>
            </a:r>
          </a:p>
        </p:txBody>
      </p:sp>
    </p:spTree>
    <p:extLst>
      <p:ext uri="{BB962C8B-B14F-4D97-AF65-F5344CB8AC3E}">
        <p14:creationId xmlns:p14="http://schemas.microsoft.com/office/powerpoint/2010/main" val="122271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Wera\AppData\Local\Microsoft\Windows\Temporary Internet Files\Content.IE5\V046EL7M\MC9003205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1732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4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>
            <a:off x="1196850" y="1085892"/>
            <a:ext cx="2942738" cy="342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 flipH="1">
            <a:off x="4294057" y="1414261"/>
            <a:ext cx="3192937" cy="30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1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era\AppData\Local\Microsoft\Windows\Temporary Internet Files\Content.IE5\C58ZDU2H\MC9001422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908720"/>
            <a:ext cx="58231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7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 rot="5400000">
            <a:off x="5195888" y="3033712"/>
            <a:ext cx="5943600" cy="7905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Farben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52688" y="2894013"/>
            <a:ext cx="4856162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Wir lernen</a:t>
            </a:r>
          </a:p>
        </p:txBody>
      </p:sp>
    </p:spTree>
    <p:extLst>
      <p:ext uri="{BB962C8B-B14F-4D97-AF65-F5344CB8AC3E}">
        <p14:creationId xmlns:p14="http://schemas.microsoft.com/office/powerpoint/2010/main" val="345881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Wera\AppData\Local\Microsoft\Windows\Temporary Internet Files\Content.IE5\V046EL7M\MC9003205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0" y="529943"/>
            <a:ext cx="3680821" cy="24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>
            <a:off x="4844064" y="721588"/>
            <a:ext cx="1803322" cy="21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 flipH="1">
            <a:off x="6563455" y="846171"/>
            <a:ext cx="2033676" cy="19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era\AppData\Local\Microsoft\Windows\Temporary Internet Files\Content.IE5\C58ZDU2H\MC9001422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87" y="3342020"/>
            <a:ext cx="2726788" cy="24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8960" y="3053988"/>
            <a:ext cx="1806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Schuhe</a:t>
            </a:r>
            <a:endParaRPr lang="en-GB" sz="2800" b="1" dirty="0"/>
          </a:p>
          <a:p>
            <a:r>
              <a:rPr lang="en-GB" sz="2800" b="1" dirty="0"/>
              <a:t>the shoes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3" y="3073554"/>
            <a:ext cx="1666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Stiefel</a:t>
            </a:r>
            <a:endParaRPr lang="en-GB" sz="2800" b="1" dirty="0"/>
          </a:p>
          <a:p>
            <a:r>
              <a:rPr lang="en-GB" sz="2800" b="1" dirty="0"/>
              <a:t>the boots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5517232"/>
            <a:ext cx="1777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Socken</a:t>
            </a:r>
            <a:endParaRPr lang="en-GB" sz="2800" b="1" dirty="0"/>
          </a:p>
          <a:p>
            <a:r>
              <a:rPr lang="en-GB" sz="2800" b="1" dirty="0"/>
              <a:t>the socks</a:t>
            </a:r>
          </a:p>
        </p:txBody>
      </p:sp>
    </p:spTree>
    <p:extLst>
      <p:ext uri="{BB962C8B-B14F-4D97-AF65-F5344CB8AC3E}">
        <p14:creationId xmlns:p14="http://schemas.microsoft.com/office/powerpoint/2010/main" val="60455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ra\AppData\Local\Microsoft\Windows\Temporary Internet Files\Content.IE5\JQ1DC7L7\MC900057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51497"/>
            <a:ext cx="1059354" cy="18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36" y="6145913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9.der Rock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959" y="2091006"/>
            <a:ext cx="211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1.der Mantel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57" y="3988643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5.der Hut</a:t>
            </a:r>
          </a:p>
        </p:txBody>
      </p:sp>
      <p:pic>
        <p:nvPicPr>
          <p:cNvPr id="7" name="Picture 2" descr="C:\Users\Wera\AppData\Local\Microsoft\Windows\Temporary Internet Files\Content.IE5\C58ZDU2H\MC9000134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87" y="2579226"/>
            <a:ext cx="1284005" cy="15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6336" y="3936520"/>
            <a:ext cx="179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6.die </a:t>
            </a:r>
            <a:r>
              <a:rPr lang="en-GB" sz="2800" b="1" dirty="0" err="1"/>
              <a:t>Jacke</a:t>
            </a:r>
            <a:endParaRPr lang="en-GB" sz="2800" b="1" dirty="0"/>
          </a:p>
        </p:txBody>
      </p:sp>
      <p:pic>
        <p:nvPicPr>
          <p:cNvPr id="9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2307878" y="206317"/>
            <a:ext cx="1605428" cy="18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41087" y="205674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2.die Hose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086" y="6048392"/>
            <a:ext cx="247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10.Die </a:t>
            </a:r>
            <a:r>
              <a:rPr lang="en-GB" sz="2800" b="1" dirty="0" err="1"/>
              <a:t>Kravatte</a:t>
            </a:r>
            <a:endParaRPr lang="en-GB" sz="2800" b="1" dirty="0"/>
          </a:p>
        </p:txBody>
      </p:sp>
      <p:pic>
        <p:nvPicPr>
          <p:cNvPr id="12" name="Picture 13" descr="C:\Users\Wera\AppData\Local\Microsoft\Windows\Temporary Internet Files\Content.IE5\V06HSQ49\MC9002329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24" y="2662842"/>
            <a:ext cx="1465754" cy="13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Wera\AppData\Local\Microsoft\Windows\Temporary Internet Files\Content.IE5\68V5VCAJ\MC9000449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46" y="206929"/>
            <a:ext cx="1814851" cy="16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92447" y="2080558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3.das T-shirt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0917" y="6145913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11.das </a:t>
            </a:r>
            <a:r>
              <a:rPr lang="en-GB" sz="2800" b="1" dirty="0" err="1"/>
              <a:t>Kleid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10773" y="3954489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7.das </a:t>
            </a:r>
            <a:r>
              <a:rPr lang="en-GB" sz="2800" b="1" dirty="0" err="1"/>
              <a:t>Hemd</a:t>
            </a:r>
            <a:endParaRPr lang="en-GB" sz="2800" b="1" dirty="0"/>
          </a:p>
        </p:txBody>
      </p:sp>
      <p:pic>
        <p:nvPicPr>
          <p:cNvPr id="17" name="Picture 2" descr="C:\Users\Wera\AppData\Local\Microsoft\Windows\Temporary Internet Files\Content.IE5\C58ZDU2H\MC9001132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883">
            <a:off x="416725" y="4531359"/>
            <a:ext cx="1362617" cy="16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Wera\AppData\Local\Microsoft\Windows\Temporary Internet Files\Content.IE5\V046EL7M\MC9002344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19" y="4498500"/>
            <a:ext cx="1203678" cy="16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Wera\AppData\Local\Microsoft\Windows\Temporary Internet Files\Content.IE5\V046EL7M\MC90032050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18" y="2722179"/>
            <a:ext cx="1735829" cy="11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>
            <a:off x="6738289" y="535097"/>
            <a:ext cx="884889" cy="10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 flipH="1">
            <a:off x="7677723" y="542574"/>
            <a:ext cx="1051851" cy="10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Wera\AppData\Local\Microsoft\Windows\Temporary Internet Files\Content.IE5\C58ZDU2H\MC90014224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56" y="4797152"/>
            <a:ext cx="1412522" cy="12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44237" y="1862084"/>
            <a:ext cx="204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4.die </a:t>
            </a:r>
            <a:r>
              <a:rPr lang="en-GB" sz="2800" b="1" dirty="0" err="1"/>
              <a:t>Stiefel</a:t>
            </a:r>
            <a:endParaRPr lang="en-GB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56322" y="6048392"/>
            <a:ext cx="228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12.die </a:t>
            </a:r>
            <a:r>
              <a:rPr lang="en-GB" sz="2800" b="1" dirty="0" err="1"/>
              <a:t>Socken</a:t>
            </a:r>
            <a:endParaRPr lang="en-GB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44237" y="3821657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8.die </a:t>
            </a:r>
            <a:r>
              <a:rPr lang="en-GB" sz="2800" b="1" dirty="0" err="1"/>
              <a:t>Schuhe</a:t>
            </a:r>
            <a:endParaRPr lang="en-GB" sz="2800" b="1" dirty="0"/>
          </a:p>
        </p:txBody>
      </p:sp>
      <p:pic>
        <p:nvPicPr>
          <p:cNvPr id="3074" name="Picture 2" descr="C:\Users\Wera\AppData\Local\Microsoft\Windows\Temporary Internet Files\Content.IE5\JQ1DC7L7\MC900441320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7" y="4544307"/>
            <a:ext cx="1506687" cy="15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722179"/>
            <a:ext cx="1334890" cy="13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0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0" y="3105835"/>
            <a:ext cx="580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2500" y="1687880"/>
            <a:ext cx="18392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der Mantel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00" y="2469436"/>
            <a:ext cx="15197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Jacke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913" y="3421966"/>
            <a:ext cx="17778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die </a:t>
            </a:r>
            <a:r>
              <a:rPr lang="en-GB" sz="2800" b="1" dirty="0" err="1"/>
              <a:t>Socken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473" y="4121744"/>
            <a:ext cx="17443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das T-shirt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5830" y="631399"/>
            <a:ext cx="20714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i="1" dirty="0" err="1"/>
              <a:t>Ich</a:t>
            </a:r>
            <a:r>
              <a:rPr lang="en-GB" sz="4000" b="1" i="1" dirty="0"/>
              <a:t> </a:t>
            </a:r>
            <a:r>
              <a:rPr lang="en-GB" sz="4000" b="1" i="1" dirty="0" err="1"/>
              <a:t>trage</a:t>
            </a:r>
            <a:endParaRPr lang="en-GB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48932" y="3421966"/>
            <a:ext cx="12344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/>
              <a:t>Socken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5028" y="2477047"/>
            <a:ext cx="17009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/>
              <a:t>eine</a:t>
            </a:r>
            <a:r>
              <a:rPr lang="en-GB" sz="2800" b="1" dirty="0"/>
              <a:t> </a:t>
            </a:r>
            <a:r>
              <a:rPr lang="en-GB" sz="2800" b="1" dirty="0" err="1"/>
              <a:t>Jacke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33166" y="1724200"/>
            <a:ext cx="21727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/>
              <a:t>einen</a:t>
            </a:r>
            <a:r>
              <a:rPr lang="en-GB" sz="2800" b="1" dirty="0"/>
              <a:t> Mantel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3166" y="4121744"/>
            <a:ext cx="16930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/>
              <a:t>ein</a:t>
            </a:r>
            <a:r>
              <a:rPr lang="en-GB" sz="2800" b="1" dirty="0"/>
              <a:t> T-shirt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4103" y="1687880"/>
            <a:ext cx="23360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k</a:t>
            </a:r>
            <a:r>
              <a:rPr lang="en-GB" sz="2800" b="1" dirty="0" err="1"/>
              <a:t>einen</a:t>
            </a:r>
            <a:r>
              <a:rPr lang="en-GB" sz="2800" b="1" dirty="0"/>
              <a:t> Mantel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2359" y="2476491"/>
            <a:ext cx="18642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k</a:t>
            </a:r>
            <a:r>
              <a:rPr lang="en-GB" sz="2800" b="1" dirty="0" err="1"/>
              <a:t>eine</a:t>
            </a:r>
            <a:r>
              <a:rPr lang="en-GB" sz="2800" b="1" dirty="0"/>
              <a:t> </a:t>
            </a:r>
            <a:r>
              <a:rPr lang="en-GB" sz="2800" b="1" dirty="0" err="1"/>
              <a:t>Jacke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4103" y="3399346"/>
            <a:ext cx="2122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k</a:t>
            </a:r>
            <a:r>
              <a:rPr lang="en-GB" sz="2800" b="1" dirty="0" err="1"/>
              <a:t>eine</a:t>
            </a:r>
            <a:r>
              <a:rPr lang="en-GB" sz="2800" b="1" dirty="0"/>
              <a:t> </a:t>
            </a:r>
            <a:r>
              <a:rPr lang="en-GB" sz="2800" b="1" dirty="0" err="1"/>
              <a:t>Socken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33183" y="4117378"/>
            <a:ext cx="18564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k</a:t>
            </a:r>
            <a:r>
              <a:rPr lang="en-GB" sz="2800" b="1" dirty="0" err="1"/>
              <a:t>ein</a:t>
            </a:r>
            <a:r>
              <a:rPr lang="en-GB" sz="2800" b="1" dirty="0"/>
              <a:t> T-shirt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4103" y="622718"/>
            <a:ext cx="20714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i="1" dirty="0" err="1"/>
              <a:t>Ich</a:t>
            </a:r>
            <a:r>
              <a:rPr lang="en-GB" sz="4000" b="1" i="1" dirty="0"/>
              <a:t> </a:t>
            </a:r>
            <a:r>
              <a:rPr lang="en-GB" sz="4000" b="1" i="1" dirty="0" err="1"/>
              <a:t>trage</a:t>
            </a:r>
            <a:endParaRPr lang="en-GB" sz="4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60180" y="5467023"/>
            <a:ext cx="276069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i="1" dirty="0"/>
              <a:t>I don’t wear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6332" y="5445224"/>
            <a:ext cx="152157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i="1" dirty="0"/>
              <a:t>I wear</a:t>
            </a:r>
          </a:p>
        </p:txBody>
      </p:sp>
    </p:spTree>
    <p:extLst>
      <p:ext uri="{BB962C8B-B14F-4D97-AF65-F5344CB8AC3E}">
        <p14:creationId xmlns:p14="http://schemas.microsoft.com/office/powerpoint/2010/main" val="1964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404" y="1161862"/>
            <a:ext cx="65591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Ich </a:t>
            </a:r>
            <a:r>
              <a:rPr lang="en-GB" sz="2800" b="1" dirty="0" err="1"/>
              <a:t>trage</a:t>
            </a:r>
            <a:r>
              <a:rPr lang="en-GB" sz="2800" b="1" dirty="0"/>
              <a:t>- I am wearing/ I wear…</a:t>
            </a:r>
          </a:p>
          <a:p>
            <a:r>
              <a:rPr lang="en-GB" sz="2800" b="1" dirty="0"/>
              <a:t>Example: </a:t>
            </a:r>
            <a:r>
              <a:rPr lang="en-GB" sz="2800" b="1" dirty="0" err="1"/>
              <a:t>einen</a:t>
            </a:r>
            <a:r>
              <a:rPr lang="en-GB" sz="2800" b="1" dirty="0"/>
              <a:t> Hut ( a hat)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433856"/>
            <a:ext cx="16145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Opinions: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89" y="3159264"/>
            <a:ext cx="4466479" cy="26161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 err="1"/>
              <a:t>Ich</a:t>
            </a:r>
            <a:r>
              <a:rPr lang="en-GB" sz="3200" b="1" dirty="0"/>
              <a:t> </a:t>
            </a:r>
            <a:r>
              <a:rPr lang="en-GB" sz="3200" b="1" dirty="0" err="1"/>
              <a:t>finde</a:t>
            </a:r>
            <a:r>
              <a:rPr lang="en-GB" sz="3200" b="1" dirty="0"/>
              <a:t> das cool.</a:t>
            </a:r>
          </a:p>
          <a:p>
            <a:r>
              <a:rPr lang="en-GB" sz="3200" b="1" dirty="0" err="1"/>
              <a:t>Ich</a:t>
            </a:r>
            <a:r>
              <a:rPr lang="en-GB" sz="3200" b="1" dirty="0"/>
              <a:t> </a:t>
            </a:r>
            <a:r>
              <a:rPr lang="en-GB" sz="3200" b="1" dirty="0" err="1"/>
              <a:t>finde</a:t>
            </a:r>
            <a:r>
              <a:rPr lang="en-GB" sz="3200" b="1" dirty="0"/>
              <a:t> das </a:t>
            </a:r>
            <a:r>
              <a:rPr lang="en-GB" sz="3200" b="1" dirty="0" err="1"/>
              <a:t>schick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Ich</a:t>
            </a:r>
            <a:r>
              <a:rPr lang="en-GB" sz="3200" b="1" dirty="0"/>
              <a:t> </a:t>
            </a:r>
            <a:r>
              <a:rPr lang="en-GB" sz="3200" b="1" dirty="0" err="1"/>
              <a:t>finde</a:t>
            </a:r>
            <a:r>
              <a:rPr lang="en-GB" sz="3200" b="1" dirty="0"/>
              <a:t> das </a:t>
            </a:r>
            <a:r>
              <a:rPr lang="en-GB" sz="3200" b="1" dirty="0" err="1"/>
              <a:t>bequem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Ich</a:t>
            </a:r>
            <a:r>
              <a:rPr lang="en-GB" sz="3200" b="1" dirty="0"/>
              <a:t> </a:t>
            </a:r>
            <a:r>
              <a:rPr lang="en-GB" sz="3200" b="1" dirty="0" err="1"/>
              <a:t>finde</a:t>
            </a:r>
            <a:r>
              <a:rPr lang="en-GB" sz="3200" b="1" dirty="0"/>
              <a:t> das  </a:t>
            </a:r>
            <a:r>
              <a:rPr lang="en-GB" sz="3200" b="1" dirty="0" err="1"/>
              <a:t>fantastisch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Ich</a:t>
            </a:r>
            <a:r>
              <a:rPr lang="en-GB" sz="3200" b="1" dirty="0"/>
              <a:t> </a:t>
            </a:r>
            <a:r>
              <a:rPr lang="en-GB" sz="3200" b="1" dirty="0" err="1"/>
              <a:t>finde</a:t>
            </a:r>
            <a:r>
              <a:rPr lang="en-GB" sz="3200" b="1" dirty="0"/>
              <a:t> das </a:t>
            </a:r>
            <a:r>
              <a:rPr lang="en-GB" sz="3200" b="1" dirty="0" err="1"/>
              <a:t>altmodisch</a:t>
            </a:r>
            <a:r>
              <a:rPr lang="en-GB" sz="36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368" y="3157734"/>
            <a:ext cx="3676006" cy="31085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/>
              <a:t>I find it cool.</a:t>
            </a:r>
          </a:p>
          <a:p>
            <a:r>
              <a:rPr lang="en-GB" sz="3200" b="1" dirty="0"/>
              <a:t>I find it stylish.</a:t>
            </a:r>
          </a:p>
          <a:p>
            <a:r>
              <a:rPr lang="en-GB" sz="3200" b="1" dirty="0"/>
              <a:t>I find it comfortable.</a:t>
            </a:r>
          </a:p>
          <a:p>
            <a:r>
              <a:rPr lang="en-GB" sz="3200" b="1" dirty="0"/>
              <a:t>I find it  fantastic.</a:t>
            </a:r>
          </a:p>
          <a:p>
            <a:r>
              <a:rPr lang="en-GB" sz="3200" b="1" dirty="0" err="1"/>
              <a:t>Ich</a:t>
            </a:r>
            <a:r>
              <a:rPr lang="en-GB" sz="3200" b="1" dirty="0"/>
              <a:t> </a:t>
            </a:r>
            <a:r>
              <a:rPr lang="en-GB" sz="3200" b="1" dirty="0" err="1"/>
              <a:t>finde</a:t>
            </a:r>
            <a:r>
              <a:rPr lang="en-GB" sz="3200" b="1" dirty="0"/>
              <a:t> das old </a:t>
            </a:r>
          </a:p>
          <a:p>
            <a:r>
              <a:rPr lang="en-GB" sz="3200" b="1" dirty="0"/>
              <a:t>fashioned</a:t>
            </a:r>
            <a:r>
              <a:rPr lang="en-GB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5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971800"/>
            <a:ext cx="23812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355976" y="304800"/>
            <a:ext cx="3960440" cy="2476128"/>
          </a:xfrm>
          <a:prstGeom prst="wedgeRoundRectCallout">
            <a:avLst>
              <a:gd name="adj1" fmla="val 25680"/>
              <a:gd name="adj2" fmla="val 941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Hallo! Ich heiße Bart. </a:t>
            </a:r>
          </a:p>
          <a:p>
            <a:pPr algn="ctr"/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trage ein T-shirt, eine Hose und Schuhe.</a:t>
            </a:r>
          </a:p>
          <a:p>
            <a:pPr algn="ctr"/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Das T-shirt ist weiss, die Hose ist blau und die Schuhe sind blau. </a:t>
            </a:r>
          </a:p>
          <a:p>
            <a:pPr algn="ctr"/>
            <a:endParaRPr lang="de-AT" sz="105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finde das cool!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566" y="838200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das</a:t>
            </a:r>
            <a:r>
              <a:rPr lang="de-AT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T-Shirt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8666" y="3418512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C0000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Hose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5715000"/>
            <a:ext cx="20574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7030A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Schuhe</a:t>
            </a:r>
          </a:p>
        </p:txBody>
      </p:sp>
      <p:pic>
        <p:nvPicPr>
          <p:cNvPr id="10" name="Picture 7" descr="C:\Users\Wera\AppData\Local\Microsoft\Windows\Temporary Internet Files\Content.IE5\V046EL7M\MC9003205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3" y="5036391"/>
            <a:ext cx="2141527" cy="14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Wera\AppData\Local\Microsoft\Windows\Temporary Internet Files\Content.IE5\68V5VCAJ\MC9000449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0" y="383378"/>
            <a:ext cx="1814851" cy="16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830021" y="2699305"/>
            <a:ext cx="1605428" cy="18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88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628900" cy="386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4313684" y="466491"/>
            <a:ext cx="4335016" cy="2044128"/>
          </a:xfrm>
          <a:prstGeom prst="wedgeRoundRectCallout">
            <a:avLst>
              <a:gd name="adj1" fmla="val 15088"/>
              <a:gd name="adj2" fmla="val 76970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Hallo! Ich heiße Maude.</a:t>
            </a:r>
            <a:endParaRPr lang="de-AT" sz="105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trage eine Bluse und einen Rock. Die Bluse ist weiß und der Rock ist rosa. Ich trage keine Stiefel.</a:t>
            </a:r>
            <a:endParaRPr lang="de-AT" sz="105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 Ich finde das schick!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895064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0070C0"/>
                </a:solidFill>
                <a:latin typeface="Comic Sans MS" pitchFamily="66" charset="0"/>
              </a:rPr>
              <a:t>der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Rock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3253372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C0000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Bluse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5776" y="5370313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7030A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Stiefel</a:t>
            </a:r>
          </a:p>
        </p:txBody>
      </p:sp>
      <p:pic>
        <p:nvPicPr>
          <p:cNvPr id="11" name="Picture 2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 flipH="1">
            <a:off x="1366942" y="5113658"/>
            <a:ext cx="1062094" cy="102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Wera\AppData\Local\Microsoft\Windows\Temporary Internet Files\Content.IE5\V06HSQ49\MC9003521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045">
            <a:off x="486252" y="5056791"/>
            <a:ext cx="930919" cy="10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ra\AppData\Local\Microsoft\Windows\Temporary Internet Files\Content.IE5\41BUDMZE\MC900113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29" y="2744503"/>
            <a:ext cx="1583378" cy="21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ra\AppData\Local\Microsoft\Windows\Temporary Internet Files\Content.IE5\C58ZDU2H\MC9001132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883">
            <a:off x="865808" y="477063"/>
            <a:ext cx="1697645" cy="20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503180" y="4600014"/>
            <a:ext cx="1524000" cy="2362200"/>
          </a:xfrm>
          <a:prstGeom prst="mathMultiply">
            <a:avLst>
              <a:gd name="adj1" fmla="val 10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778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4478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4187160" y="70766"/>
            <a:ext cx="4752528" cy="2463977"/>
          </a:xfrm>
          <a:prstGeom prst="wedgeRoundRectCallout">
            <a:avLst>
              <a:gd name="adj1" fmla="val 8837"/>
              <a:gd name="adj2" fmla="val 67115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Guten Tag! Ich heiße Direktor Skinner. 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trage eine Jacke und eine Krawatte. Die Jacke ist braun und die Kravatte ist rot. Ich trage keinen Mantel.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finde das altmodisch</a:t>
            </a:r>
            <a:r>
              <a:rPr lang="de-AT" sz="1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1282128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C0000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Jacke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301435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FF000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Kravatte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1262" y="5346135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0070C0"/>
                </a:solidFill>
                <a:latin typeface="Comic Sans MS" pitchFamily="66" charset="0"/>
              </a:rPr>
              <a:t>der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Mantel</a:t>
            </a:r>
          </a:p>
        </p:txBody>
      </p:sp>
      <p:pic>
        <p:nvPicPr>
          <p:cNvPr id="11" name="Picture 10" descr="C:\Users\Wera\AppData\Local\Microsoft\Windows\Temporary Internet Files\Content.IE5\JQ1DC7L7\MC9000570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4" y="4151275"/>
            <a:ext cx="1402332" cy="23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ra\AppData\Local\Microsoft\Windows\Temporary Internet Files\Content.IE5\C58ZDU2H\MC9000134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9" y="250764"/>
            <a:ext cx="1726158" cy="20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ra\AppData\Local\Microsoft\Windows\Temporary Internet Files\Content.IE5\JQ1DC7L7\MC9004413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4" y="2471667"/>
            <a:ext cx="1506687" cy="15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830364" y="4052361"/>
            <a:ext cx="1771834" cy="2805639"/>
          </a:xfrm>
          <a:prstGeom prst="mathMultiply">
            <a:avLst>
              <a:gd name="adj1" fmla="val 10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3370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4591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990600" y="228600"/>
            <a:ext cx="4114800" cy="2120280"/>
          </a:xfrm>
          <a:prstGeom prst="wedgeRoundRectCallout">
            <a:avLst>
              <a:gd name="adj1" fmla="val -19919"/>
              <a:gd name="adj2" fmla="val 109787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Hallo! Ich heiße Homer. 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trage ein Hemd, eine Hose und Schuhe. Das Hemd ist weiß, die Schuhe sind schwarz und die Hose ist blau. Ich finde das bequem</a:t>
            </a:r>
            <a:r>
              <a:rPr lang="de-AT" sz="1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66" y="755364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das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Hemd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6666" y="3160776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7030A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Hose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5638800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7030A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Schuhe</a:t>
            </a:r>
          </a:p>
        </p:txBody>
      </p:sp>
      <p:pic>
        <p:nvPicPr>
          <p:cNvPr id="10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6786495" y="2670171"/>
            <a:ext cx="1605428" cy="18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Wera\AppData\Local\Microsoft\Windows\Temporary Internet Files\Content.IE5\V046EL7M\MC9003205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71" y="5281777"/>
            <a:ext cx="1735829" cy="11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Wera\AppData\Local\Microsoft\Windows\Temporary Internet Files\Content.IE5\V06HSQ49\MC9002329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39" y="514084"/>
            <a:ext cx="2136037" cy="20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2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04744"/>
            <a:ext cx="2196996" cy="35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3886200" y="304800"/>
            <a:ext cx="3962400" cy="2044128"/>
          </a:xfrm>
          <a:prstGeom prst="wedgeRoundRectCallout">
            <a:avLst>
              <a:gd name="adj1" fmla="val 26099"/>
              <a:gd name="adj2" fmla="val 108469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Hallo! Ich heiße Lisa. 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trage ein Kleid.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Das Kleid ist rot. 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trage keine Socken und keine Hose. </a:t>
            </a:r>
          </a:p>
          <a:p>
            <a:pPr marL="0" indent="0" algn="ctr">
              <a:buFont typeface="Arial" pitchFamily="34" charset="0"/>
              <a:buNone/>
            </a:pPr>
            <a:r>
              <a:rPr lang="de-AT" sz="2000" b="1" dirty="0">
                <a:solidFill>
                  <a:schemeClr val="tx1"/>
                </a:solidFill>
                <a:latin typeface="Comic Sans MS" pitchFamily="66" charset="0"/>
              </a:rPr>
              <a:t>Ich finde das fantastisch</a:t>
            </a:r>
            <a:r>
              <a:rPr lang="de-AT" sz="1800" b="1" dirty="0">
                <a:solidFill>
                  <a:schemeClr val="tx1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5" name="Picture 2" descr="C:\Users\sonja\AppData\Local\Microsoft\Windows\Temporary Internet Files\Content.IE5\O1W6UIBQ\MC9001132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1" y="2094300"/>
            <a:ext cx="1219200" cy="18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29088" y="1162271"/>
            <a:ext cx="15432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das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Kleid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8118" y="2940559"/>
            <a:ext cx="177183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rgbClr val="7030A0"/>
                </a:solidFill>
                <a:latin typeface="Comic Sans MS" pitchFamily="66" charset="0"/>
              </a:rPr>
              <a:t>die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Socken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5896" y="5256436"/>
            <a:ext cx="20193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das</a:t>
            </a:r>
            <a:r>
              <a:rPr lang="de-AT" b="1" dirty="0">
                <a:solidFill>
                  <a:schemeClr val="tx1"/>
                </a:solidFill>
                <a:latin typeface="Comic Sans MS" pitchFamily="66" charset="0"/>
              </a:rPr>
              <a:t> Sweatshirt</a:t>
            </a:r>
          </a:p>
        </p:txBody>
      </p:sp>
      <p:pic>
        <p:nvPicPr>
          <p:cNvPr id="12" name="Picture 4" descr="C:\Users\Wera\AppData\Local\Microsoft\Windows\Temporary Internet Files\Content.IE5\C58ZDU2H\MC9000449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84">
            <a:off x="407305" y="4243043"/>
            <a:ext cx="1958958" cy="231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era\AppData\Local\Microsoft\Windows\Temporary Internet Files\Content.IE5\V046EL7M\MC9002344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3" y="-1"/>
            <a:ext cx="1673515" cy="234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y 13"/>
          <p:cNvSpPr/>
          <p:nvPr/>
        </p:nvSpPr>
        <p:spPr>
          <a:xfrm>
            <a:off x="1094862" y="2094300"/>
            <a:ext cx="1524000" cy="2362200"/>
          </a:xfrm>
          <a:prstGeom prst="mathMultiply">
            <a:avLst>
              <a:gd name="adj1" fmla="val 10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Multiply 7"/>
          <p:cNvSpPr/>
          <p:nvPr/>
        </p:nvSpPr>
        <p:spPr>
          <a:xfrm>
            <a:off x="895500" y="4069242"/>
            <a:ext cx="1311481" cy="2362200"/>
          </a:xfrm>
          <a:prstGeom prst="mathMultiply">
            <a:avLst>
              <a:gd name="adj1" fmla="val 10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130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" r="18728"/>
          <a:stretch/>
        </p:blipFill>
        <p:spPr bwMode="auto">
          <a:xfrm>
            <a:off x="25401" y="4022864"/>
            <a:ext cx="1866900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864"/>
            <a:ext cx="1696403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2101152" cy="284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7" y="4053096"/>
            <a:ext cx="1494083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4" y="4022864"/>
            <a:ext cx="1728906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51" y="1"/>
            <a:ext cx="1108020" cy="287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81" y="4022864"/>
            <a:ext cx="1569090" cy="28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82" y="0"/>
            <a:ext cx="1633165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8900" y="29591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Selma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9658" y="2959100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Frau Krabappel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5052" y="2959100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Frau Lovejoy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5040" y="2971800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Milhouse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1136" y="2959100"/>
            <a:ext cx="152286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Marge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00" y="3679964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Ned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6458" y="3672096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Lenny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93658" y="3679964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Carl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7265" y="3672096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Opa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5582" y="3641864"/>
            <a:ext cx="156909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Patty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" y="15692"/>
            <a:ext cx="170910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94" y="914400"/>
            <a:ext cx="1382100" cy="192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 flipH="1">
            <a:off x="1716206" y="1413398"/>
            <a:ext cx="554279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Can you write 4 sentences saying what you are wearing in German as if you were the characters below and give your opinion on it?</a:t>
            </a:r>
          </a:p>
        </p:txBody>
      </p:sp>
    </p:spTree>
    <p:extLst>
      <p:ext uri="{BB962C8B-B14F-4D97-AF65-F5344CB8AC3E}">
        <p14:creationId xmlns:p14="http://schemas.microsoft.com/office/powerpoint/2010/main" val="6636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194468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rot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490913" y="477838"/>
            <a:ext cx="21605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gelb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372225" y="692150"/>
            <a:ext cx="20161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rosa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20161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grün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348038" y="2492375"/>
            <a:ext cx="24479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orange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229350" y="2276475"/>
            <a:ext cx="23034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lila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CC"/>
              </a:solidFill>
              <a:latin typeface="Arial Black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612775" y="4005263"/>
            <a:ext cx="18716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blau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88131" y="5480685"/>
            <a:ext cx="25209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schwarz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72225" y="3933825"/>
            <a:ext cx="22320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 Black"/>
              </a:rPr>
              <a:t>braun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421063" y="5445125"/>
            <a:ext cx="23749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weiss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9081" y="3801179"/>
            <a:ext cx="32583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grau</a:t>
            </a:r>
            <a:endParaRPr lang="en-U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893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" r="18728"/>
          <a:stretch/>
        </p:blipFill>
        <p:spPr bwMode="auto">
          <a:xfrm>
            <a:off x="25401" y="4022864"/>
            <a:ext cx="1866900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864"/>
            <a:ext cx="1696403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2101152" cy="284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7" y="4053096"/>
            <a:ext cx="1494083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4" y="4022864"/>
            <a:ext cx="1728906" cy="28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51" y="1"/>
            <a:ext cx="1108020" cy="287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81" y="4022864"/>
            <a:ext cx="1569090" cy="28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82" y="0"/>
            <a:ext cx="1633165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8900" y="29591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Selma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9658" y="2959100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Frau Krabappel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5052" y="2959100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Frau Lovejoy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5040" y="2971800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Milhouse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1136" y="2959100"/>
            <a:ext cx="152286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Marge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00" y="3679964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Ned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6458" y="3672096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Lenny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93658" y="3679964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Carl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7265" y="3672096"/>
            <a:ext cx="17503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Opa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5582" y="3641864"/>
            <a:ext cx="156909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Patty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" y="15692"/>
            <a:ext cx="170910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94" y="914400"/>
            <a:ext cx="1382100" cy="192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8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ise0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450"/>
            <a:ext cx="684053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11413" y="11255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98975" y="11255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88125" y="11255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3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84438" y="2900363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29003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5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1150" y="29003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6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84438" y="455612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7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0" y="45561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8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61150" y="45561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39975" y="621188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460875" y="6211888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562725" y="6211888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0825" y="2122488"/>
            <a:ext cx="20177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/>
              <a:t>Welche</a:t>
            </a:r>
            <a:br>
              <a:rPr lang="en-GB" sz="2800" b="1"/>
            </a:br>
            <a:r>
              <a:rPr lang="en-GB" sz="2800" b="1"/>
              <a:t>Farbe</a:t>
            </a:r>
            <a:br>
              <a:rPr lang="en-GB" sz="2800" b="1"/>
            </a:br>
            <a:r>
              <a:rPr lang="en-GB" sz="2800" b="1"/>
              <a:t>sind</a:t>
            </a:r>
            <a:br>
              <a:rPr lang="en-GB" sz="2800" b="1"/>
            </a:br>
            <a:r>
              <a:rPr lang="en-GB" sz="2800" b="1"/>
              <a:t>die</a:t>
            </a:r>
            <a:br>
              <a:rPr lang="en-GB" sz="2800" b="1"/>
            </a:br>
            <a:r>
              <a:rPr lang="en-GB" sz="2800" b="1"/>
              <a:t>Flaggen?</a:t>
            </a:r>
          </a:p>
        </p:txBody>
      </p:sp>
    </p:spTree>
    <p:extLst>
      <p:ext uri="{BB962C8B-B14F-4D97-AF65-F5344CB8AC3E}">
        <p14:creationId xmlns:p14="http://schemas.microsoft.com/office/powerpoint/2010/main" val="349164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ra\AppData\Local\Microsoft\Windows\Temporary Internet Files\Content.IE5\C58ZDU2H\MC9001132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883">
            <a:off x="1633642" y="548736"/>
            <a:ext cx="5083086" cy="60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6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ra\AppData\Local\Microsoft\Windows\Temporary Internet Files\Content.IE5\JQ1DC7L7\MC900057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85" y="116632"/>
            <a:ext cx="3818404" cy="65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6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569"/>
            <a:ext cx="6624736" cy="67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6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ra\AppData\Local\Microsoft\Windows\Temporary Internet Files\Content.IE5\JQ1DC7L7\MC900057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9" y="681044"/>
            <a:ext cx="2475049" cy="42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7179" y="4917200"/>
            <a:ext cx="1480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der Rock</a:t>
            </a:r>
          </a:p>
          <a:p>
            <a:r>
              <a:rPr lang="en-GB" sz="2800" b="1" dirty="0"/>
              <a:t>the skirt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817" y="5127229"/>
            <a:ext cx="1839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der Mantel</a:t>
            </a:r>
          </a:p>
          <a:p>
            <a:r>
              <a:rPr lang="en-GB" sz="2800" b="1" dirty="0"/>
              <a:t>the coat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4865619"/>
            <a:ext cx="1311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der Hut</a:t>
            </a:r>
          </a:p>
          <a:p>
            <a:r>
              <a:rPr lang="en-GB" sz="2800" b="1" dirty="0"/>
              <a:t>the hat</a:t>
            </a:r>
          </a:p>
        </p:txBody>
      </p:sp>
      <p:pic>
        <p:nvPicPr>
          <p:cNvPr id="7" name="Picture 2" descr="C:\Users\Wera\AppData\Local\Microsoft\Windows\Temporary Internet Files\Content.IE5\C58ZDU2H\MC9001132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883">
            <a:off x="198256" y="1180924"/>
            <a:ext cx="2993239" cy="35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513686" cy="25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2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ra\AppData\Local\Microsoft\Windows\Temporary Internet Files\Content.IE5\C58ZDU2H\MC90001343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913"/>
            <a:ext cx="6048672" cy="70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0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489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Accord Heavy SF</vt:lpstr>
      <vt:lpstr>Arial</vt:lpstr>
      <vt:lpstr>Arial Black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Wera</dc:creator>
  <cp:lastModifiedBy>languages</cp:lastModifiedBy>
  <cp:revision>31</cp:revision>
  <cp:lastPrinted>2012-03-17T16:05:44Z</cp:lastPrinted>
  <dcterms:created xsi:type="dcterms:W3CDTF">2012-03-11T20:33:44Z</dcterms:created>
  <dcterms:modified xsi:type="dcterms:W3CDTF">2020-06-03T18:54:36Z</dcterms:modified>
</cp:coreProperties>
</file>