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chemeClr val="accent6">
            <a:lumMod val="50000"/>
          </a:schemeClr>
        </a:solidFill>
      </dgm:spPr>
      <dgm:t>
        <a:bodyPr/>
        <a:lstStyle/>
        <a:p>
          <a:r>
            <a:rPr lang="en-GB" b="1" dirty="0" smtClean="0">
              <a:solidFill>
                <a:schemeClr val="tx1"/>
              </a:solidFill>
            </a:rPr>
            <a:t>Understand </a:t>
          </a:r>
          <a:r>
            <a:rPr lang="en-GB" b="0" dirty="0" smtClean="0">
              <a:solidFill>
                <a:schemeClr val="tx1"/>
              </a:solidFill>
            </a:rPr>
            <a:t>what a BRIC country is.</a:t>
          </a:r>
          <a:endParaRPr lang="en-GB" b="0" dirty="0">
            <a:solidFill>
              <a:schemeClr val="tx1"/>
            </a:solidFill>
          </a:endParaRP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smtClean="0">
              <a:solidFill>
                <a:schemeClr val="tx1"/>
              </a:solidFill>
            </a:rPr>
            <a:t>Explain </a:t>
          </a:r>
          <a:r>
            <a:rPr lang="en-GB" b="0" dirty="0" smtClean="0">
              <a:solidFill>
                <a:schemeClr val="tx1"/>
              </a:solidFill>
            </a:rPr>
            <a:t>the reasons why China’s economy has grown so quickly</a:t>
          </a:r>
          <a:endParaRPr lang="en-GB" b="0" dirty="0">
            <a:solidFill>
              <a:schemeClr val="tx1"/>
            </a:solidFill>
          </a:endParaRP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Assess </a:t>
          </a:r>
          <a:r>
            <a:rPr lang="en-GB" b="0" dirty="0" smtClean="0">
              <a:solidFill>
                <a:schemeClr val="tx1"/>
              </a:solidFill>
            </a:rPr>
            <a:t>the impacts of ‘The New Silk road’</a:t>
          </a:r>
          <a:endParaRPr lang="en-GB" b="0" dirty="0">
            <a:solidFill>
              <a:schemeClr val="tx1"/>
            </a:solidFill>
          </a:endParaRP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US"/>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US"/>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US"/>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US"/>
        </a:p>
      </dgm:t>
    </dgm:pt>
  </dgm:ptLst>
  <dgm:cxnLst>
    <dgm:cxn modelId="{8226BFDC-40DA-49AF-8DE6-A98D6275CC03}" type="presOf" srcId="{C915B869-DD3D-4F9A-845E-37008CADBDA3}" destId="{4188A397-039A-4944-A31B-619A33B4E98A}" srcOrd="0" destOrd="0" presId="urn:microsoft.com/office/officeart/2005/8/layout/vList3#1"/>
    <dgm:cxn modelId="{8B876A7B-5612-4D63-905B-BA609B3A4568}" srcId="{C915B869-DD3D-4F9A-845E-37008CADBDA3}" destId="{E9566A28-5ACD-4B1E-B51E-16F349058315}" srcOrd="1" destOrd="0" parTransId="{DDF75108-4826-4E19-BC05-2F2551D66BDE}" sibTransId="{0F68EBD7-9387-4235-80C9-0DD7D3D93741}"/>
    <dgm:cxn modelId="{BF268D77-CE5D-48D6-A935-336C3F557B63}" srcId="{C915B869-DD3D-4F9A-845E-37008CADBDA3}" destId="{9FD4823C-6633-4D35-A344-454BAB211EA5}" srcOrd="0" destOrd="0" parTransId="{753396D8-EBD5-4F27-9343-CF11EB016B16}" sibTransId="{9F22AE9C-4ECB-4640-92F3-A905963B57B3}"/>
    <dgm:cxn modelId="{68757062-D2CC-4982-9417-1B5B650E01BF}" type="presOf" srcId="{37802A34-3BF2-4FE0-84F3-AFEDA7E54ED3}" destId="{09FB03FA-59C9-4B18-AB5E-CA7E06E8A7D6}"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841664CC-9E15-4654-B6FE-68B3F418AC7A}" type="presOf" srcId="{E9566A28-5ACD-4B1E-B51E-16F349058315}" destId="{45D3CAE1-118A-4ACA-B71C-FB2DF82DDC8D}" srcOrd="0" destOrd="0" presId="urn:microsoft.com/office/officeart/2005/8/layout/vList3#1"/>
    <dgm:cxn modelId="{9B7AC0CA-C23E-4085-89B7-488916D7EA9D}" type="presOf" srcId="{9FD4823C-6633-4D35-A344-454BAB211EA5}" destId="{4847FBB8-04B6-434D-9662-884FE21BE275}" srcOrd="0" destOrd="0" presId="urn:microsoft.com/office/officeart/2005/8/layout/vList3#1"/>
    <dgm:cxn modelId="{AFAE7528-C04F-4A17-B278-D02F93DA1E3D}" type="presParOf" srcId="{4188A397-039A-4944-A31B-619A33B4E98A}" destId="{30A768FF-5486-451C-8D28-3E402F996E53}" srcOrd="0" destOrd="0" presId="urn:microsoft.com/office/officeart/2005/8/layout/vList3#1"/>
    <dgm:cxn modelId="{64F7D88B-099C-4475-A793-4DB7C368128E}" type="presParOf" srcId="{30A768FF-5486-451C-8D28-3E402F996E53}" destId="{310A4C49-36CF-424D-A405-8412F3B9523B}" srcOrd="0" destOrd="0" presId="urn:microsoft.com/office/officeart/2005/8/layout/vList3#1"/>
    <dgm:cxn modelId="{9C36E123-BBFC-4497-9341-6E248FD22064}" type="presParOf" srcId="{30A768FF-5486-451C-8D28-3E402F996E53}" destId="{4847FBB8-04B6-434D-9662-884FE21BE275}" srcOrd="1" destOrd="0" presId="urn:microsoft.com/office/officeart/2005/8/layout/vList3#1"/>
    <dgm:cxn modelId="{AE6B98D5-0255-496B-98AE-61344990AE4B}" type="presParOf" srcId="{4188A397-039A-4944-A31B-619A33B4E98A}" destId="{928B0000-EC6F-4E30-9993-6B3473C9815C}" srcOrd="1" destOrd="0" presId="urn:microsoft.com/office/officeart/2005/8/layout/vList3#1"/>
    <dgm:cxn modelId="{2EC9048B-C551-41FD-A123-FBB2D4ACA61D}" type="presParOf" srcId="{4188A397-039A-4944-A31B-619A33B4E98A}" destId="{28F82717-41E5-4994-8AC1-F747FDAE1959}" srcOrd="2" destOrd="0" presId="urn:microsoft.com/office/officeart/2005/8/layout/vList3#1"/>
    <dgm:cxn modelId="{D3399B60-935D-4887-9391-40B8B06CF6FC}" type="presParOf" srcId="{28F82717-41E5-4994-8AC1-F747FDAE1959}" destId="{45B99FEE-4E56-4314-A5B0-53E34C8B0149}" srcOrd="0" destOrd="0" presId="urn:microsoft.com/office/officeart/2005/8/layout/vList3#1"/>
    <dgm:cxn modelId="{410E9237-075C-4E72-8EF3-4CC1256459F5}" type="presParOf" srcId="{28F82717-41E5-4994-8AC1-F747FDAE1959}" destId="{45D3CAE1-118A-4ACA-B71C-FB2DF82DDC8D}" srcOrd="1" destOrd="0" presId="urn:microsoft.com/office/officeart/2005/8/layout/vList3#1"/>
    <dgm:cxn modelId="{6F0A78A5-CE72-43B9-BD0B-75F10033AD17}" type="presParOf" srcId="{4188A397-039A-4944-A31B-619A33B4E98A}" destId="{0B3A8ADA-AB8C-4626-A697-CD7FE5B1590B}" srcOrd="3" destOrd="0" presId="urn:microsoft.com/office/officeart/2005/8/layout/vList3#1"/>
    <dgm:cxn modelId="{0228212E-BF93-45BE-85C4-12AB951E8CBC}" type="presParOf" srcId="{4188A397-039A-4944-A31B-619A33B4E98A}" destId="{8880477E-D9C6-468A-9CAA-BFC0164CA71A}" srcOrd="4" destOrd="0" presId="urn:microsoft.com/office/officeart/2005/8/layout/vList3#1"/>
    <dgm:cxn modelId="{64ACF496-E9D3-4791-AE88-F4C418BD87F7}" type="presParOf" srcId="{8880477E-D9C6-468A-9CAA-BFC0164CA71A}" destId="{FABDD2E3-9646-4F44-9A2D-0484455B72C9}" srcOrd="0" destOrd="0" presId="urn:microsoft.com/office/officeart/2005/8/layout/vList3#1"/>
    <dgm:cxn modelId="{D7FC5D77-3589-4977-88AC-B4A9BD33930F}" type="presParOf" srcId="{8880477E-D9C6-468A-9CAA-BFC0164CA71A}" destId="{09FB03FA-59C9-4B18-AB5E-CA7E06E8A7D6}" srcOrd="1" destOrd="0" presId="urn:microsoft.com/office/officeart/2005/8/layout/vList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16636" y="300"/>
          <a:ext cx="5462911" cy="1362558"/>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Understand </a:t>
          </a:r>
          <a:r>
            <a:rPr lang="en-GB" sz="2400" b="0" kern="1200" dirty="0" smtClean="0">
              <a:solidFill>
                <a:schemeClr val="tx1"/>
              </a:solidFill>
            </a:rPr>
            <a:t>what a BRIC country is.</a:t>
          </a:r>
          <a:endParaRPr lang="en-GB" sz="2400" b="0" kern="1200" dirty="0">
            <a:solidFill>
              <a:schemeClr val="tx1"/>
            </a:solidFill>
          </a:endParaRPr>
        </a:p>
      </dsp:txBody>
      <dsp:txXfrm rot="10800000">
        <a:off x="2057275" y="300"/>
        <a:ext cx="5122272" cy="1362558"/>
      </dsp:txXfrm>
    </dsp:sp>
    <dsp:sp modelId="{310A4C49-36CF-424D-A405-8412F3B9523B}">
      <dsp:nvSpPr>
        <dsp:cNvPr id="0" name=""/>
        <dsp:cNvSpPr/>
      </dsp:nvSpPr>
      <dsp:spPr>
        <a:xfrm>
          <a:off x="1035356" y="300"/>
          <a:ext cx="1362558" cy="13625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16636" y="1769593"/>
          <a:ext cx="5462911" cy="1362558"/>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Explain </a:t>
          </a:r>
          <a:r>
            <a:rPr lang="en-GB" sz="2400" b="0" kern="1200" dirty="0" smtClean="0">
              <a:solidFill>
                <a:schemeClr val="tx1"/>
              </a:solidFill>
            </a:rPr>
            <a:t>the reasons why China’s economy has grown so quickly</a:t>
          </a:r>
          <a:endParaRPr lang="en-GB" sz="2400" b="0" kern="1200" dirty="0">
            <a:solidFill>
              <a:schemeClr val="tx1"/>
            </a:solidFill>
          </a:endParaRPr>
        </a:p>
      </dsp:txBody>
      <dsp:txXfrm rot="10800000">
        <a:off x="2057275" y="1769593"/>
        <a:ext cx="5122272" cy="1362558"/>
      </dsp:txXfrm>
    </dsp:sp>
    <dsp:sp modelId="{45B99FEE-4E56-4314-A5B0-53E34C8B0149}">
      <dsp:nvSpPr>
        <dsp:cNvPr id="0" name=""/>
        <dsp:cNvSpPr/>
      </dsp:nvSpPr>
      <dsp:spPr>
        <a:xfrm>
          <a:off x="1035356" y="1769593"/>
          <a:ext cx="1362558" cy="13625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16636" y="3538886"/>
          <a:ext cx="5462911" cy="1362558"/>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dsp:txBody>
      <dsp:txXfrm rot="10800000">
        <a:off x="2057275" y="3538886"/>
        <a:ext cx="5122272" cy="1362558"/>
      </dsp:txXfrm>
    </dsp:sp>
    <dsp:sp modelId="{FABDD2E3-9646-4F44-9A2D-0484455B72C9}">
      <dsp:nvSpPr>
        <dsp:cNvPr id="0" name=""/>
        <dsp:cNvSpPr/>
      </dsp:nvSpPr>
      <dsp:spPr>
        <a:xfrm>
          <a:off x="1035356" y="3538886"/>
          <a:ext cx="1362558" cy="13625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A7D8D0-AA31-4DB1-9389-AA7CF138F70A}"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277980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7D8D0-AA31-4DB1-9389-AA7CF138F70A}"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248608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7D8D0-AA31-4DB1-9389-AA7CF138F70A}"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9294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7D8D0-AA31-4DB1-9389-AA7CF138F70A}"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234873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A7D8D0-AA31-4DB1-9389-AA7CF138F70A}"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21742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A7D8D0-AA31-4DB1-9389-AA7CF138F70A}"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141742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A7D8D0-AA31-4DB1-9389-AA7CF138F70A}"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178735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A7D8D0-AA31-4DB1-9389-AA7CF138F70A}"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338936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7D8D0-AA31-4DB1-9389-AA7CF138F70A}"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42816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A7D8D0-AA31-4DB1-9389-AA7CF138F70A}"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71883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A7D8D0-AA31-4DB1-9389-AA7CF138F70A}"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35809-DF35-48FB-A9BA-18661DD12B84}" type="slidenum">
              <a:rPr lang="en-GB" smtClean="0"/>
              <a:t>‹#›</a:t>
            </a:fld>
            <a:endParaRPr lang="en-GB"/>
          </a:p>
        </p:txBody>
      </p:sp>
    </p:spTree>
    <p:extLst>
      <p:ext uri="{BB962C8B-B14F-4D97-AF65-F5344CB8AC3E}">
        <p14:creationId xmlns:p14="http://schemas.microsoft.com/office/powerpoint/2010/main" val="355691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7D8D0-AA31-4DB1-9389-AA7CF138F70A}" type="datetimeFigureOut">
              <a:rPr lang="en-GB" smtClean="0"/>
              <a:t>14/05/2020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35809-DF35-48FB-A9BA-18661DD12B84}" type="slidenum">
              <a:rPr lang="en-GB" smtClean="0"/>
              <a:t>‹#›</a:t>
            </a:fld>
            <a:endParaRPr lang="en-GB"/>
          </a:p>
        </p:txBody>
      </p:sp>
    </p:spTree>
    <p:extLst>
      <p:ext uri="{BB962C8B-B14F-4D97-AF65-F5344CB8AC3E}">
        <p14:creationId xmlns:p14="http://schemas.microsoft.com/office/powerpoint/2010/main" val="352137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dw.com/en/a-brief-history-of-the-silk-road/av-4863449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u="sng" dirty="0" smtClean="0"/>
              <a:t>Why has China’s economy grown so quickly? </a:t>
            </a:r>
            <a:endParaRPr lang="en-GB" b="1" u="sng"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50569703"/>
              </p:ext>
            </p:extLst>
          </p:nvPr>
        </p:nvGraphicFramePr>
        <p:xfrm>
          <a:off x="464548" y="1812562"/>
          <a:ext cx="8214904" cy="490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8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074" y="665798"/>
            <a:ext cx="8223726"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effectLst>
                  <a:outerShdw blurRad="38100" dist="19050" dir="2700000" algn="tl" rotWithShape="0">
                    <a:schemeClr val="dk1">
                      <a:alpha val="40000"/>
                    </a:schemeClr>
                  </a:outerShdw>
                </a:effectLst>
              </a:rPr>
              <a:t>REDUCED POVERTY</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182471" y="3905794"/>
            <a:ext cx="2717483" cy="2717483"/>
          </a:xfrm>
          <a:prstGeom prst="rect">
            <a:avLst/>
          </a:prstGeom>
        </p:spPr>
      </p:pic>
      <p:sp>
        <p:nvSpPr>
          <p:cNvPr id="3" name="Oval Callout 2"/>
          <p:cNvSpPr/>
          <p:nvPr/>
        </p:nvSpPr>
        <p:spPr>
          <a:xfrm>
            <a:off x="2090057" y="1737360"/>
            <a:ext cx="6596743" cy="3814355"/>
          </a:xfrm>
          <a:prstGeom prst="wedgeEllipseCallout">
            <a:avLst>
              <a:gd name="adj1" fmla="val -47170"/>
              <a:gd name="adj2" fmla="val 422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t>Since 1990, 439 million people in China have been lifted out of poverty</a:t>
            </a:r>
            <a:endParaRPr lang="en-GB" sz="3600" dirty="0"/>
          </a:p>
        </p:txBody>
      </p:sp>
      <p:sp>
        <p:nvSpPr>
          <p:cNvPr id="6" name="Rectangle 5"/>
          <p:cNvSpPr/>
          <p:nvPr/>
        </p:nvSpPr>
        <p:spPr>
          <a:xfrm>
            <a:off x="2612572" y="5747937"/>
            <a:ext cx="6531428" cy="10122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POVERTY</a:t>
            </a:r>
            <a:r>
              <a:rPr lang="en-GB" dirty="0" smtClean="0"/>
              <a:t>: being extremely poor and not being able to afford the basic necessities like food, water and shelter</a:t>
            </a:r>
            <a:endParaRPr lang="en-GB" dirty="0"/>
          </a:p>
        </p:txBody>
      </p:sp>
      <p:grpSp>
        <p:nvGrpSpPr>
          <p:cNvPr id="7" name="Group 6"/>
          <p:cNvGrpSpPr/>
          <p:nvPr/>
        </p:nvGrpSpPr>
        <p:grpSpPr>
          <a:xfrm>
            <a:off x="1835330" y="100243"/>
            <a:ext cx="7106195" cy="391885"/>
            <a:chOff x="1716636" y="1769593"/>
            <a:chExt cx="5462911" cy="1362558"/>
          </a:xfrm>
        </p:grpSpPr>
        <p:sp>
          <p:nvSpPr>
            <p:cNvPr id="8" name="Pentagon 7"/>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98542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182" y="492128"/>
            <a:ext cx="9675185" cy="2123658"/>
          </a:xfrm>
          <a:prstGeom prst="rect">
            <a:avLst/>
          </a:prstGeom>
          <a:noFill/>
        </p:spPr>
        <p:txBody>
          <a:bodyPr wrap="squar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MORE FEMALE WORKERS</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4098" name="Picture 2" descr="Women in China - The sky's the limit | Special report | The 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781" y="2442429"/>
            <a:ext cx="5667375" cy="3190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02" y="5812971"/>
            <a:ext cx="8921931" cy="8296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Link: The One Child Policy! </a:t>
            </a:r>
          </a:p>
          <a:p>
            <a:pPr algn="ctr"/>
            <a:r>
              <a:rPr lang="en-GB" dirty="0" smtClean="0"/>
              <a:t>More women have been available to work as they have been having less children.</a:t>
            </a:r>
            <a:endParaRPr lang="en-GB" dirty="0"/>
          </a:p>
        </p:txBody>
      </p:sp>
      <p:grpSp>
        <p:nvGrpSpPr>
          <p:cNvPr id="5" name="Group 4"/>
          <p:cNvGrpSpPr/>
          <p:nvPr/>
        </p:nvGrpSpPr>
        <p:grpSpPr>
          <a:xfrm>
            <a:off x="1835330" y="100243"/>
            <a:ext cx="7106195" cy="391885"/>
            <a:chOff x="1716636" y="1769593"/>
            <a:chExt cx="5462911" cy="1362558"/>
          </a:xfrm>
        </p:grpSpPr>
        <p:sp>
          <p:nvSpPr>
            <p:cNvPr id="6" name="Pentagon 5"/>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102099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2128"/>
            <a:ext cx="9084754" cy="2123658"/>
          </a:xfrm>
          <a:prstGeom prst="rect">
            <a:avLst/>
          </a:prstGeom>
          <a:noFill/>
        </p:spPr>
        <p:txBody>
          <a:bodyPr wrap="squar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INVESTMENT IN INFRASTRUCTURE</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0" y="2926081"/>
            <a:ext cx="3120958" cy="1630952"/>
          </a:xfrm>
          <a:prstGeom prst="rect">
            <a:avLst/>
          </a:prstGeom>
        </p:spPr>
      </p:pic>
      <p:pic>
        <p:nvPicPr>
          <p:cNvPr id="6" name="Picture 5"/>
          <p:cNvPicPr>
            <a:picLocks noChangeAspect="1"/>
          </p:cNvPicPr>
          <p:nvPr/>
        </p:nvPicPr>
        <p:blipFill>
          <a:blip r:embed="rId3"/>
          <a:stretch>
            <a:fillRect/>
          </a:stretch>
        </p:blipFill>
        <p:spPr>
          <a:xfrm>
            <a:off x="3227745" y="2795452"/>
            <a:ext cx="2890300" cy="1892211"/>
          </a:xfrm>
          <a:prstGeom prst="rect">
            <a:avLst/>
          </a:prstGeom>
        </p:spPr>
      </p:pic>
      <p:pic>
        <p:nvPicPr>
          <p:cNvPr id="5126" name="Picture 6" descr="Chinese ports: quo vad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2444" y="2748430"/>
            <a:ext cx="2871556" cy="19392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12572" y="5747937"/>
            <a:ext cx="6531428" cy="10122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INFRASTRUCTURE</a:t>
            </a:r>
            <a:r>
              <a:rPr lang="en-GB" dirty="0" smtClean="0"/>
              <a:t>: the </a:t>
            </a:r>
            <a:r>
              <a:rPr lang="en-GB" dirty="0"/>
              <a:t>basic facilities </a:t>
            </a:r>
            <a:r>
              <a:rPr lang="en-GB" dirty="0" smtClean="0"/>
              <a:t>which help a country to run, </a:t>
            </a:r>
            <a:r>
              <a:rPr lang="en-GB" dirty="0"/>
              <a:t>including roads, </a:t>
            </a:r>
            <a:r>
              <a:rPr lang="en-GB" dirty="0" smtClean="0"/>
              <a:t>railways and ports.</a:t>
            </a:r>
            <a:endParaRPr lang="en-GB" dirty="0"/>
          </a:p>
        </p:txBody>
      </p:sp>
      <p:grpSp>
        <p:nvGrpSpPr>
          <p:cNvPr id="9" name="Group 8"/>
          <p:cNvGrpSpPr/>
          <p:nvPr/>
        </p:nvGrpSpPr>
        <p:grpSpPr>
          <a:xfrm>
            <a:off x="1835330" y="100243"/>
            <a:ext cx="7106195" cy="391885"/>
            <a:chOff x="1716636" y="1769593"/>
            <a:chExt cx="5462911" cy="1362558"/>
          </a:xfrm>
        </p:grpSpPr>
        <p:sp>
          <p:nvSpPr>
            <p:cNvPr id="10" name="Pentagon 9"/>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395104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330" y="850785"/>
            <a:ext cx="5650906" cy="1107996"/>
          </a:xfrm>
          <a:prstGeom prst="rect">
            <a:avLst/>
          </a:prstGeom>
          <a:noFill/>
        </p:spPr>
        <p:txBody>
          <a:bodyPr wrap="non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LOW WAGES</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6146" name="Picture 2" descr="Inequality, low wages weaken global growth: IMF of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29" y="2143079"/>
            <a:ext cx="7867650" cy="3514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35330" y="100243"/>
            <a:ext cx="7106195" cy="391885"/>
            <a:chOff x="1716636" y="1769593"/>
            <a:chExt cx="5462911" cy="1362558"/>
          </a:xfrm>
        </p:grpSpPr>
        <p:sp>
          <p:nvSpPr>
            <p:cNvPr id="5" name="Pentagon 4"/>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389280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139" y="602574"/>
            <a:ext cx="6910866" cy="1107996"/>
          </a:xfrm>
          <a:prstGeom prst="rect">
            <a:avLst/>
          </a:prstGeom>
          <a:noFill/>
        </p:spPr>
        <p:txBody>
          <a:bodyPr wrap="non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ENERGY SUPPLY</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606619" y="2149655"/>
            <a:ext cx="3873953" cy="2324372"/>
          </a:xfrm>
          <a:prstGeom prst="rect">
            <a:avLst/>
          </a:prstGeom>
        </p:spPr>
      </p:pic>
      <p:pic>
        <p:nvPicPr>
          <p:cNvPr id="6" name="Picture 5"/>
          <p:cNvPicPr>
            <a:picLocks noChangeAspect="1"/>
          </p:cNvPicPr>
          <p:nvPr/>
        </p:nvPicPr>
        <p:blipFill>
          <a:blip r:embed="rId3"/>
          <a:stretch>
            <a:fillRect/>
          </a:stretch>
        </p:blipFill>
        <p:spPr>
          <a:xfrm>
            <a:off x="4754064" y="2170064"/>
            <a:ext cx="3730236" cy="2833823"/>
          </a:xfrm>
          <a:prstGeom prst="rect">
            <a:avLst/>
          </a:prstGeom>
        </p:spPr>
      </p:pic>
      <p:sp>
        <p:nvSpPr>
          <p:cNvPr id="7" name="Rectangle 6"/>
          <p:cNvSpPr/>
          <p:nvPr/>
        </p:nvSpPr>
        <p:spPr>
          <a:xfrm>
            <a:off x="1619795" y="1682251"/>
            <a:ext cx="1018902" cy="4253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Coal: </a:t>
            </a:r>
            <a:endParaRPr lang="en-GB" sz="2000" dirty="0"/>
          </a:p>
        </p:txBody>
      </p:sp>
      <p:sp>
        <p:nvSpPr>
          <p:cNvPr id="8" name="Rectangle 7"/>
          <p:cNvSpPr/>
          <p:nvPr/>
        </p:nvSpPr>
        <p:spPr>
          <a:xfrm>
            <a:off x="4754065" y="1682251"/>
            <a:ext cx="3730235" cy="4253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Coal power station in China: </a:t>
            </a:r>
            <a:endParaRPr lang="en-GB" sz="2000" dirty="0"/>
          </a:p>
        </p:txBody>
      </p:sp>
      <p:pic>
        <p:nvPicPr>
          <p:cNvPr id="10" name="Picture 9"/>
          <p:cNvPicPr>
            <a:picLocks noChangeAspect="1"/>
          </p:cNvPicPr>
          <p:nvPr/>
        </p:nvPicPr>
        <p:blipFill>
          <a:blip r:embed="rId4"/>
          <a:stretch>
            <a:fillRect/>
          </a:stretch>
        </p:blipFill>
        <p:spPr>
          <a:xfrm>
            <a:off x="5923917" y="5066342"/>
            <a:ext cx="1743981" cy="1743981"/>
          </a:xfrm>
          <a:prstGeom prst="rect">
            <a:avLst/>
          </a:prstGeom>
        </p:spPr>
      </p:pic>
      <p:sp>
        <p:nvSpPr>
          <p:cNvPr id="11" name="Oval Callout 10"/>
          <p:cNvSpPr/>
          <p:nvPr/>
        </p:nvSpPr>
        <p:spPr>
          <a:xfrm>
            <a:off x="391886" y="4663440"/>
            <a:ext cx="5094514" cy="1894114"/>
          </a:xfrm>
          <a:prstGeom prst="wedgeEllipseCallout">
            <a:avLst>
              <a:gd name="adj1" fmla="val 63782"/>
              <a:gd name="adj2" fmla="val 16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China is the largest produced of coal and it uses the coal to run it’s many power stations which provide electricity to the country. </a:t>
            </a:r>
            <a:endParaRPr lang="en-GB" dirty="0"/>
          </a:p>
        </p:txBody>
      </p:sp>
      <p:grpSp>
        <p:nvGrpSpPr>
          <p:cNvPr id="12" name="Group 11"/>
          <p:cNvGrpSpPr/>
          <p:nvPr/>
        </p:nvGrpSpPr>
        <p:grpSpPr>
          <a:xfrm>
            <a:off x="1835330" y="100243"/>
            <a:ext cx="7106195" cy="391885"/>
            <a:chOff x="1716636" y="1769593"/>
            <a:chExt cx="5462911" cy="1362558"/>
          </a:xfrm>
        </p:grpSpPr>
        <p:sp>
          <p:nvSpPr>
            <p:cNvPr id="13" name="Pentagon 12"/>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289332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855" y="533406"/>
            <a:ext cx="8850145" cy="2123658"/>
          </a:xfrm>
          <a:prstGeom prst="rect">
            <a:avLst/>
          </a:prstGeom>
          <a:noFill/>
        </p:spPr>
        <p:txBody>
          <a:bodyPr wrap="squar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NATURAL RESOURCES</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a:stretch>
            <a:fillRect/>
          </a:stretch>
        </p:blipFill>
        <p:spPr>
          <a:xfrm>
            <a:off x="110975" y="2428057"/>
            <a:ext cx="3443057" cy="2312126"/>
          </a:xfrm>
          <a:prstGeom prst="rect">
            <a:avLst/>
          </a:prstGeom>
        </p:spPr>
      </p:pic>
      <p:pic>
        <p:nvPicPr>
          <p:cNvPr id="8" name="Picture 7"/>
          <p:cNvPicPr>
            <a:picLocks noChangeAspect="1"/>
          </p:cNvPicPr>
          <p:nvPr/>
        </p:nvPicPr>
        <p:blipFill>
          <a:blip r:embed="rId3"/>
          <a:stretch>
            <a:fillRect/>
          </a:stretch>
        </p:blipFill>
        <p:spPr>
          <a:xfrm>
            <a:off x="3554032" y="2657065"/>
            <a:ext cx="3090181" cy="1854109"/>
          </a:xfrm>
          <a:prstGeom prst="rect">
            <a:avLst/>
          </a:prstGeom>
        </p:spPr>
      </p:pic>
      <p:pic>
        <p:nvPicPr>
          <p:cNvPr id="8200" name="Picture 8" descr="Crude Oil, Refined Petroleum Products and Liquefied Natural Ga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817" y="2590118"/>
            <a:ext cx="2673997" cy="1921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5923917" y="5066342"/>
            <a:ext cx="1743981" cy="1743981"/>
          </a:xfrm>
          <a:prstGeom prst="rect">
            <a:avLst/>
          </a:prstGeom>
        </p:spPr>
      </p:pic>
      <p:sp>
        <p:nvSpPr>
          <p:cNvPr id="14" name="Oval Callout 13"/>
          <p:cNvSpPr/>
          <p:nvPr/>
        </p:nvSpPr>
        <p:spPr>
          <a:xfrm>
            <a:off x="391886" y="4663440"/>
            <a:ext cx="5094514" cy="1894114"/>
          </a:xfrm>
          <a:prstGeom prst="wedgeEllipseCallout">
            <a:avLst>
              <a:gd name="adj1" fmla="val 63782"/>
              <a:gd name="adj2" fmla="val 16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China has a large amount of natural resources including metals such as gold and copper, and fossil fuels such as coal and oil. </a:t>
            </a:r>
            <a:endParaRPr lang="en-GB" dirty="0"/>
          </a:p>
        </p:txBody>
      </p:sp>
      <p:grpSp>
        <p:nvGrpSpPr>
          <p:cNvPr id="15" name="Group 14"/>
          <p:cNvGrpSpPr/>
          <p:nvPr/>
        </p:nvGrpSpPr>
        <p:grpSpPr>
          <a:xfrm>
            <a:off x="1835330" y="100243"/>
            <a:ext cx="7106195" cy="391885"/>
            <a:chOff x="1716636" y="1769593"/>
            <a:chExt cx="5462911" cy="1362558"/>
          </a:xfrm>
        </p:grpSpPr>
        <p:sp>
          <p:nvSpPr>
            <p:cNvPr id="16" name="Pentagon 15"/>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pic>
        <p:nvPicPr>
          <p:cNvPr id="4" name="Picture 3"/>
          <p:cNvPicPr>
            <a:picLocks noChangeAspect="1"/>
          </p:cNvPicPr>
          <p:nvPr/>
        </p:nvPicPr>
        <p:blipFill rotWithShape="1">
          <a:blip r:embed="rId6"/>
          <a:srcRect b="7742"/>
          <a:stretch/>
        </p:blipFill>
        <p:spPr>
          <a:xfrm>
            <a:off x="456037" y="497949"/>
            <a:ext cx="1325138" cy="1853975"/>
          </a:xfrm>
          <a:prstGeom prst="rect">
            <a:avLst/>
          </a:prstGeom>
        </p:spPr>
      </p:pic>
      <p:pic>
        <p:nvPicPr>
          <p:cNvPr id="18" name="Picture 17"/>
          <p:cNvPicPr>
            <a:picLocks noChangeAspect="1"/>
          </p:cNvPicPr>
          <p:nvPr/>
        </p:nvPicPr>
        <p:blipFill rotWithShape="1">
          <a:blip r:embed="rId6"/>
          <a:srcRect b="7742"/>
          <a:stretch/>
        </p:blipFill>
        <p:spPr>
          <a:xfrm>
            <a:off x="7404924" y="568328"/>
            <a:ext cx="1325138" cy="1853975"/>
          </a:xfrm>
          <a:prstGeom prst="rect">
            <a:avLst/>
          </a:prstGeom>
        </p:spPr>
      </p:pic>
    </p:spTree>
    <p:extLst>
      <p:ext uri="{BB962C8B-B14F-4D97-AF65-F5344CB8AC3E}">
        <p14:creationId xmlns:p14="http://schemas.microsoft.com/office/powerpoint/2010/main" val="18920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8274" y="433141"/>
            <a:ext cx="4844596" cy="1107996"/>
          </a:xfrm>
          <a:prstGeom prst="rect">
            <a:avLst/>
          </a:prstGeom>
          <a:noFill/>
        </p:spPr>
        <p:txBody>
          <a:bodyPr wrap="none" lIns="91440" tIns="45720" rIns="91440" bIns="45720">
            <a:spAutoFit/>
          </a:bodyPr>
          <a:lstStyle/>
          <a:p>
            <a:pPr algn="ctr"/>
            <a:r>
              <a:rPr lang="en-US" sz="6600" dirty="0" smtClean="0">
                <a:ln w="0"/>
                <a:effectLst>
                  <a:outerShdw blurRad="38100" dist="19050" dir="2700000" algn="tl" rotWithShape="0">
                    <a:schemeClr val="dk1">
                      <a:alpha val="40000"/>
                    </a:schemeClr>
                  </a:outerShdw>
                </a:effectLst>
              </a:rPr>
              <a:t>LOCATION</a:t>
            </a:r>
            <a:endParaRPr lang="en-US" sz="6600" b="0" cap="none" spc="0" dirty="0">
              <a:ln w="0"/>
              <a:solidFill>
                <a:schemeClr val="tx1"/>
              </a:solidFill>
              <a:effectLst>
                <a:outerShdw blurRad="38100" dist="19050" dir="2700000" algn="tl" rotWithShape="0">
                  <a:schemeClr val="dk1">
                    <a:alpha val="40000"/>
                  </a:schemeClr>
                </a:outerShdw>
              </a:effectLst>
            </a:endParaRPr>
          </a:p>
        </p:txBody>
      </p:sp>
      <p:pic>
        <p:nvPicPr>
          <p:cNvPr id="9218" name="Picture 2" descr="Asia Maps | Maps of Asia - OnTheWorldMap.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29" y="1541137"/>
            <a:ext cx="5840276" cy="51540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92240" y="2338251"/>
            <a:ext cx="2220686" cy="31350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China is surrounded by lots of other countries which have strong economies such as Japan, Russia, India, South Korea etc.</a:t>
            </a:r>
            <a:endParaRPr lang="en-GB" dirty="0"/>
          </a:p>
        </p:txBody>
      </p:sp>
      <p:grpSp>
        <p:nvGrpSpPr>
          <p:cNvPr id="5" name="Group 4"/>
          <p:cNvGrpSpPr/>
          <p:nvPr/>
        </p:nvGrpSpPr>
        <p:grpSpPr>
          <a:xfrm>
            <a:off x="1835330" y="100243"/>
            <a:ext cx="7106195" cy="391885"/>
            <a:chOff x="1716636" y="1769593"/>
            <a:chExt cx="5462911" cy="1362558"/>
          </a:xfrm>
        </p:grpSpPr>
        <p:sp>
          <p:nvSpPr>
            <p:cNvPr id="6" name="Pentagon 5"/>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139465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1205"/>
            <a:ext cx="7886700" cy="1325563"/>
          </a:xfrm>
        </p:spPr>
        <p:txBody>
          <a:bodyPr/>
          <a:lstStyle/>
          <a:p>
            <a:r>
              <a:rPr lang="en-GB" b="1" u="sng" dirty="0" smtClean="0"/>
              <a:t>What is ‘The Silk Road’?</a:t>
            </a:r>
            <a:endParaRPr lang="en-GB" b="1" u="sng" dirty="0"/>
          </a:p>
        </p:txBody>
      </p:sp>
      <p:sp>
        <p:nvSpPr>
          <p:cNvPr id="3" name="Content Placeholder 2"/>
          <p:cNvSpPr>
            <a:spLocks noGrp="1"/>
          </p:cNvSpPr>
          <p:nvPr>
            <p:ph idx="1"/>
          </p:nvPr>
        </p:nvSpPr>
        <p:spPr>
          <a:xfrm>
            <a:off x="628650" y="1825625"/>
            <a:ext cx="7886700" cy="1283335"/>
          </a:xfrm>
        </p:spPr>
        <p:txBody>
          <a:bodyPr/>
          <a:lstStyle/>
          <a:p>
            <a:r>
              <a:rPr lang="en-GB" dirty="0">
                <a:hlinkClick r:id="rId2"/>
              </a:rPr>
              <a:t>https://www.dw.com/en/a-brief-history-of-the-silk-road/av-48634495</a:t>
            </a:r>
            <a:endParaRPr lang="en-GB" dirty="0"/>
          </a:p>
        </p:txBody>
      </p:sp>
      <p:pic>
        <p:nvPicPr>
          <p:cNvPr id="4" name="Picture 3" descr="Free Stock Photo 8950 cartoon eyes 1 | freeimagesl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412948"/>
            <a:ext cx="3357154" cy="1616169"/>
          </a:xfrm>
          <a:prstGeom prst="rect">
            <a:avLst/>
          </a:prstGeom>
        </p:spPr>
      </p:pic>
      <p:sp>
        <p:nvSpPr>
          <p:cNvPr id="5" name="Rectangle 4"/>
          <p:cNvSpPr/>
          <p:nvPr/>
        </p:nvSpPr>
        <p:spPr>
          <a:xfrm>
            <a:off x="4336868" y="3412948"/>
            <a:ext cx="3892732" cy="2481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smtClean="0"/>
              <a:t>Watch</a:t>
            </a:r>
            <a:r>
              <a:rPr lang="en-GB" sz="3200" dirty="0" smtClean="0"/>
              <a:t> the short video and </a:t>
            </a:r>
            <a:r>
              <a:rPr lang="en-GB" sz="3200" b="1" dirty="0" smtClean="0"/>
              <a:t>answer</a:t>
            </a:r>
            <a:r>
              <a:rPr lang="en-GB" sz="3200" dirty="0" smtClean="0"/>
              <a:t> the questions on </a:t>
            </a:r>
            <a:r>
              <a:rPr lang="en-GB" sz="3200" b="1" dirty="0" smtClean="0"/>
              <a:t>worksheet 2</a:t>
            </a:r>
            <a:r>
              <a:rPr lang="en-GB" sz="3200" dirty="0" smtClean="0"/>
              <a:t>.</a:t>
            </a:r>
            <a:endParaRPr lang="en-GB" sz="3200" dirty="0"/>
          </a:p>
        </p:txBody>
      </p:sp>
      <p:grpSp>
        <p:nvGrpSpPr>
          <p:cNvPr id="6" name="Group 5"/>
          <p:cNvGrpSpPr/>
          <p:nvPr/>
        </p:nvGrpSpPr>
        <p:grpSpPr>
          <a:xfrm>
            <a:off x="1840545" y="61138"/>
            <a:ext cx="7303455" cy="665227"/>
            <a:chOff x="1716636" y="3538886"/>
            <a:chExt cx="5462911" cy="1362558"/>
          </a:xfrm>
        </p:grpSpPr>
        <p:sp>
          <p:nvSpPr>
            <p:cNvPr id="7" name="Pentagon 6"/>
            <p:cNvSpPr/>
            <p:nvPr/>
          </p:nvSpPr>
          <p:spPr>
            <a:xfrm rot="10800000">
              <a:off x="1716636" y="3538886"/>
              <a:ext cx="5462911" cy="1362558"/>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57275" y="3538886"/>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p:txBody>
        </p:sp>
      </p:grpSp>
    </p:spTree>
    <p:extLst>
      <p:ext uri="{BB962C8B-B14F-4D97-AF65-F5344CB8AC3E}">
        <p14:creationId xmlns:p14="http://schemas.microsoft.com/office/powerpoint/2010/main" val="206821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Festival - Silk Road Festi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6" y="143693"/>
            <a:ext cx="8934994" cy="50267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9006" y="5499464"/>
            <a:ext cx="2521131" cy="1100822"/>
          </a:xfrm>
          <a:prstGeom prst="rect">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Look</a:t>
            </a:r>
            <a:r>
              <a:rPr lang="en-GB" dirty="0" smtClean="0"/>
              <a:t> at the maps of The New Silk Road on the following slide…</a:t>
            </a:r>
            <a:endParaRPr lang="en-GB" dirty="0"/>
          </a:p>
        </p:txBody>
      </p:sp>
      <p:sp>
        <p:nvSpPr>
          <p:cNvPr id="10" name="Rectangle 9"/>
          <p:cNvSpPr/>
          <p:nvPr/>
        </p:nvSpPr>
        <p:spPr>
          <a:xfrm>
            <a:off x="3052355" y="5499464"/>
            <a:ext cx="2734491" cy="1100822"/>
          </a:xfrm>
          <a:prstGeom prst="rect">
            <a:avLst/>
          </a:prstGeom>
          <a:ln w="571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Describe</a:t>
            </a:r>
            <a:r>
              <a:rPr lang="en-GB" dirty="0" smtClean="0"/>
              <a:t> The New Silk Road</a:t>
            </a:r>
            <a:endParaRPr lang="en-GB" dirty="0"/>
          </a:p>
        </p:txBody>
      </p:sp>
      <p:sp>
        <p:nvSpPr>
          <p:cNvPr id="11" name="Rectangle 10"/>
          <p:cNvSpPr/>
          <p:nvPr/>
        </p:nvSpPr>
        <p:spPr>
          <a:xfrm>
            <a:off x="6109065" y="5499464"/>
            <a:ext cx="2760616" cy="1100822"/>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Compare and contrast </a:t>
            </a:r>
            <a:r>
              <a:rPr lang="en-GB" dirty="0" smtClean="0"/>
              <a:t>the maps with the ‘old’ Silk Road.</a:t>
            </a:r>
            <a:endParaRPr lang="en-GB" dirty="0"/>
          </a:p>
        </p:txBody>
      </p:sp>
      <p:grpSp>
        <p:nvGrpSpPr>
          <p:cNvPr id="12" name="Group 11"/>
          <p:cNvGrpSpPr/>
          <p:nvPr/>
        </p:nvGrpSpPr>
        <p:grpSpPr>
          <a:xfrm>
            <a:off x="1867989" y="61138"/>
            <a:ext cx="7276011" cy="500565"/>
            <a:chOff x="1716636" y="3538886"/>
            <a:chExt cx="5462911" cy="1362558"/>
          </a:xfrm>
        </p:grpSpPr>
        <p:sp>
          <p:nvSpPr>
            <p:cNvPr id="13" name="Pentagon 12"/>
            <p:cNvSpPr/>
            <p:nvPr/>
          </p:nvSpPr>
          <p:spPr>
            <a:xfrm rot="10800000">
              <a:off x="1716636" y="3538886"/>
              <a:ext cx="5462911" cy="1362558"/>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p:cNvSpPr txBox="1"/>
            <p:nvPr/>
          </p:nvSpPr>
          <p:spPr>
            <a:xfrm rot="21600000">
              <a:off x="2057275" y="3538886"/>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p:txBody>
        </p:sp>
      </p:grpSp>
    </p:spTree>
    <p:extLst>
      <p:ext uri="{BB962C8B-B14F-4D97-AF65-F5344CB8AC3E}">
        <p14:creationId xmlns:p14="http://schemas.microsoft.com/office/powerpoint/2010/main" val="248617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fik Chinas neue Seidenstraße NEU! ENG"/>
          <p:cNvPicPr/>
          <p:nvPr/>
        </p:nvPicPr>
        <p:blipFill>
          <a:blip r:embed="rId2">
            <a:extLst>
              <a:ext uri="{28A0092B-C50C-407E-A947-70E740481C1C}">
                <a14:useLocalDpi xmlns:a14="http://schemas.microsoft.com/office/drawing/2010/main" val="0"/>
              </a:ext>
            </a:extLst>
          </a:blip>
          <a:srcRect/>
          <a:stretch>
            <a:fillRect/>
          </a:stretch>
        </p:blipFill>
        <p:spPr bwMode="auto">
          <a:xfrm>
            <a:off x="3582534" y="3515813"/>
            <a:ext cx="5156518" cy="3005999"/>
          </a:xfrm>
          <a:prstGeom prst="rect">
            <a:avLst/>
          </a:prstGeom>
          <a:noFill/>
          <a:extLst/>
        </p:spPr>
      </p:pic>
      <p:pic>
        <p:nvPicPr>
          <p:cNvPr id="3" name="Picture 2" descr="Italy joins China's New Silk Road project - BBC News"/>
          <p:cNvPicPr/>
          <p:nvPr/>
        </p:nvPicPr>
        <p:blipFill>
          <a:blip r:embed="rId3">
            <a:extLst>
              <a:ext uri="{28A0092B-C50C-407E-A947-70E740481C1C}">
                <a14:useLocalDpi xmlns:a14="http://schemas.microsoft.com/office/drawing/2010/main" val="0"/>
              </a:ext>
            </a:extLst>
          </a:blip>
          <a:srcRect/>
          <a:stretch>
            <a:fillRect/>
          </a:stretch>
        </p:blipFill>
        <p:spPr bwMode="auto">
          <a:xfrm>
            <a:off x="168149" y="444137"/>
            <a:ext cx="4307069" cy="3071676"/>
          </a:xfrm>
          <a:prstGeom prst="rect">
            <a:avLst/>
          </a:prstGeom>
          <a:noFill/>
          <a:extLst/>
        </p:spPr>
      </p:pic>
    </p:spTree>
    <p:extLst>
      <p:ext uri="{BB962C8B-B14F-4D97-AF65-F5344CB8AC3E}">
        <p14:creationId xmlns:p14="http://schemas.microsoft.com/office/powerpoint/2010/main" val="122453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warm-up:	</a:t>
            </a:r>
            <a:endParaRPr lang="en-GB" dirty="0"/>
          </a:p>
        </p:txBody>
      </p:sp>
      <p:sp>
        <p:nvSpPr>
          <p:cNvPr id="3" name="Content Placeholder 2"/>
          <p:cNvSpPr>
            <a:spLocks noGrp="1"/>
          </p:cNvSpPr>
          <p:nvPr>
            <p:ph idx="1"/>
          </p:nvPr>
        </p:nvSpPr>
        <p:spPr/>
        <p:txBody>
          <a:bodyPr>
            <a:normAutofit/>
          </a:bodyPr>
          <a:lstStyle/>
          <a:p>
            <a:r>
              <a:rPr lang="en-GB" sz="3200" dirty="0" smtClean="0"/>
              <a:t>Last lesson you were taught that China has the 2</a:t>
            </a:r>
            <a:r>
              <a:rPr lang="en-GB" sz="3200" baseline="30000" dirty="0" smtClean="0"/>
              <a:t>nd</a:t>
            </a:r>
            <a:r>
              <a:rPr lang="en-GB" sz="3200" dirty="0" smtClean="0"/>
              <a:t> biggest economy in the world… </a:t>
            </a:r>
          </a:p>
          <a:p>
            <a:r>
              <a:rPr lang="en-GB" sz="3200" dirty="0" smtClean="0"/>
              <a:t>But, can you remember how much their economy is worth?!</a:t>
            </a:r>
            <a:endParaRPr lang="en-GB" sz="3200" dirty="0"/>
          </a:p>
        </p:txBody>
      </p:sp>
      <p:sp>
        <p:nvSpPr>
          <p:cNvPr id="4" name="Rectangle 3"/>
          <p:cNvSpPr/>
          <p:nvPr/>
        </p:nvSpPr>
        <p:spPr>
          <a:xfrm>
            <a:off x="1058091" y="5107577"/>
            <a:ext cx="6531428" cy="13454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smtClean="0"/>
              <a:t>ECONOMY</a:t>
            </a:r>
            <a:r>
              <a:rPr lang="en-GB" sz="2400" dirty="0" smtClean="0"/>
              <a:t>: the </a:t>
            </a:r>
            <a:r>
              <a:rPr lang="en-GB" sz="2400" dirty="0"/>
              <a:t>system of how money is made and used within </a:t>
            </a:r>
            <a:r>
              <a:rPr lang="en-GB" sz="2400" dirty="0" smtClean="0"/>
              <a:t>a country. How much money a country makes…</a:t>
            </a:r>
            <a:endParaRPr lang="en-GB" sz="2400" dirty="0"/>
          </a:p>
        </p:txBody>
      </p:sp>
    </p:spTree>
    <p:extLst>
      <p:ext uri="{BB962C8B-B14F-4D97-AF65-F5344CB8AC3E}">
        <p14:creationId xmlns:p14="http://schemas.microsoft.com/office/powerpoint/2010/main" val="123308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6" y="313509"/>
            <a:ext cx="2521131" cy="6387737"/>
          </a:xfrm>
          <a:prstGeom prst="rect">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Look</a:t>
            </a:r>
            <a:r>
              <a:rPr lang="en-GB" dirty="0" smtClean="0"/>
              <a:t> at the maps of The New Silk Road on the following slide…</a:t>
            </a:r>
            <a:endParaRPr lang="en-GB" dirty="0"/>
          </a:p>
        </p:txBody>
      </p:sp>
      <p:sp>
        <p:nvSpPr>
          <p:cNvPr id="3" name="Rectangle 2"/>
          <p:cNvSpPr/>
          <p:nvPr/>
        </p:nvSpPr>
        <p:spPr>
          <a:xfrm>
            <a:off x="3052355" y="313509"/>
            <a:ext cx="2734491" cy="6387737"/>
          </a:xfrm>
          <a:prstGeom prst="rect">
            <a:avLst/>
          </a:prstGeom>
          <a:ln w="571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Describe</a:t>
            </a:r>
            <a:r>
              <a:rPr lang="en-GB" dirty="0" smtClean="0"/>
              <a:t> The New Silk Road</a:t>
            </a:r>
          </a:p>
          <a:p>
            <a:pPr algn="ctr"/>
            <a:endParaRPr lang="en-GB" dirty="0"/>
          </a:p>
          <a:p>
            <a:pPr algn="ctr"/>
            <a:r>
              <a:rPr lang="en-GB" dirty="0" smtClean="0">
                <a:solidFill>
                  <a:srgbClr val="7030A0"/>
                </a:solidFill>
              </a:rPr>
              <a:t>The New Silk Road gives China access to much more of the world than the old Silk Road. The old Silk Road went from Italy to China, whereas The New Silk Road connects China to most of Asia and lots of Africa as well. </a:t>
            </a:r>
            <a:endParaRPr lang="en-GB" dirty="0">
              <a:solidFill>
                <a:srgbClr val="7030A0"/>
              </a:solidFill>
            </a:endParaRPr>
          </a:p>
        </p:txBody>
      </p:sp>
      <p:sp>
        <p:nvSpPr>
          <p:cNvPr id="4" name="Rectangle 3"/>
          <p:cNvSpPr/>
          <p:nvPr/>
        </p:nvSpPr>
        <p:spPr>
          <a:xfrm>
            <a:off x="6109065" y="313509"/>
            <a:ext cx="2760616" cy="6387737"/>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Compare and contrast </a:t>
            </a:r>
            <a:r>
              <a:rPr lang="en-GB" dirty="0" smtClean="0"/>
              <a:t>the maps with the ‘old’ Silk Road.</a:t>
            </a:r>
          </a:p>
          <a:p>
            <a:pPr algn="ctr"/>
            <a:endParaRPr lang="en-GB" dirty="0"/>
          </a:p>
          <a:p>
            <a:pPr algn="ctr"/>
            <a:r>
              <a:rPr lang="en-GB" dirty="0" smtClean="0">
                <a:solidFill>
                  <a:srgbClr val="7030A0"/>
                </a:solidFill>
              </a:rPr>
              <a:t>Both the old and new Silk Roads were developed in order to let people trade with different countries around the world. They both utilised road networks in order to do this.</a:t>
            </a:r>
          </a:p>
          <a:p>
            <a:pPr algn="ctr"/>
            <a:r>
              <a:rPr lang="en-GB" dirty="0" smtClean="0">
                <a:solidFill>
                  <a:srgbClr val="7030A0"/>
                </a:solidFill>
              </a:rPr>
              <a:t>However, The New Silk Road also uses lots of water ways and ports to transport goods which is much quicker and cheaper. It also allows more countries to connect with each other across the seas and oceans.  </a:t>
            </a:r>
            <a:endParaRPr lang="en-GB" dirty="0">
              <a:solidFill>
                <a:srgbClr val="7030A0"/>
              </a:solidFill>
            </a:endParaRPr>
          </a:p>
        </p:txBody>
      </p:sp>
    </p:spTree>
    <p:extLst>
      <p:ext uri="{BB962C8B-B14F-4D97-AF65-F5344CB8AC3E}">
        <p14:creationId xmlns:p14="http://schemas.microsoft.com/office/powerpoint/2010/main" val="307540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fik Chinas neue Seidenstraße NEU! ENG"/>
          <p:cNvPicPr/>
          <p:nvPr/>
        </p:nvPicPr>
        <p:blipFill>
          <a:blip r:embed="rId2">
            <a:extLst>
              <a:ext uri="{28A0092B-C50C-407E-A947-70E740481C1C}">
                <a14:useLocalDpi xmlns:a14="http://schemas.microsoft.com/office/drawing/2010/main" val="0"/>
              </a:ext>
            </a:extLst>
          </a:blip>
          <a:srcRect/>
          <a:stretch>
            <a:fillRect/>
          </a:stretch>
        </p:blipFill>
        <p:spPr bwMode="auto">
          <a:xfrm>
            <a:off x="3582534" y="3515813"/>
            <a:ext cx="5156518" cy="3005999"/>
          </a:xfrm>
          <a:prstGeom prst="rect">
            <a:avLst/>
          </a:prstGeom>
          <a:noFill/>
          <a:extLst/>
        </p:spPr>
      </p:pic>
      <p:pic>
        <p:nvPicPr>
          <p:cNvPr id="3" name="Picture 2" descr="Italy joins China's New Silk Road project - BBC News"/>
          <p:cNvPicPr/>
          <p:nvPr/>
        </p:nvPicPr>
        <p:blipFill>
          <a:blip r:embed="rId3">
            <a:extLst>
              <a:ext uri="{28A0092B-C50C-407E-A947-70E740481C1C}">
                <a14:useLocalDpi xmlns:a14="http://schemas.microsoft.com/office/drawing/2010/main" val="0"/>
              </a:ext>
            </a:extLst>
          </a:blip>
          <a:srcRect/>
          <a:stretch>
            <a:fillRect/>
          </a:stretch>
        </p:blipFill>
        <p:spPr bwMode="auto">
          <a:xfrm>
            <a:off x="168149" y="444137"/>
            <a:ext cx="4307069" cy="3071676"/>
          </a:xfrm>
          <a:prstGeom prst="rect">
            <a:avLst/>
          </a:prstGeom>
          <a:noFill/>
          <a:extLst/>
        </p:spPr>
      </p:pic>
      <p:grpSp>
        <p:nvGrpSpPr>
          <p:cNvPr id="4" name="Group 3"/>
          <p:cNvGrpSpPr/>
          <p:nvPr/>
        </p:nvGrpSpPr>
        <p:grpSpPr>
          <a:xfrm>
            <a:off x="1867989" y="61138"/>
            <a:ext cx="7276011" cy="500565"/>
            <a:chOff x="1716636" y="3538886"/>
            <a:chExt cx="5462911" cy="1362558"/>
          </a:xfrm>
        </p:grpSpPr>
        <p:sp>
          <p:nvSpPr>
            <p:cNvPr id="5" name="Pentagon 4"/>
            <p:cNvSpPr/>
            <p:nvPr/>
          </p:nvSpPr>
          <p:spPr>
            <a:xfrm rot="10800000">
              <a:off x="1716636" y="3538886"/>
              <a:ext cx="5462911" cy="1362558"/>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57275" y="3538886"/>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p:txBody>
        </p:sp>
      </p:grpSp>
      <p:sp>
        <p:nvSpPr>
          <p:cNvPr id="7" name="Rectangle 6"/>
          <p:cNvSpPr/>
          <p:nvPr/>
        </p:nvSpPr>
        <p:spPr>
          <a:xfrm>
            <a:off x="4600249" y="825813"/>
            <a:ext cx="4418720" cy="2308324"/>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Why is this evidence that China’s economy will continue to grow?</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12323" y="3806048"/>
            <a:ext cx="3470211" cy="3046988"/>
          </a:xfrm>
          <a:prstGeom prst="rect">
            <a:avLst/>
          </a:prstGeom>
          <a:no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Why is this evidence that China is helping to create a ‘global marketplace’?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4887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fik Chinas neue Seidenstraße NEU! ENG"/>
          <p:cNvPicPr/>
          <p:nvPr/>
        </p:nvPicPr>
        <p:blipFill>
          <a:blip r:embed="rId2">
            <a:extLst>
              <a:ext uri="{28A0092B-C50C-407E-A947-70E740481C1C}">
                <a14:useLocalDpi xmlns:a14="http://schemas.microsoft.com/office/drawing/2010/main" val="0"/>
              </a:ext>
            </a:extLst>
          </a:blip>
          <a:srcRect/>
          <a:stretch>
            <a:fillRect/>
          </a:stretch>
        </p:blipFill>
        <p:spPr bwMode="auto">
          <a:xfrm>
            <a:off x="3582534" y="3515813"/>
            <a:ext cx="5156518" cy="3005999"/>
          </a:xfrm>
          <a:prstGeom prst="rect">
            <a:avLst/>
          </a:prstGeom>
          <a:noFill/>
          <a:extLst/>
        </p:spPr>
      </p:pic>
      <p:pic>
        <p:nvPicPr>
          <p:cNvPr id="3" name="Picture 2" descr="Italy joins China's New Silk Road project - BBC News"/>
          <p:cNvPicPr/>
          <p:nvPr/>
        </p:nvPicPr>
        <p:blipFill>
          <a:blip r:embed="rId3">
            <a:extLst>
              <a:ext uri="{28A0092B-C50C-407E-A947-70E740481C1C}">
                <a14:useLocalDpi xmlns:a14="http://schemas.microsoft.com/office/drawing/2010/main" val="0"/>
              </a:ext>
            </a:extLst>
          </a:blip>
          <a:srcRect/>
          <a:stretch>
            <a:fillRect/>
          </a:stretch>
        </p:blipFill>
        <p:spPr bwMode="auto">
          <a:xfrm>
            <a:off x="168149" y="444137"/>
            <a:ext cx="4307069" cy="3071676"/>
          </a:xfrm>
          <a:prstGeom prst="rect">
            <a:avLst/>
          </a:prstGeom>
          <a:noFill/>
          <a:extLst/>
        </p:spPr>
      </p:pic>
      <p:grpSp>
        <p:nvGrpSpPr>
          <p:cNvPr id="4" name="Group 3"/>
          <p:cNvGrpSpPr/>
          <p:nvPr/>
        </p:nvGrpSpPr>
        <p:grpSpPr>
          <a:xfrm>
            <a:off x="1867989" y="61138"/>
            <a:ext cx="7276011" cy="500565"/>
            <a:chOff x="1716636" y="3538886"/>
            <a:chExt cx="5462911" cy="1362558"/>
          </a:xfrm>
        </p:grpSpPr>
        <p:sp>
          <p:nvSpPr>
            <p:cNvPr id="5" name="Pentagon 4"/>
            <p:cNvSpPr/>
            <p:nvPr/>
          </p:nvSpPr>
          <p:spPr>
            <a:xfrm rot="10800000">
              <a:off x="1716636" y="3538886"/>
              <a:ext cx="5462911" cy="1362558"/>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57275" y="3538886"/>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p:txBody>
        </p:sp>
      </p:grpSp>
      <p:sp>
        <p:nvSpPr>
          <p:cNvPr id="7" name="Rectangle 6"/>
          <p:cNvSpPr/>
          <p:nvPr/>
        </p:nvSpPr>
        <p:spPr>
          <a:xfrm>
            <a:off x="4600249" y="825813"/>
            <a:ext cx="4418720" cy="2308324"/>
          </a:xfrm>
          <a:prstGeom prst="rect">
            <a:avLst/>
          </a:prstGeom>
          <a:noFill/>
        </p:spPr>
        <p:txBody>
          <a:bodyPr wrap="square" lIns="91440" tIns="45720" rIns="91440" bIns="45720">
            <a:spAutoFit/>
          </a:bodyPr>
          <a:lstStyle/>
          <a:p>
            <a:pPr algn="ctr"/>
            <a:r>
              <a:rPr lang="en-US" b="0" cap="none" spc="0" dirty="0" smtClean="0">
                <a:ln w="0"/>
                <a:solidFill>
                  <a:srgbClr val="7030A0"/>
                </a:solidFill>
              </a:rPr>
              <a:t>These maps are evidence that China’s economy will continue to grow because The New Silk Road allows them to transport goods to more and more countries. The more countries China can export their goods to, the more money they can make. This will mean their economy will keep growing. </a:t>
            </a:r>
            <a:endParaRPr lang="en-US" b="0" cap="none" spc="0" dirty="0">
              <a:ln w="0"/>
              <a:solidFill>
                <a:srgbClr val="7030A0"/>
              </a:solidFill>
            </a:endParaRPr>
          </a:p>
        </p:txBody>
      </p:sp>
      <p:sp>
        <p:nvSpPr>
          <p:cNvPr id="10" name="Rectangle 9"/>
          <p:cNvSpPr/>
          <p:nvPr/>
        </p:nvSpPr>
        <p:spPr>
          <a:xfrm>
            <a:off x="-39189" y="3643034"/>
            <a:ext cx="3801291" cy="3139321"/>
          </a:xfrm>
          <a:prstGeom prst="rect">
            <a:avLst/>
          </a:prstGeom>
          <a:noFill/>
        </p:spPr>
        <p:txBody>
          <a:bodyPr wrap="square" lIns="91440" tIns="45720" rIns="91440" bIns="45720">
            <a:spAutoFit/>
          </a:bodyPr>
          <a:lstStyle/>
          <a:p>
            <a:pPr algn="ctr"/>
            <a:r>
              <a:rPr lang="en-US" dirty="0" smtClean="0">
                <a:ln w="0"/>
                <a:solidFill>
                  <a:srgbClr val="7030A0"/>
                </a:solidFill>
              </a:rPr>
              <a:t>These maps show that China is creating land and sea routes to countries all over the world. In the past, China mainly traded with Europe, but the maps show that China can now trade with Asia and Africa too. This supports the idea that there is a global marketplace because countries all over the globe can buy from and sell to each other.</a:t>
            </a:r>
            <a:r>
              <a:rPr lang="en-US" b="0" cap="none" spc="0" dirty="0" smtClean="0">
                <a:ln w="0"/>
                <a:solidFill>
                  <a:srgbClr val="7030A0"/>
                </a:solidFill>
              </a:rPr>
              <a:t> </a:t>
            </a:r>
            <a:endParaRPr lang="en-US" b="0" cap="none" spc="0" dirty="0">
              <a:ln w="0"/>
              <a:solidFill>
                <a:srgbClr val="7030A0"/>
              </a:solidFill>
            </a:endParaRPr>
          </a:p>
        </p:txBody>
      </p:sp>
    </p:spTree>
    <p:extLst>
      <p:ext uri="{BB962C8B-B14F-4D97-AF65-F5344CB8AC3E}">
        <p14:creationId xmlns:p14="http://schemas.microsoft.com/office/powerpoint/2010/main" val="76996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ografik Chinas neue Seidenstraße NEU! ENG"/>
          <p:cNvPicPr/>
          <p:nvPr/>
        </p:nvPicPr>
        <p:blipFill>
          <a:blip r:embed="rId2">
            <a:extLst>
              <a:ext uri="{28A0092B-C50C-407E-A947-70E740481C1C}">
                <a14:useLocalDpi xmlns:a14="http://schemas.microsoft.com/office/drawing/2010/main" val="0"/>
              </a:ext>
            </a:extLst>
          </a:blip>
          <a:srcRect/>
          <a:stretch>
            <a:fillRect/>
          </a:stretch>
        </p:blipFill>
        <p:spPr bwMode="auto">
          <a:xfrm>
            <a:off x="3582534" y="3515813"/>
            <a:ext cx="5156518" cy="3005999"/>
          </a:xfrm>
          <a:prstGeom prst="rect">
            <a:avLst/>
          </a:prstGeom>
          <a:noFill/>
          <a:extLst/>
        </p:spPr>
      </p:pic>
      <p:pic>
        <p:nvPicPr>
          <p:cNvPr id="6" name="Picture 5" descr="Italy joins China's New Silk Road project - BBC News"/>
          <p:cNvPicPr/>
          <p:nvPr/>
        </p:nvPicPr>
        <p:blipFill>
          <a:blip r:embed="rId3">
            <a:extLst>
              <a:ext uri="{28A0092B-C50C-407E-A947-70E740481C1C}">
                <a14:useLocalDpi xmlns:a14="http://schemas.microsoft.com/office/drawing/2010/main" val="0"/>
              </a:ext>
            </a:extLst>
          </a:blip>
          <a:srcRect/>
          <a:stretch>
            <a:fillRect/>
          </a:stretch>
        </p:blipFill>
        <p:spPr bwMode="auto">
          <a:xfrm>
            <a:off x="168149" y="444137"/>
            <a:ext cx="4307069" cy="3071676"/>
          </a:xfrm>
          <a:prstGeom prst="rect">
            <a:avLst/>
          </a:prstGeom>
          <a:noFill/>
          <a:extLst/>
        </p:spPr>
      </p:pic>
      <p:sp>
        <p:nvSpPr>
          <p:cNvPr id="7" name="Rounded Rectangle 6"/>
          <p:cNvSpPr/>
          <p:nvPr/>
        </p:nvSpPr>
        <p:spPr>
          <a:xfrm>
            <a:off x="5163689" y="1214846"/>
            <a:ext cx="2886892" cy="1345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t>Complete </a:t>
            </a:r>
            <a:r>
              <a:rPr lang="en-GB" sz="3200" b="1" dirty="0" smtClean="0"/>
              <a:t>worksheet 3</a:t>
            </a:r>
            <a:endParaRPr lang="en-GB" sz="3200" b="1" dirty="0"/>
          </a:p>
        </p:txBody>
      </p:sp>
      <p:sp>
        <p:nvSpPr>
          <p:cNvPr id="8" name="Rounded Rectangle 7"/>
          <p:cNvSpPr/>
          <p:nvPr/>
        </p:nvSpPr>
        <p:spPr>
          <a:xfrm>
            <a:off x="168149" y="4205830"/>
            <a:ext cx="3414385" cy="23159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smtClean="0"/>
              <a:t>Check your answers </a:t>
            </a:r>
            <a:r>
              <a:rPr lang="en-GB" sz="2400" dirty="0" smtClean="0"/>
              <a:t>to all of your worksheets using the answer documents provided. </a:t>
            </a:r>
            <a:endParaRPr lang="en-GB" sz="2400" b="1" dirty="0"/>
          </a:p>
        </p:txBody>
      </p:sp>
      <p:grpSp>
        <p:nvGrpSpPr>
          <p:cNvPr id="2" name="Group 1"/>
          <p:cNvGrpSpPr/>
          <p:nvPr/>
        </p:nvGrpSpPr>
        <p:grpSpPr>
          <a:xfrm>
            <a:off x="1867989" y="61138"/>
            <a:ext cx="7276011" cy="500565"/>
            <a:chOff x="1716636" y="3538886"/>
            <a:chExt cx="5462911" cy="1362558"/>
          </a:xfrm>
        </p:grpSpPr>
        <p:sp>
          <p:nvSpPr>
            <p:cNvPr id="3" name="Pentagon 2"/>
            <p:cNvSpPr/>
            <p:nvPr/>
          </p:nvSpPr>
          <p:spPr>
            <a:xfrm rot="10800000">
              <a:off x="1716636" y="3538886"/>
              <a:ext cx="5462911" cy="1362558"/>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Pentagon 4"/>
            <p:cNvSpPr txBox="1"/>
            <p:nvPr/>
          </p:nvSpPr>
          <p:spPr>
            <a:xfrm rot="21600000">
              <a:off x="2057275" y="3538886"/>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b="1" kern="1200" dirty="0" smtClean="0">
                  <a:solidFill>
                    <a:schemeClr val="tx1"/>
                  </a:solidFill>
                </a:rPr>
                <a:t>Assess </a:t>
              </a:r>
              <a:r>
                <a:rPr lang="en-GB" sz="2400" b="0" kern="1200" dirty="0" smtClean="0">
                  <a:solidFill>
                    <a:schemeClr val="tx1"/>
                  </a:solidFill>
                </a:rPr>
                <a:t>the impacts of ‘The New Silk road’</a:t>
              </a:r>
              <a:endParaRPr lang="en-GB" sz="2400" b="0" kern="1200" dirty="0">
                <a:solidFill>
                  <a:schemeClr val="tx1"/>
                </a:solidFill>
              </a:endParaRPr>
            </a:p>
          </p:txBody>
        </p:sp>
      </p:grpSp>
    </p:spTree>
    <p:extLst>
      <p:ext uri="{BB962C8B-B14F-4D97-AF65-F5344CB8AC3E}">
        <p14:creationId xmlns:p14="http://schemas.microsoft.com/office/powerpoint/2010/main" val="161963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3800" dirty="0">
                <a:ln w="0"/>
                <a:solidFill>
                  <a:srgbClr val="FF0000"/>
                </a:solidFill>
                <a:effectLst>
                  <a:outerShdw blurRad="38100" dist="19050" dir="2700000" algn="tl" rotWithShape="0">
                    <a:schemeClr val="dk1">
                      <a:alpha val="40000"/>
                    </a:schemeClr>
                  </a:outerShdw>
                </a:effectLst>
              </a:rPr>
              <a:t>£11.61 trillion!!!</a:t>
            </a:r>
          </a:p>
          <a:p>
            <a:pPr marL="0" indent="0" algn="ctr">
              <a:buNone/>
            </a:pPr>
            <a:endParaRPr lang="en-GB" sz="13800" dirty="0"/>
          </a:p>
        </p:txBody>
      </p:sp>
    </p:spTree>
    <p:extLst>
      <p:ext uri="{BB962C8B-B14F-4D97-AF65-F5344CB8AC3E}">
        <p14:creationId xmlns:p14="http://schemas.microsoft.com/office/powerpoint/2010/main" val="1983041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What are the top 15 world economies?</a:t>
            </a:r>
            <a:endParaRPr lang="en-GB" dirty="0"/>
          </a:p>
        </p:txBody>
      </p:sp>
      <p:pic>
        <p:nvPicPr>
          <p:cNvPr id="4" name="Picture 3" descr="Flag of the United State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444" y="1690689"/>
            <a:ext cx="1067768" cy="562358"/>
          </a:xfrm>
          <a:prstGeom prst="rect">
            <a:avLst/>
          </a:prstGeom>
        </p:spPr>
      </p:pic>
      <p:pic>
        <p:nvPicPr>
          <p:cNvPr id="5" name="Picture 4" descr="Flag of China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44" y="2283336"/>
            <a:ext cx="1013495" cy="675663"/>
          </a:xfrm>
          <a:prstGeom prst="rect">
            <a:avLst/>
          </a:prstGeom>
        </p:spPr>
      </p:pic>
      <p:pic>
        <p:nvPicPr>
          <p:cNvPr id="6" name="Picture 5" descr="Flag of Japa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340" y="2989288"/>
            <a:ext cx="1067768" cy="711846"/>
          </a:xfrm>
          <a:prstGeom prst="rect">
            <a:avLst/>
          </a:prstGeom>
        </p:spPr>
      </p:pic>
      <p:pic>
        <p:nvPicPr>
          <p:cNvPr id="7" name="Picture 6" descr="Germany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183" y="3695240"/>
            <a:ext cx="1045029" cy="627018"/>
          </a:xfrm>
          <a:prstGeom prst="rect">
            <a:avLst/>
          </a:prstGeom>
        </p:spPr>
      </p:pic>
      <p:pic>
        <p:nvPicPr>
          <p:cNvPr id="8" name="Picture 7" descr="India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632" y="4352546"/>
            <a:ext cx="1013495" cy="675664"/>
          </a:xfrm>
          <a:prstGeom prst="rect">
            <a:avLst/>
          </a:prstGeom>
        </p:spPr>
      </p:pic>
      <p:pic>
        <p:nvPicPr>
          <p:cNvPr id="9" name="Picture 8" descr="File:Flag of the United Kingdom (2-3).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800" y="5054336"/>
            <a:ext cx="1005327" cy="669957"/>
          </a:xfrm>
          <a:prstGeom prst="rect">
            <a:avLst/>
          </a:prstGeom>
        </p:spPr>
      </p:pic>
      <p:pic>
        <p:nvPicPr>
          <p:cNvPr id="10" name="Picture 9" descr="France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1632" y="5776545"/>
            <a:ext cx="1028580" cy="685720"/>
          </a:xfrm>
          <a:prstGeom prst="rect">
            <a:avLst/>
          </a:prstGeom>
        </p:spPr>
      </p:pic>
      <p:pic>
        <p:nvPicPr>
          <p:cNvPr id="11" name="Picture 10" descr="Flag of Italy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8673" y="1312989"/>
            <a:ext cx="1032810" cy="688540"/>
          </a:xfrm>
          <a:prstGeom prst="rect">
            <a:avLst/>
          </a:prstGeom>
        </p:spPr>
      </p:pic>
      <p:pic>
        <p:nvPicPr>
          <p:cNvPr id="12" name="Picture 11" descr="Flag of Brazil - Wikipedi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8674" y="2053122"/>
            <a:ext cx="1032810" cy="722542"/>
          </a:xfrm>
          <a:prstGeom prst="rect">
            <a:avLst/>
          </a:prstGeom>
        </p:spPr>
      </p:pic>
      <p:pic>
        <p:nvPicPr>
          <p:cNvPr id="13" name="Picture 12" descr="Canada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8673" y="2827256"/>
            <a:ext cx="1032810" cy="516405"/>
          </a:xfrm>
          <a:prstGeom prst="rect">
            <a:avLst/>
          </a:prstGeom>
        </p:spPr>
      </p:pic>
      <p:pic>
        <p:nvPicPr>
          <p:cNvPr id="14" name="Picture 13" descr="Russia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8673" y="3311781"/>
            <a:ext cx="1032810" cy="688540"/>
          </a:xfrm>
          <a:prstGeom prst="rect">
            <a:avLst/>
          </a:prstGeom>
        </p:spPr>
      </p:pic>
      <p:pic>
        <p:nvPicPr>
          <p:cNvPr id="15" name="Picture 14" descr="Flag of South Korea - Wikipedi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7360" y="4037331"/>
            <a:ext cx="1044124" cy="696083"/>
          </a:xfrm>
          <a:prstGeom prst="rect">
            <a:avLst/>
          </a:prstGeom>
        </p:spPr>
      </p:pic>
      <p:pic>
        <p:nvPicPr>
          <p:cNvPr id="16" name="Picture 15" descr="Spain - Wikipedi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7360" y="4794243"/>
            <a:ext cx="1044123" cy="693298"/>
          </a:xfrm>
          <a:prstGeom prst="rect">
            <a:avLst/>
          </a:prstGeom>
        </p:spPr>
      </p:pic>
      <p:pic>
        <p:nvPicPr>
          <p:cNvPr id="17" name="Picture 16" descr="Australia - Wikipedia"/>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53424" y="5517030"/>
            <a:ext cx="1038059" cy="519030"/>
          </a:xfrm>
          <a:prstGeom prst="rect">
            <a:avLst/>
          </a:prstGeom>
        </p:spPr>
      </p:pic>
      <p:pic>
        <p:nvPicPr>
          <p:cNvPr id="18" name="Picture 17" descr="File:Flag of Mexico (1916-1934).svg - Wikipedia"/>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58673" y="6057704"/>
            <a:ext cx="1038059" cy="592829"/>
          </a:xfrm>
          <a:prstGeom prst="rect">
            <a:avLst/>
          </a:prstGeom>
        </p:spPr>
      </p:pic>
      <p:sp>
        <p:nvSpPr>
          <p:cNvPr id="19" name="TextBox 18"/>
          <p:cNvSpPr txBox="1"/>
          <p:nvPr/>
        </p:nvSpPr>
        <p:spPr>
          <a:xfrm>
            <a:off x="1640377" y="1640168"/>
            <a:ext cx="529312" cy="5509200"/>
          </a:xfrm>
          <a:prstGeom prst="rect">
            <a:avLst/>
          </a:prstGeom>
          <a:noFill/>
        </p:spPr>
        <p:txBody>
          <a:bodyPr wrap="none" rtlCol="0">
            <a:spAutoFit/>
          </a:bodyPr>
          <a:lstStyle/>
          <a:p>
            <a:r>
              <a:rPr lang="en-GB" sz="4400" dirty="0" smtClean="0"/>
              <a:t>1</a:t>
            </a:r>
          </a:p>
          <a:p>
            <a:r>
              <a:rPr lang="en-GB" sz="4400" dirty="0" smtClean="0"/>
              <a:t>2</a:t>
            </a:r>
          </a:p>
          <a:p>
            <a:r>
              <a:rPr lang="en-GB" sz="4400" dirty="0" smtClean="0"/>
              <a:t>3</a:t>
            </a:r>
          </a:p>
          <a:p>
            <a:r>
              <a:rPr lang="en-GB" sz="4400" dirty="0" smtClean="0"/>
              <a:t>4</a:t>
            </a:r>
          </a:p>
          <a:p>
            <a:r>
              <a:rPr lang="en-GB" sz="4400" dirty="0" smtClean="0"/>
              <a:t>5</a:t>
            </a:r>
          </a:p>
          <a:p>
            <a:r>
              <a:rPr lang="en-GB" sz="4400" dirty="0" smtClean="0"/>
              <a:t>6</a:t>
            </a:r>
          </a:p>
          <a:p>
            <a:r>
              <a:rPr lang="en-GB" sz="4400" dirty="0" smtClean="0"/>
              <a:t>7</a:t>
            </a:r>
          </a:p>
          <a:p>
            <a:endParaRPr lang="en-GB" sz="4400" dirty="0"/>
          </a:p>
        </p:txBody>
      </p:sp>
      <p:sp>
        <p:nvSpPr>
          <p:cNvPr id="20" name="TextBox 19"/>
          <p:cNvSpPr txBox="1"/>
          <p:nvPr/>
        </p:nvSpPr>
        <p:spPr>
          <a:xfrm>
            <a:off x="5853674" y="1359757"/>
            <a:ext cx="782587" cy="5509200"/>
          </a:xfrm>
          <a:prstGeom prst="rect">
            <a:avLst/>
          </a:prstGeom>
          <a:noFill/>
        </p:spPr>
        <p:txBody>
          <a:bodyPr wrap="none" rtlCol="0">
            <a:spAutoFit/>
          </a:bodyPr>
          <a:lstStyle/>
          <a:p>
            <a:r>
              <a:rPr lang="en-GB" sz="4400" dirty="0" smtClean="0"/>
              <a:t>8</a:t>
            </a:r>
          </a:p>
          <a:p>
            <a:r>
              <a:rPr lang="en-GB" sz="4400" dirty="0" smtClean="0"/>
              <a:t>9</a:t>
            </a:r>
          </a:p>
          <a:p>
            <a:r>
              <a:rPr lang="en-GB" sz="4400" dirty="0" smtClean="0"/>
              <a:t>10</a:t>
            </a:r>
          </a:p>
          <a:p>
            <a:r>
              <a:rPr lang="en-GB" sz="4400" dirty="0" smtClean="0"/>
              <a:t>11</a:t>
            </a:r>
          </a:p>
          <a:p>
            <a:r>
              <a:rPr lang="en-GB" sz="4400" dirty="0" smtClean="0"/>
              <a:t>12</a:t>
            </a:r>
          </a:p>
          <a:p>
            <a:r>
              <a:rPr lang="en-GB" sz="4400" dirty="0" smtClean="0"/>
              <a:t>13</a:t>
            </a:r>
          </a:p>
          <a:p>
            <a:r>
              <a:rPr lang="en-GB" sz="4400" dirty="0" smtClean="0"/>
              <a:t>14</a:t>
            </a:r>
          </a:p>
          <a:p>
            <a:r>
              <a:rPr lang="en-GB" sz="4400" dirty="0" smtClean="0"/>
              <a:t>15</a:t>
            </a:r>
            <a:endParaRPr lang="en-GB" sz="4400" dirty="0"/>
          </a:p>
        </p:txBody>
      </p:sp>
    </p:spTree>
    <p:extLst>
      <p:ext uri="{BB962C8B-B14F-4D97-AF65-F5344CB8AC3E}">
        <p14:creationId xmlns:p14="http://schemas.microsoft.com/office/powerpoint/2010/main" val="119085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15 world economies:</a:t>
            </a:r>
            <a:endParaRPr lang="en-GB" b="1" u="sng" dirty="0"/>
          </a:p>
        </p:txBody>
      </p:sp>
      <p:sp>
        <p:nvSpPr>
          <p:cNvPr id="3" name="Content Placeholder 2"/>
          <p:cNvSpPr>
            <a:spLocks noGrp="1"/>
          </p:cNvSpPr>
          <p:nvPr>
            <p:ph idx="1"/>
          </p:nvPr>
        </p:nvSpPr>
        <p:spPr>
          <a:xfrm>
            <a:off x="628650" y="1439782"/>
            <a:ext cx="2205990" cy="5196149"/>
          </a:xfrm>
        </p:spPr>
        <p:txBody>
          <a:bodyPr>
            <a:noAutofit/>
          </a:bodyPr>
          <a:lstStyle/>
          <a:p>
            <a:pPr marL="0" indent="0">
              <a:lnSpc>
                <a:spcPct val="100000"/>
              </a:lnSpc>
              <a:buNone/>
            </a:pPr>
            <a:r>
              <a:rPr lang="en-GB" dirty="0"/>
              <a:t/>
            </a:r>
            <a:br>
              <a:rPr lang="en-GB" dirty="0"/>
            </a:br>
            <a:r>
              <a:rPr lang="en-GB" dirty="0"/>
              <a:t>1. United States</a:t>
            </a:r>
          </a:p>
          <a:p>
            <a:pPr marL="0" indent="0">
              <a:lnSpc>
                <a:spcPct val="100000"/>
              </a:lnSpc>
              <a:buNone/>
            </a:pPr>
            <a:r>
              <a:rPr lang="en-GB" dirty="0"/>
              <a:t>2. China</a:t>
            </a:r>
          </a:p>
          <a:p>
            <a:pPr marL="0" indent="0">
              <a:lnSpc>
                <a:spcPct val="100000"/>
              </a:lnSpc>
              <a:buNone/>
            </a:pPr>
            <a:r>
              <a:rPr lang="en-GB" dirty="0"/>
              <a:t>3. Japan</a:t>
            </a:r>
          </a:p>
          <a:p>
            <a:pPr marL="0" indent="0">
              <a:lnSpc>
                <a:spcPct val="100000"/>
              </a:lnSpc>
              <a:buNone/>
            </a:pPr>
            <a:r>
              <a:rPr lang="en-GB" dirty="0"/>
              <a:t>4. Germany</a:t>
            </a:r>
          </a:p>
          <a:p>
            <a:pPr marL="0" indent="0">
              <a:lnSpc>
                <a:spcPct val="100000"/>
              </a:lnSpc>
              <a:buNone/>
            </a:pPr>
            <a:r>
              <a:rPr lang="en-GB" dirty="0"/>
              <a:t>5. India</a:t>
            </a:r>
          </a:p>
          <a:p>
            <a:pPr marL="0" indent="0">
              <a:lnSpc>
                <a:spcPct val="100000"/>
              </a:lnSpc>
              <a:buNone/>
            </a:pPr>
            <a:r>
              <a:rPr lang="en-GB" dirty="0"/>
              <a:t>6. </a:t>
            </a:r>
            <a:r>
              <a:rPr lang="en-GB" dirty="0" smtClean="0"/>
              <a:t>United Kingdom</a:t>
            </a:r>
            <a:endParaRPr lang="en-GB" dirty="0"/>
          </a:p>
          <a:p>
            <a:pPr marL="0" indent="0">
              <a:lnSpc>
                <a:spcPct val="100000"/>
              </a:lnSpc>
              <a:buNone/>
            </a:pPr>
            <a:r>
              <a:rPr lang="en-GB" dirty="0"/>
              <a:t>7. France</a:t>
            </a:r>
          </a:p>
          <a:p>
            <a:pPr marL="0" indent="0">
              <a:buNone/>
            </a:pPr>
            <a:endParaRPr lang="en-GB" dirty="0"/>
          </a:p>
        </p:txBody>
      </p:sp>
      <p:sp>
        <p:nvSpPr>
          <p:cNvPr id="4" name="Rectangle 3"/>
          <p:cNvSpPr/>
          <p:nvPr/>
        </p:nvSpPr>
        <p:spPr>
          <a:xfrm>
            <a:off x="4497705" y="1613730"/>
            <a:ext cx="4572000" cy="5191486"/>
          </a:xfrm>
          <a:prstGeom prst="rect">
            <a:avLst/>
          </a:prstGeom>
        </p:spPr>
        <p:txBody>
          <a:bodyPr>
            <a:spAutoFit/>
          </a:bodyPr>
          <a:lstStyle/>
          <a:p>
            <a:pPr>
              <a:lnSpc>
                <a:spcPct val="150000"/>
              </a:lnSpc>
            </a:pPr>
            <a:r>
              <a:rPr lang="en-GB" sz="2800" dirty="0"/>
              <a:t>8. </a:t>
            </a:r>
            <a:r>
              <a:rPr lang="en-GB" sz="2800" dirty="0" smtClean="0"/>
              <a:t>Italy</a:t>
            </a:r>
            <a:endParaRPr lang="en-GB" sz="2800" dirty="0"/>
          </a:p>
          <a:p>
            <a:pPr>
              <a:lnSpc>
                <a:spcPct val="150000"/>
              </a:lnSpc>
            </a:pPr>
            <a:r>
              <a:rPr lang="en-GB" sz="2800" dirty="0"/>
              <a:t>9. Brazil</a:t>
            </a:r>
          </a:p>
          <a:p>
            <a:pPr>
              <a:lnSpc>
                <a:spcPct val="150000"/>
              </a:lnSpc>
            </a:pPr>
            <a:r>
              <a:rPr lang="en-GB" sz="2800" dirty="0"/>
              <a:t>10. Canada</a:t>
            </a:r>
          </a:p>
          <a:p>
            <a:pPr>
              <a:lnSpc>
                <a:spcPct val="150000"/>
              </a:lnSpc>
            </a:pPr>
            <a:r>
              <a:rPr lang="en-GB" sz="2800" dirty="0"/>
              <a:t>11. Russia</a:t>
            </a:r>
          </a:p>
          <a:p>
            <a:pPr>
              <a:lnSpc>
                <a:spcPct val="150000"/>
              </a:lnSpc>
            </a:pPr>
            <a:r>
              <a:rPr lang="en-GB" sz="2800" dirty="0"/>
              <a:t>12. South Korea</a:t>
            </a:r>
          </a:p>
          <a:p>
            <a:pPr>
              <a:lnSpc>
                <a:spcPct val="150000"/>
              </a:lnSpc>
            </a:pPr>
            <a:r>
              <a:rPr lang="en-GB" sz="2800" dirty="0"/>
              <a:t>13. Spain</a:t>
            </a:r>
          </a:p>
          <a:p>
            <a:pPr>
              <a:lnSpc>
                <a:spcPct val="150000"/>
              </a:lnSpc>
            </a:pPr>
            <a:r>
              <a:rPr lang="en-GB" sz="2800" dirty="0"/>
              <a:t>14. Australia</a:t>
            </a:r>
          </a:p>
          <a:p>
            <a:pPr>
              <a:lnSpc>
                <a:spcPct val="150000"/>
              </a:lnSpc>
            </a:pPr>
            <a:r>
              <a:rPr lang="en-GB" sz="2800" dirty="0"/>
              <a:t>15. Mexico</a:t>
            </a:r>
          </a:p>
        </p:txBody>
      </p:sp>
      <p:pic>
        <p:nvPicPr>
          <p:cNvPr id="6" name="Picture 5" descr="Flag of the United State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153" y="1891413"/>
            <a:ext cx="1067768" cy="562358"/>
          </a:xfrm>
          <a:prstGeom prst="rect">
            <a:avLst/>
          </a:prstGeom>
        </p:spPr>
      </p:pic>
      <p:pic>
        <p:nvPicPr>
          <p:cNvPr id="7" name="Picture 6" descr="Flag of China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3153" y="2484060"/>
            <a:ext cx="1013495" cy="675663"/>
          </a:xfrm>
          <a:prstGeom prst="rect">
            <a:avLst/>
          </a:prstGeom>
        </p:spPr>
      </p:pic>
      <p:pic>
        <p:nvPicPr>
          <p:cNvPr id="8" name="Picture 7" descr="Flag of Japa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049" y="3190012"/>
            <a:ext cx="1067768" cy="711846"/>
          </a:xfrm>
          <a:prstGeom prst="rect">
            <a:avLst/>
          </a:prstGeom>
        </p:spPr>
      </p:pic>
      <p:pic>
        <p:nvPicPr>
          <p:cNvPr id="9" name="Picture 8" descr="Germany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5892" y="3895964"/>
            <a:ext cx="1045029" cy="627018"/>
          </a:xfrm>
          <a:prstGeom prst="rect">
            <a:avLst/>
          </a:prstGeom>
        </p:spPr>
      </p:pic>
      <p:pic>
        <p:nvPicPr>
          <p:cNvPr id="10" name="Picture 9" descr="India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2341" y="4553270"/>
            <a:ext cx="1013495" cy="675664"/>
          </a:xfrm>
          <a:prstGeom prst="rect">
            <a:avLst/>
          </a:prstGeom>
        </p:spPr>
      </p:pic>
      <p:pic>
        <p:nvPicPr>
          <p:cNvPr id="11" name="Picture 10" descr="File:Flag of the United Kingdom (2-3).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0509" y="5255060"/>
            <a:ext cx="1005327" cy="669957"/>
          </a:xfrm>
          <a:prstGeom prst="rect">
            <a:avLst/>
          </a:prstGeom>
        </p:spPr>
      </p:pic>
      <p:pic>
        <p:nvPicPr>
          <p:cNvPr id="12" name="Picture 11" descr="France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2341" y="5977269"/>
            <a:ext cx="1028580" cy="685720"/>
          </a:xfrm>
          <a:prstGeom prst="rect">
            <a:avLst/>
          </a:prstGeom>
        </p:spPr>
      </p:pic>
      <p:pic>
        <p:nvPicPr>
          <p:cNvPr id="13" name="Picture 12" descr="Flag of Italy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9382" y="1513713"/>
            <a:ext cx="1032810" cy="688540"/>
          </a:xfrm>
          <a:prstGeom prst="rect">
            <a:avLst/>
          </a:prstGeom>
        </p:spPr>
      </p:pic>
      <p:pic>
        <p:nvPicPr>
          <p:cNvPr id="14" name="Picture 13" descr="Flag of Brazil - Wikipedi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9383" y="2253846"/>
            <a:ext cx="1032810" cy="722542"/>
          </a:xfrm>
          <a:prstGeom prst="rect">
            <a:avLst/>
          </a:prstGeom>
        </p:spPr>
      </p:pic>
      <p:pic>
        <p:nvPicPr>
          <p:cNvPr id="15" name="Picture 14" descr="Canada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29382" y="3027980"/>
            <a:ext cx="1032810" cy="516405"/>
          </a:xfrm>
          <a:prstGeom prst="rect">
            <a:avLst/>
          </a:prstGeom>
        </p:spPr>
      </p:pic>
      <p:pic>
        <p:nvPicPr>
          <p:cNvPr id="16" name="Picture 15" descr="Russia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9382" y="3512505"/>
            <a:ext cx="1032810" cy="688540"/>
          </a:xfrm>
          <a:prstGeom prst="rect">
            <a:avLst/>
          </a:prstGeom>
        </p:spPr>
      </p:pic>
      <p:pic>
        <p:nvPicPr>
          <p:cNvPr id="17" name="Picture 16" descr="Flag of South Korea - Wikipedi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18069" y="4238055"/>
            <a:ext cx="1044124" cy="696083"/>
          </a:xfrm>
          <a:prstGeom prst="rect">
            <a:avLst/>
          </a:prstGeom>
        </p:spPr>
      </p:pic>
      <p:pic>
        <p:nvPicPr>
          <p:cNvPr id="18" name="Picture 17" descr="Spain - Wikipedi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18069" y="4994967"/>
            <a:ext cx="1044123" cy="693298"/>
          </a:xfrm>
          <a:prstGeom prst="rect">
            <a:avLst/>
          </a:prstGeom>
        </p:spPr>
      </p:pic>
      <p:pic>
        <p:nvPicPr>
          <p:cNvPr id="19" name="Picture 18" descr="Australia - Wikipedia"/>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4133" y="5717754"/>
            <a:ext cx="1038059" cy="519030"/>
          </a:xfrm>
          <a:prstGeom prst="rect">
            <a:avLst/>
          </a:prstGeom>
        </p:spPr>
      </p:pic>
      <p:pic>
        <p:nvPicPr>
          <p:cNvPr id="20" name="Picture 19" descr="File:Flag of Mexico (1916-1934).svg - Wikipedia"/>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9382" y="6258428"/>
            <a:ext cx="1038059" cy="592829"/>
          </a:xfrm>
          <a:prstGeom prst="rect">
            <a:avLst/>
          </a:prstGeom>
        </p:spPr>
      </p:pic>
    </p:spTree>
    <p:extLst>
      <p:ext uri="{BB962C8B-B14F-4D97-AF65-F5344CB8AC3E}">
        <p14:creationId xmlns:p14="http://schemas.microsoft.com/office/powerpoint/2010/main" val="11592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BRIC Countries </a:t>
            </a:r>
            <a:endParaRPr lang="en-GB" b="1" u="sng" dirty="0"/>
          </a:p>
        </p:txBody>
      </p:sp>
      <p:sp>
        <p:nvSpPr>
          <p:cNvPr id="3" name="Content Placeholder 2"/>
          <p:cNvSpPr>
            <a:spLocks noGrp="1"/>
          </p:cNvSpPr>
          <p:nvPr>
            <p:ph idx="1"/>
          </p:nvPr>
        </p:nvSpPr>
        <p:spPr/>
        <p:txBody>
          <a:bodyPr>
            <a:normAutofit/>
          </a:bodyPr>
          <a:lstStyle/>
          <a:p>
            <a:r>
              <a:rPr lang="en-GB" sz="4000" dirty="0" smtClean="0"/>
              <a:t>China is known as a </a:t>
            </a:r>
            <a:r>
              <a:rPr lang="en-GB" sz="4000" b="1" dirty="0" smtClean="0"/>
              <a:t>BRIC</a:t>
            </a:r>
            <a:r>
              <a:rPr lang="en-GB" sz="4000" dirty="0" smtClean="0"/>
              <a:t> country</a:t>
            </a:r>
          </a:p>
          <a:p>
            <a:r>
              <a:rPr lang="en-GB" sz="4000" dirty="0" smtClean="0"/>
              <a:t>What do you think BRIC could stand for (think about our starter activity)…</a:t>
            </a:r>
          </a:p>
        </p:txBody>
      </p:sp>
      <p:grpSp>
        <p:nvGrpSpPr>
          <p:cNvPr id="4" name="Group 3"/>
          <p:cNvGrpSpPr/>
          <p:nvPr/>
        </p:nvGrpSpPr>
        <p:grpSpPr>
          <a:xfrm>
            <a:off x="2416629" y="6039840"/>
            <a:ext cx="6545809" cy="544118"/>
            <a:chOff x="1716636" y="300"/>
            <a:chExt cx="5462911" cy="1362558"/>
          </a:xfrm>
        </p:grpSpPr>
        <p:sp>
          <p:nvSpPr>
            <p:cNvPr id="5" name="Pentagon 4"/>
            <p:cNvSpPr/>
            <p:nvPr/>
          </p:nvSpPr>
          <p:spPr>
            <a:xfrm rot="10800000">
              <a:off x="1716636" y="300"/>
              <a:ext cx="5462911" cy="1362558"/>
            </a:xfrm>
            <a:prstGeom prst="homePlate">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57275" y="300"/>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Understand </a:t>
              </a:r>
              <a:r>
                <a:rPr lang="en-GB" sz="2400" b="0" kern="1200" dirty="0" smtClean="0">
                  <a:solidFill>
                    <a:schemeClr val="tx1"/>
                  </a:solidFill>
                </a:rPr>
                <a:t>what a BRIC country is.</a:t>
              </a:r>
              <a:endParaRPr lang="en-GB" sz="2400" b="0" kern="1200" dirty="0">
                <a:solidFill>
                  <a:schemeClr val="tx1"/>
                </a:solidFill>
              </a:endParaRPr>
            </a:p>
          </p:txBody>
        </p:sp>
      </p:grpSp>
    </p:spTree>
    <p:extLst>
      <p:ext uri="{BB962C8B-B14F-4D97-AF65-F5344CB8AC3E}">
        <p14:creationId xmlns:p14="http://schemas.microsoft.com/office/powerpoint/2010/main" val="3496603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393" y="414836"/>
            <a:ext cx="7886700" cy="4351338"/>
          </a:xfrm>
        </p:spPr>
        <p:txBody>
          <a:bodyPr>
            <a:normAutofit/>
          </a:bodyPr>
          <a:lstStyle/>
          <a:p>
            <a:pPr marL="0" indent="0">
              <a:buNone/>
            </a:pPr>
            <a:r>
              <a:rPr lang="en-GB" sz="6600" dirty="0" smtClean="0"/>
              <a:t>BRIC</a:t>
            </a:r>
          </a:p>
          <a:p>
            <a:pPr lvl="1"/>
            <a:r>
              <a:rPr lang="en-GB" sz="4000" dirty="0" smtClean="0"/>
              <a:t>Brazil</a:t>
            </a:r>
          </a:p>
          <a:p>
            <a:pPr lvl="1"/>
            <a:r>
              <a:rPr lang="en-GB" sz="4000" dirty="0" smtClean="0"/>
              <a:t>Russia </a:t>
            </a:r>
          </a:p>
          <a:p>
            <a:pPr lvl="1"/>
            <a:r>
              <a:rPr lang="en-GB" sz="4000" dirty="0" smtClean="0"/>
              <a:t>India</a:t>
            </a:r>
          </a:p>
          <a:p>
            <a:pPr lvl="1"/>
            <a:r>
              <a:rPr lang="en-GB" sz="4000" dirty="0" smtClean="0"/>
              <a:t>China</a:t>
            </a:r>
          </a:p>
        </p:txBody>
      </p:sp>
      <p:pic>
        <p:nvPicPr>
          <p:cNvPr id="5" name="Picture 4" descr="Arany szárak Szabad kép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92" y="4049272"/>
            <a:ext cx="2894361" cy="2599722"/>
          </a:xfrm>
          <a:prstGeom prst="rect">
            <a:avLst/>
          </a:prstGeom>
        </p:spPr>
      </p:pic>
      <p:sp>
        <p:nvSpPr>
          <p:cNvPr id="4" name="Cloud Callout 3"/>
          <p:cNvSpPr/>
          <p:nvPr/>
        </p:nvSpPr>
        <p:spPr>
          <a:xfrm>
            <a:off x="3553097" y="414836"/>
            <a:ext cx="5421086" cy="4402183"/>
          </a:xfrm>
          <a:prstGeom prst="cloudCallout">
            <a:avLst>
              <a:gd name="adj1" fmla="val -63242"/>
              <a:gd name="adj2" fmla="val 705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t>These countries are grouped together because they all have rapidly growing economies!</a:t>
            </a:r>
            <a:endParaRPr lang="en-GB" sz="3200" dirty="0"/>
          </a:p>
        </p:txBody>
      </p:sp>
      <p:grpSp>
        <p:nvGrpSpPr>
          <p:cNvPr id="6" name="Group 5"/>
          <p:cNvGrpSpPr/>
          <p:nvPr/>
        </p:nvGrpSpPr>
        <p:grpSpPr>
          <a:xfrm>
            <a:off x="2416629" y="6039840"/>
            <a:ext cx="6545809" cy="544118"/>
            <a:chOff x="1716636" y="300"/>
            <a:chExt cx="5462911" cy="1362558"/>
          </a:xfrm>
        </p:grpSpPr>
        <p:sp>
          <p:nvSpPr>
            <p:cNvPr id="7" name="Pentagon 6"/>
            <p:cNvSpPr/>
            <p:nvPr/>
          </p:nvSpPr>
          <p:spPr>
            <a:xfrm rot="10800000">
              <a:off x="1716636" y="300"/>
              <a:ext cx="5462911" cy="1362558"/>
            </a:xfrm>
            <a:prstGeom prst="homePlate">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57275" y="300"/>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Understand </a:t>
              </a:r>
              <a:r>
                <a:rPr lang="en-GB" sz="2400" b="0" kern="1200" dirty="0" smtClean="0">
                  <a:solidFill>
                    <a:schemeClr val="tx1"/>
                  </a:solidFill>
                </a:rPr>
                <a:t>what a BRIC country is.</a:t>
              </a:r>
              <a:endParaRPr lang="en-GB" sz="2400" b="0" kern="1200" dirty="0">
                <a:solidFill>
                  <a:schemeClr val="tx1"/>
                </a:solidFill>
              </a:endParaRPr>
            </a:p>
          </p:txBody>
        </p:sp>
      </p:grpSp>
    </p:spTree>
    <p:extLst>
      <p:ext uri="{BB962C8B-B14F-4D97-AF65-F5344CB8AC3E}">
        <p14:creationId xmlns:p14="http://schemas.microsoft.com/office/powerpoint/2010/main" val="257085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24940685"/>
              </p:ext>
            </p:extLst>
          </p:nvPr>
        </p:nvGraphicFramePr>
        <p:xfrm>
          <a:off x="388075" y="2216331"/>
          <a:ext cx="8494667" cy="2103120"/>
        </p:xfrm>
        <a:graphic>
          <a:graphicData uri="http://schemas.openxmlformats.org/drawingml/2006/table">
            <a:tbl>
              <a:tblPr firstRow="1" bandRow="1">
                <a:tableStyleId>{5940675A-B579-460E-94D1-54222C63F5DA}</a:tableStyleId>
              </a:tblPr>
              <a:tblGrid>
                <a:gridCol w="2191559">
                  <a:extLst>
                    <a:ext uri="{9D8B030D-6E8A-4147-A177-3AD203B41FA5}">
                      <a16:colId xmlns:a16="http://schemas.microsoft.com/office/drawing/2014/main" val="2124395846"/>
                    </a:ext>
                  </a:extLst>
                </a:gridCol>
                <a:gridCol w="6303108">
                  <a:extLst>
                    <a:ext uri="{9D8B030D-6E8A-4147-A177-3AD203B41FA5}">
                      <a16:colId xmlns:a16="http://schemas.microsoft.com/office/drawing/2014/main" val="1258395801"/>
                    </a:ext>
                  </a:extLst>
                </a:gridCol>
              </a:tblGrid>
              <a:tr h="370840">
                <a:tc>
                  <a:txBody>
                    <a:bodyPr/>
                    <a:lstStyle/>
                    <a:p>
                      <a:r>
                        <a:rPr lang="en-GB" sz="2400" dirty="0" smtClean="0"/>
                        <a:t>Developing</a:t>
                      </a:r>
                      <a:endParaRPr lang="en-GB" sz="2400" dirty="0"/>
                    </a:p>
                  </a:txBody>
                  <a:tcPr>
                    <a:solidFill>
                      <a:schemeClr val="accent6">
                        <a:lumMod val="50000"/>
                      </a:schemeClr>
                    </a:solidFill>
                  </a:tcPr>
                </a:tc>
                <a:tc>
                  <a:txBody>
                    <a:bodyPr/>
                    <a:lstStyle/>
                    <a:p>
                      <a:r>
                        <a:rPr lang="en-GB" sz="2400" b="1" dirty="0" smtClean="0"/>
                        <a:t>Identify</a:t>
                      </a:r>
                      <a:r>
                        <a:rPr lang="en-GB" sz="2400" baseline="0" dirty="0" smtClean="0"/>
                        <a:t> the reason for China’s economic growth</a:t>
                      </a:r>
                      <a:endParaRPr lang="en-GB" sz="2400" dirty="0"/>
                    </a:p>
                  </a:txBody>
                  <a:tcPr/>
                </a:tc>
                <a:extLst>
                  <a:ext uri="{0D108BD9-81ED-4DB2-BD59-A6C34878D82A}">
                    <a16:rowId xmlns:a16="http://schemas.microsoft.com/office/drawing/2014/main" val="3419490945"/>
                  </a:ext>
                </a:extLst>
              </a:tr>
              <a:tr h="370840">
                <a:tc>
                  <a:txBody>
                    <a:bodyPr/>
                    <a:lstStyle/>
                    <a:p>
                      <a:r>
                        <a:rPr lang="en-GB" sz="2400" dirty="0" smtClean="0"/>
                        <a:t>Secure</a:t>
                      </a:r>
                      <a:endParaRPr lang="en-GB" sz="2400" dirty="0"/>
                    </a:p>
                  </a:txBody>
                  <a:tcPr>
                    <a:solidFill>
                      <a:schemeClr val="bg1">
                        <a:lumMod val="65000"/>
                      </a:schemeClr>
                    </a:solidFill>
                  </a:tcPr>
                </a:tc>
                <a:tc>
                  <a:txBody>
                    <a:bodyPr/>
                    <a:lstStyle/>
                    <a:p>
                      <a:r>
                        <a:rPr lang="en-GB" sz="2400" b="1" dirty="0" smtClean="0"/>
                        <a:t>Explain</a:t>
                      </a:r>
                      <a:r>
                        <a:rPr lang="en-GB" sz="2400" dirty="0" smtClean="0"/>
                        <a:t> the</a:t>
                      </a:r>
                      <a:r>
                        <a:rPr lang="en-GB" sz="2400" baseline="0" dirty="0" smtClean="0"/>
                        <a:t> reason </a:t>
                      </a:r>
                      <a:endParaRPr lang="en-GB" sz="2400" dirty="0"/>
                    </a:p>
                  </a:txBody>
                  <a:tcPr/>
                </a:tc>
                <a:extLst>
                  <a:ext uri="{0D108BD9-81ED-4DB2-BD59-A6C34878D82A}">
                    <a16:rowId xmlns:a16="http://schemas.microsoft.com/office/drawing/2014/main" val="1793955245"/>
                  </a:ext>
                </a:extLst>
              </a:tr>
              <a:tr h="370840">
                <a:tc>
                  <a:txBody>
                    <a:bodyPr/>
                    <a:lstStyle/>
                    <a:p>
                      <a:r>
                        <a:rPr lang="en-GB" sz="2400" dirty="0" smtClean="0"/>
                        <a:t>Secure+</a:t>
                      </a:r>
                      <a:endParaRPr lang="en-GB" sz="2400" dirty="0"/>
                    </a:p>
                  </a:txBody>
                  <a:tcPr>
                    <a:solidFill>
                      <a:srgbClr val="FFC000"/>
                    </a:solidFill>
                  </a:tcPr>
                </a:tc>
                <a:tc>
                  <a:txBody>
                    <a:bodyPr/>
                    <a:lstStyle/>
                    <a:p>
                      <a:r>
                        <a:rPr lang="en-GB" sz="2400" b="1" dirty="0" smtClean="0"/>
                        <a:t>Analyse</a:t>
                      </a:r>
                      <a:r>
                        <a:rPr lang="en-GB" sz="2400" baseline="0" dirty="0" smtClean="0"/>
                        <a:t> how this would have helped China’s economy to grow</a:t>
                      </a:r>
                      <a:endParaRPr lang="en-GB" sz="2400" dirty="0"/>
                    </a:p>
                  </a:txBody>
                  <a:tcPr/>
                </a:tc>
                <a:extLst>
                  <a:ext uri="{0D108BD9-81ED-4DB2-BD59-A6C34878D82A}">
                    <a16:rowId xmlns:a16="http://schemas.microsoft.com/office/drawing/2014/main" val="1512857405"/>
                  </a:ext>
                </a:extLst>
              </a:tr>
            </a:tbl>
          </a:graphicData>
        </a:graphic>
      </p:graphicFrame>
      <p:sp>
        <p:nvSpPr>
          <p:cNvPr id="8" name="Rectangle 7"/>
          <p:cNvSpPr/>
          <p:nvPr/>
        </p:nvSpPr>
        <p:spPr>
          <a:xfrm>
            <a:off x="326572" y="4624251"/>
            <a:ext cx="5760720" cy="1828800"/>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smtClean="0"/>
              <a:t>Task: </a:t>
            </a:r>
            <a:r>
              <a:rPr lang="en-GB" sz="2400" dirty="0" smtClean="0"/>
              <a:t>Complete </a:t>
            </a:r>
            <a:r>
              <a:rPr lang="en-GB" sz="2400" b="1" dirty="0" smtClean="0"/>
              <a:t>worksheet 1</a:t>
            </a:r>
            <a:r>
              <a:rPr lang="en-GB" sz="2400" dirty="0" smtClean="0"/>
              <a:t> by using the information on the next 8 slides… I’ve done the first one for you as an example.</a:t>
            </a:r>
          </a:p>
        </p:txBody>
      </p:sp>
      <p:sp>
        <p:nvSpPr>
          <p:cNvPr id="9" name="Oval Callout 8"/>
          <p:cNvSpPr/>
          <p:nvPr/>
        </p:nvSpPr>
        <p:spPr>
          <a:xfrm>
            <a:off x="6113416" y="4482893"/>
            <a:ext cx="2769326" cy="2270604"/>
          </a:xfrm>
          <a:prstGeom prst="wedgeEllipseCallout">
            <a:avLst>
              <a:gd name="adj1" fmla="val -59041"/>
              <a:gd name="adj2" fmla="val -6004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You may need to use the </a:t>
            </a:r>
            <a:r>
              <a:rPr lang="en-GB" sz="1600" b="1" dirty="0"/>
              <a:t>HINT </a:t>
            </a:r>
            <a:r>
              <a:rPr lang="en-GB" sz="1600" b="1" dirty="0" smtClean="0"/>
              <a:t>document </a:t>
            </a:r>
            <a:r>
              <a:rPr lang="en-GB" sz="1600" dirty="0"/>
              <a:t>to </a:t>
            </a:r>
            <a:r>
              <a:rPr lang="en-GB" sz="1600" dirty="0" smtClean="0"/>
              <a:t>help </a:t>
            </a:r>
            <a:r>
              <a:rPr lang="en-GB" sz="1600" dirty="0"/>
              <a:t>you </a:t>
            </a:r>
            <a:r>
              <a:rPr lang="en-GB" sz="1600" dirty="0" smtClean="0"/>
              <a:t>with the </a:t>
            </a:r>
            <a:r>
              <a:rPr lang="en-GB" sz="1600" dirty="0"/>
              <a:t>S</a:t>
            </a:r>
            <a:r>
              <a:rPr lang="en-GB" sz="1600" dirty="0" smtClean="0"/>
              <a:t>+ </a:t>
            </a:r>
            <a:r>
              <a:rPr lang="en-GB" sz="1600" dirty="0" err="1" smtClean="0"/>
              <a:t>coloumn</a:t>
            </a:r>
            <a:r>
              <a:rPr lang="en-GB" sz="1600" dirty="0" smtClean="0"/>
              <a:t>, </a:t>
            </a:r>
            <a:r>
              <a:rPr lang="en-GB" sz="1600" dirty="0"/>
              <a:t>but </a:t>
            </a:r>
            <a:r>
              <a:rPr lang="en-GB" sz="1600" b="1" dirty="0"/>
              <a:t>only use it if you need to</a:t>
            </a:r>
            <a:r>
              <a:rPr lang="en-GB" sz="1600" dirty="0"/>
              <a:t>- have a go yourself first!!!</a:t>
            </a:r>
          </a:p>
        </p:txBody>
      </p:sp>
      <p:grpSp>
        <p:nvGrpSpPr>
          <p:cNvPr id="10" name="Group 9"/>
          <p:cNvGrpSpPr/>
          <p:nvPr/>
        </p:nvGrpSpPr>
        <p:grpSpPr>
          <a:xfrm>
            <a:off x="679269" y="261258"/>
            <a:ext cx="7589520" cy="1454330"/>
            <a:chOff x="1716636" y="1769593"/>
            <a:chExt cx="5462911" cy="1362558"/>
          </a:xfrm>
        </p:grpSpPr>
        <p:sp>
          <p:nvSpPr>
            <p:cNvPr id="11" name="Pentagon 10"/>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3200" b="1" kern="1200" dirty="0" smtClean="0">
                  <a:solidFill>
                    <a:schemeClr val="tx1"/>
                  </a:solidFill>
                </a:rPr>
                <a:t>Explain </a:t>
              </a:r>
              <a:r>
                <a:rPr lang="en-GB" sz="3200" b="0" kern="1200" dirty="0" smtClean="0">
                  <a:solidFill>
                    <a:schemeClr val="tx1"/>
                  </a:solidFill>
                </a:rPr>
                <a:t>the reasons why China’s economy has grown so quickly</a:t>
              </a:r>
              <a:endParaRPr lang="en-GB" sz="3200" b="0" kern="1200" dirty="0">
                <a:solidFill>
                  <a:schemeClr val="tx1"/>
                </a:solidFill>
              </a:endParaRPr>
            </a:p>
          </p:txBody>
        </p:sp>
      </p:grpSp>
    </p:spTree>
    <p:extLst>
      <p:ext uri="{BB962C8B-B14F-4D97-AF65-F5344CB8AC3E}">
        <p14:creationId xmlns:p14="http://schemas.microsoft.com/office/powerpoint/2010/main" val="189668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ing self-employed workers correctly - Hamilton N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15" y="1365962"/>
            <a:ext cx="8716014" cy="4897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88262" y="707461"/>
            <a:ext cx="6984604"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effectLst>
                  <a:outerShdw blurRad="38100" dist="19050" dir="2700000" algn="tl" rotWithShape="0">
                    <a:schemeClr val="dk1">
                      <a:alpha val="40000"/>
                    </a:schemeClr>
                  </a:outerShdw>
                </a:effectLst>
              </a:rPr>
              <a:t>LABOUR SUPPLY</a:t>
            </a:r>
            <a:endParaRPr lang="en-US" sz="66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063936" y="6015732"/>
            <a:ext cx="4833257" cy="496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China’s Population: 1.3 billion</a:t>
            </a:r>
            <a:endParaRPr lang="en-GB" dirty="0"/>
          </a:p>
        </p:txBody>
      </p:sp>
      <p:grpSp>
        <p:nvGrpSpPr>
          <p:cNvPr id="13" name="Group 12"/>
          <p:cNvGrpSpPr/>
          <p:nvPr/>
        </p:nvGrpSpPr>
        <p:grpSpPr>
          <a:xfrm>
            <a:off x="1835330" y="100243"/>
            <a:ext cx="7106195" cy="391885"/>
            <a:chOff x="1716636" y="1769593"/>
            <a:chExt cx="5462911" cy="1362558"/>
          </a:xfrm>
        </p:grpSpPr>
        <p:sp>
          <p:nvSpPr>
            <p:cNvPr id="14" name="Pentagon 13"/>
            <p:cNvSpPr/>
            <p:nvPr/>
          </p:nvSpPr>
          <p:spPr>
            <a:xfrm rot="10800000">
              <a:off x="1716636" y="1769593"/>
              <a:ext cx="5462911" cy="1362558"/>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entagon 4"/>
            <p:cNvSpPr txBox="1"/>
            <p:nvPr/>
          </p:nvSpPr>
          <p:spPr>
            <a:xfrm rot="21600000">
              <a:off x="2057275" y="1769593"/>
              <a:ext cx="5122272" cy="136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851" tIns="91440" rIns="170688" bIns="91440" numCol="1" spcCol="1270" anchor="ctr" anchorCtr="0">
              <a:noAutofit/>
            </a:bodyPr>
            <a:lstStyle/>
            <a:p>
              <a:pPr lvl="0" algn="ctr" defTabSz="1066800">
                <a:lnSpc>
                  <a:spcPct val="90000"/>
                </a:lnSpc>
                <a:spcBef>
                  <a:spcPct val="0"/>
                </a:spcBef>
                <a:spcAft>
                  <a:spcPct val="35000"/>
                </a:spcAft>
              </a:pPr>
              <a:r>
                <a:rPr lang="en-GB" sz="1600" b="1" kern="1200" dirty="0" smtClean="0">
                  <a:solidFill>
                    <a:schemeClr val="tx1"/>
                  </a:solidFill>
                </a:rPr>
                <a:t>Explain </a:t>
              </a:r>
              <a:r>
                <a:rPr lang="en-GB" sz="1600" b="0" kern="1200" dirty="0" smtClean="0">
                  <a:solidFill>
                    <a:schemeClr val="tx1"/>
                  </a:solidFill>
                </a:rPr>
                <a:t>the reasons why China’s economy has grown so quickly</a:t>
              </a:r>
              <a:endParaRPr lang="en-GB" sz="1600" b="0" kern="1200" dirty="0">
                <a:solidFill>
                  <a:schemeClr val="tx1"/>
                </a:solidFill>
              </a:endParaRPr>
            </a:p>
          </p:txBody>
        </p:sp>
      </p:grpSp>
    </p:spTree>
    <p:extLst>
      <p:ext uri="{BB962C8B-B14F-4D97-AF65-F5344CB8AC3E}">
        <p14:creationId xmlns:p14="http://schemas.microsoft.com/office/powerpoint/2010/main" val="325701125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999</Words>
  <Application>Microsoft Office PowerPoint</Application>
  <PresentationFormat>On-screen Show (4:3)</PresentationFormat>
  <Paragraphs>113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Comic Sans MS</vt:lpstr>
      <vt:lpstr>Office Theme</vt:lpstr>
      <vt:lpstr>Why has China’s economy grown so quickly? </vt:lpstr>
      <vt:lpstr>Brain warm-up: </vt:lpstr>
      <vt:lpstr>PowerPoint Presentation</vt:lpstr>
      <vt:lpstr>Starter: What are the top 15 world economies?</vt:lpstr>
      <vt:lpstr>Top 15 world economies:</vt:lpstr>
      <vt:lpstr>BRIC Countries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Silk Road’?</vt:lpstr>
      <vt:lpstr>PowerPoint Presentation</vt:lpstr>
      <vt:lpstr>PowerPoint Presentation</vt:lpstr>
      <vt:lpstr>PowerPoint Presentation</vt:lpstr>
      <vt:lpstr>PowerPoint Presentation</vt:lpstr>
      <vt:lpstr>PowerPoint Presentation</vt:lpstr>
      <vt:lpstr>PowerPoint Presentation</vt:lpstr>
    </vt:vector>
  </TitlesOfParts>
  <Company>Woodhouse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Hyland</dc:creator>
  <cp:lastModifiedBy>J Hyland</cp:lastModifiedBy>
  <cp:revision>22</cp:revision>
  <dcterms:created xsi:type="dcterms:W3CDTF">2020-05-14T11:51:58Z</dcterms:created>
  <dcterms:modified xsi:type="dcterms:W3CDTF">2020-05-14T15:46:50Z</dcterms:modified>
</cp:coreProperties>
</file>