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9"/>
  </p:notesMasterIdLst>
  <p:sldIdLst>
    <p:sldId id="257" r:id="rId2"/>
    <p:sldId id="269" r:id="rId3"/>
    <p:sldId id="256" r:id="rId4"/>
    <p:sldId id="261" r:id="rId5"/>
    <p:sldId id="262" r:id="rId6"/>
    <p:sldId id="270" r:id="rId7"/>
    <p:sldId id="271" r:id="rId8"/>
    <p:sldId id="268" r:id="rId9"/>
    <p:sldId id="272" r:id="rId10"/>
    <p:sldId id="273" r:id="rId11"/>
    <p:sldId id="274" r:id="rId12"/>
    <p:sldId id="275" r:id="rId13"/>
    <p:sldId id="276" r:id="rId14"/>
    <p:sldId id="277" r:id="rId15"/>
    <p:sldId id="279" r:id="rId16"/>
    <p:sldId id="280" r:id="rId17"/>
    <p:sldId id="281" r:id="rId1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66"/>
    <a:srgbClr val="FF99FF"/>
    <a:srgbClr val="FFCC00"/>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8" autoAdjust="0"/>
  </p:normalViewPr>
  <p:slideViewPr>
    <p:cSldViewPr>
      <p:cViewPr varScale="1">
        <p:scale>
          <a:sx n="70" d="100"/>
          <a:sy n="70" d="100"/>
        </p:scale>
        <p:origin x="-1386" y="-90"/>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AB1A8E0-7C1B-4DA0-8E34-3A05AA151649}" type="datetimeFigureOut">
              <a:rPr lang="en-GB" smtClean="0"/>
              <a:t>18.5.20</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C5FC602-8BF3-4021-B066-AE4837CA336F}" type="slidenum">
              <a:rPr lang="en-GB" smtClean="0"/>
              <a:t>‹#›</a:t>
            </a:fld>
            <a:endParaRPr lang="en-GB"/>
          </a:p>
        </p:txBody>
      </p:sp>
    </p:spTree>
    <p:extLst>
      <p:ext uri="{BB962C8B-B14F-4D97-AF65-F5344CB8AC3E}">
        <p14:creationId xmlns:p14="http://schemas.microsoft.com/office/powerpoint/2010/main" val="17382066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C3341740-891E-4A64-A23F-6410EA4D461B}" type="datetimeFigureOut">
              <a:rPr lang="en-GB" smtClean="0"/>
              <a:t>18.5.20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F26D14A-C9EA-41D7-8CAE-EA91B1BF3016}" type="slidenum">
              <a:rPr lang="en-GB" smtClean="0"/>
              <a:t>‹#›</a:t>
            </a:fld>
            <a:endParaRPr lang="en-GB"/>
          </a:p>
        </p:txBody>
      </p:sp>
    </p:spTree>
    <p:extLst>
      <p:ext uri="{BB962C8B-B14F-4D97-AF65-F5344CB8AC3E}">
        <p14:creationId xmlns:p14="http://schemas.microsoft.com/office/powerpoint/2010/main" val="7296717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C3341740-891E-4A64-A23F-6410EA4D461B}" type="datetimeFigureOut">
              <a:rPr lang="en-GB" smtClean="0"/>
              <a:t>18.5.20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F26D14A-C9EA-41D7-8CAE-EA91B1BF3016}" type="slidenum">
              <a:rPr lang="en-GB" smtClean="0"/>
              <a:t>‹#›</a:t>
            </a:fld>
            <a:endParaRPr lang="en-GB"/>
          </a:p>
        </p:txBody>
      </p:sp>
    </p:spTree>
    <p:extLst>
      <p:ext uri="{BB962C8B-B14F-4D97-AF65-F5344CB8AC3E}">
        <p14:creationId xmlns:p14="http://schemas.microsoft.com/office/powerpoint/2010/main" val="12785517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C3341740-891E-4A64-A23F-6410EA4D461B}" type="datetimeFigureOut">
              <a:rPr lang="en-GB" smtClean="0"/>
              <a:t>18.5.20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F26D14A-C9EA-41D7-8CAE-EA91B1BF3016}" type="slidenum">
              <a:rPr lang="en-GB" smtClean="0"/>
              <a:t>‹#›</a:t>
            </a:fld>
            <a:endParaRPr lang="en-GB"/>
          </a:p>
        </p:txBody>
      </p:sp>
    </p:spTree>
    <p:extLst>
      <p:ext uri="{BB962C8B-B14F-4D97-AF65-F5344CB8AC3E}">
        <p14:creationId xmlns:p14="http://schemas.microsoft.com/office/powerpoint/2010/main" val="10969573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C3341740-891E-4A64-A23F-6410EA4D461B}" type="datetimeFigureOut">
              <a:rPr lang="en-GB" smtClean="0"/>
              <a:t>18.5.20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F26D14A-C9EA-41D7-8CAE-EA91B1BF3016}" type="slidenum">
              <a:rPr lang="en-GB" smtClean="0"/>
              <a:t>‹#›</a:t>
            </a:fld>
            <a:endParaRPr lang="en-GB"/>
          </a:p>
        </p:txBody>
      </p:sp>
    </p:spTree>
    <p:extLst>
      <p:ext uri="{BB962C8B-B14F-4D97-AF65-F5344CB8AC3E}">
        <p14:creationId xmlns:p14="http://schemas.microsoft.com/office/powerpoint/2010/main" val="437474796"/>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3341740-891E-4A64-A23F-6410EA4D461B}" type="datetimeFigureOut">
              <a:rPr lang="en-GB" smtClean="0"/>
              <a:t>18.5.20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F26D14A-C9EA-41D7-8CAE-EA91B1BF3016}" type="slidenum">
              <a:rPr lang="en-GB" smtClean="0"/>
              <a:t>‹#›</a:t>
            </a:fld>
            <a:endParaRPr lang="en-GB"/>
          </a:p>
        </p:txBody>
      </p:sp>
    </p:spTree>
    <p:extLst>
      <p:ext uri="{BB962C8B-B14F-4D97-AF65-F5344CB8AC3E}">
        <p14:creationId xmlns:p14="http://schemas.microsoft.com/office/powerpoint/2010/main" val="14367000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C3341740-891E-4A64-A23F-6410EA4D461B}" type="datetimeFigureOut">
              <a:rPr lang="en-GB" smtClean="0"/>
              <a:t>18.5.20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F26D14A-C9EA-41D7-8CAE-EA91B1BF3016}" type="slidenum">
              <a:rPr lang="en-GB" smtClean="0"/>
              <a:t>‹#›</a:t>
            </a:fld>
            <a:endParaRPr lang="en-GB"/>
          </a:p>
        </p:txBody>
      </p:sp>
    </p:spTree>
    <p:extLst>
      <p:ext uri="{BB962C8B-B14F-4D97-AF65-F5344CB8AC3E}">
        <p14:creationId xmlns:p14="http://schemas.microsoft.com/office/powerpoint/2010/main" val="36043926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C3341740-891E-4A64-A23F-6410EA4D461B}" type="datetimeFigureOut">
              <a:rPr lang="en-GB" smtClean="0"/>
              <a:t>18.5.20</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4F26D14A-C9EA-41D7-8CAE-EA91B1BF3016}" type="slidenum">
              <a:rPr lang="en-GB" smtClean="0"/>
              <a:t>‹#›</a:t>
            </a:fld>
            <a:endParaRPr lang="en-GB"/>
          </a:p>
        </p:txBody>
      </p:sp>
    </p:spTree>
    <p:extLst>
      <p:ext uri="{BB962C8B-B14F-4D97-AF65-F5344CB8AC3E}">
        <p14:creationId xmlns:p14="http://schemas.microsoft.com/office/powerpoint/2010/main" val="9383505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C3341740-891E-4A64-A23F-6410EA4D461B}" type="datetimeFigureOut">
              <a:rPr lang="en-GB" smtClean="0"/>
              <a:t>18.5.20</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4F26D14A-C9EA-41D7-8CAE-EA91B1BF3016}" type="slidenum">
              <a:rPr lang="en-GB" smtClean="0"/>
              <a:t>‹#›</a:t>
            </a:fld>
            <a:endParaRPr lang="en-GB"/>
          </a:p>
        </p:txBody>
      </p:sp>
    </p:spTree>
    <p:extLst>
      <p:ext uri="{BB962C8B-B14F-4D97-AF65-F5344CB8AC3E}">
        <p14:creationId xmlns:p14="http://schemas.microsoft.com/office/powerpoint/2010/main" val="40991516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3341740-891E-4A64-A23F-6410EA4D461B}" type="datetimeFigureOut">
              <a:rPr lang="en-GB" smtClean="0"/>
              <a:t>18.5.20</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4F26D14A-C9EA-41D7-8CAE-EA91B1BF3016}" type="slidenum">
              <a:rPr lang="en-GB" smtClean="0"/>
              <a:t>‹#›</a:t>
            </a:fld>
            <a:endParaRPr lang="en-GB"/>
          </a:p>
        </p:txBody>
      </p:sp>
    </p:spTree>
    <p:extLst>
      <p:ext uri="{BB962C8B-B14F-4D97-AF65-F5344CB8AC3E}">
        <p14:creationId xmlns:p14="http://schemas.microsoft.com/office/powerpoint/2010/main" val="7948172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3341740-891E-4A64-A23F-6410EA4D461B}" type="datetimeFigureOut">
              <a:rPr lang="en-GB" smtClean="0"/>
              <a:t>18.5.20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F26D14A-C9EA-41D7-8CAE-EA91B1BF3016}" type="slidenum">
              <a:rPr lang="en-GB" smtClean="0"/>
              <a:t>‹#›</a:t>
            </a:fld>
            <a:endParaRPr lang="en-GB"/>
          </a:p>
        </p:txBody>
      </p:sp>
    </p:spTree>
    <p:extLst>
      <p:ext uri="{BB962C8B-B14F-4D97-AF65-F5344CB8AC3E}">
        <p14:creationId xmlns:p14="http://schemas.microsoft.com/office/powerpoint/2010/main" val="29422684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3341740-891E-4A64-A23F-6410EA4D461B}" type="datetimeFigureOut">
              <a:rPr lang="en-GB" smtClean="0"/>
              <a:t>18.5.20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F26D14A-C9EA-41D7-8CAE-EA91B1BF3016}" type="slidenum">
              <a:rPr lang="en-GB" smtClean="0"/>
              <a:t>‹#›</a:t>
            </a:fld>
            <a:endParaRPr lang="en-GB"/>
          </a:p>
        </p:txBody>
      </p:sp>
    </p:spTree>
    <p:extLst>
      <p:ext uri="{BB962C8B-B14F-4D97-AF65-F5344CB8AC3E}">
        <p14:creationId xmlns:p14="http://schemas.microsoft.com/office/powerpoint/2010/main" val="8819630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3341740-891E-4A64-A23F-6410EA4D461B}" type="datetimeFigureOut">
              <a:rPr lang="en-GB" smtClean="0"/>
              <a:t>18.5.20</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F26D14A-C9EA-41D7-8CAE-EA91B1BF3016}" type="slidenum">
              <a:rPr lang="en-GB" smtClean="0"/>
              <a:t>‹#›</a:t>
            </a:fld>
            <a:endParaRPr lang="en-GB"/>
          </a:p>
        </p:txBody>
      </p:sp>
    </p:spTree>
    <p:extLst>
      <p:ext uri="{BB962C8B-B14F-4D97-AF65-F5344CB8AC3E}">
        <p14:creationId xmlns:p14="http://schemas.microsoft.com/office/powerpoint/2010/main" val="64982848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wmf"/><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677" y="116632"/>
            <a:ext cx="8229600" cy="1143000"/>
          </a:xfrm>
        </p:spPr>
        <p:txBody>
          <a:bodyPr>
            <a:noAutofit/>
          </a:bodyPr>
          <a:lstStyle/>
          <a:p>
            <a:r>
              <a:rPr lang="en-GB" b="1" dirty="0"/>
              <a:t>To </a:t>
            </a:r>
            <a:r>
              <a:rPr lang="en-GB" b="1" dirty="0" smtClean="0"/>
              <a:t>start, think to yourself…</a:t>
            </a:r>
            <a:endParaRPr lang="en-GB" b="1" dirty="0"/>
          </a:p>
        </p:txBody>
      </p:sp>
      <p:sp>
        <p:nvSpPr>
          <p:cNvPr id="8" name="Title 1"/>
          <p:cNvSpPr txBox="1">
            <a:spLocks/>
          </p:cNvSpPr>
          <p:nvPr/>
        </p:nvSpPr>
        <p:spPr>
          <a:xfrm>
            <a:off x="5092766" y="1621990"/>
            <a:ext cx="3187521" cy="1846092"/>
          </a:xfrm>
          <a:prstGeom prst="rect">
            <a:avLst/>
          </a:prstGeom>
        </p:spPr>
        <p:txBody>
          <a:bodyPr vert="horz" lIns="91440" tIns="45720" rIns="91440" bIns="45720" rtlCol="0" anchor="ctr">
            <a:normAutofit fontScale="77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4800" dirty="0" smtClean="0"/>
              <a:t>What do you know about the Bermuda triangle?</a:t>
            </a:r>
            <a:endParaRPr lang="en-GB" sz="4800" dirty="0"/>
          </a:p>
        </p:txBody>
      </p:sp>
      <p:sp>
        <p:nvSpPr>
          <p:cNvPr id="3" name="Cloud Callout 2"/>
          <p:cNvSpPr/>
          <p:nvPr/>
        </p:nvSpPr>
        <p:spPr>
          <a:xfrm>
            <a:off x="4139952" y="1124744"/>
            <a:ext cx="4752528" cy="2840584"/>
          </a:xfrm>
          <a:prstGeom prst="cloudCallout">
            <a:avLst>
              <a:gd name="adj1" fmla="val -64884"/>
              <a:gd name="adj2" fmla="val 70163"/>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 name="Straight Arrow Connector 4"/>
          <p:cNvCxnSpPr/>
          <p:nvPr/>
        </p:nvCxnSpPr>
        <p:spPr>
          <a:xfrm>
            <a:off x="6634810" y="3799267"/>
            <a:ext cx="103434" cy="142993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0" name="Title 1"/>
          <p:cNvSpPr txBox="1">
            <a:spLocks/>
          </p:cNvSpPr>
          <p:nvPr/>
        </p:nvSpPr>
        <p:spPr>
          <a:xfrm>
            <a:off x="5247099" y="5325941"/>
            <a:ext cx="3135201" cy="1120462"/>
          </a:xfrm>
          <a:prstGeom prst="rect">
            <a:avLst/>
          </a:prstGeom>
        </p:spPr>
        <p:txBody>
          <a:bodyPr vert="horz" lIns="91440" tIns="45720" rIns="91440" bIns="45720" rtlCol="0" anchor="ctr">
            <a:normAutofit fontScale="8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800" dirty="0" smtClean="0"/>
              <a:t>If you are struggling you could guess. Have you even heard of it before?</a:t>
            </a:r>
            <a:endParaRPr lang="en-GB" sz="2800" dirty="0"/>
          </a:p>
        </p:txBody>
      </p:sp>
      <p:sp>
        <p:nvSpPr>
          <p:cNvPr id="4" name="Isosceles Triangle 3"/>
          <p:cNvSpPr/>
          <p:nvPr/>
        </p:nvSpPr>
        <p:spPr>
          <a:xfrm>
            <a:off x="683568" y="2032775"/>
            <a:ext cx="2808312" cy="3816424"/>
          </a:xfrm>
          <a:prstGeom prst="triangl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spTree>
    <p:extLst>
      <p:ext uri="{BB962C8B-B14F-4D97-AF65-F5344CB8AC3E}">
        <p14:creationId xmlns:p14="http://schemas.microsoft.com/office/powerpoint/2010/main" val="143621098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2348880"/>
            <a:ext cx="8229600" cy="1143000"/>
          </a:xfrm>
        </p:spPr>
        <p:txBody>
          <a:bodyPr>
            <a:noAutofit/>
          </a:bodyPr>
          <a:lstStyle/>
          <a:p>
            <a:pPr algn="l"/>
            <a:r>
              <a:rPr lang="en-GB" sz="2400" dirty="0" smtClean="0"/>
              <a:t>TASK 3 (worksheets 3 and 4)</a:t>
            </a:r>
            <a:br>
              <a:rPr lang="en-GB" sz="2400" dirty="0" smtClean="0"/>
            </a:br>
            <a:r>
              <a:rPr lang="en-GB" sz="2400" dirty="0">
                <a:solidFill>
                  <a:srgbClr val="7030A0"/>
                </a:solidFill>
              </a:rPr>
              <a:t/>
            </a:r>
            <a:br>
              <a:rPr lang="en-GB" sz="2400" dirty="0">
                <a:solidFill>
                  <a:srgbClr val="7030A0"/>
                </a:solidFill>
              </a:rPr>
            </a:br>
            <a:r>
              <a:rPr lang="en-GB" sz="2400" dirty="0" smtClean="0">
                <a:solidFill>
                  <a:srgbClr val="7030A0"/>
                </a:solidFill>
              </a:rPr>
              <a:t>Now that you know what the Bermuda Triangle is and understand some of the theories people believe about it, you need to investigate the evidence to decide whether the Bermuda Triangle really exists or whether it is coincidence.</a:t>
            </a:r>
            <a:r>
              <a:rPr lang="en-GB" sz="2400" dirty="0">
                <a:solidFill>
                  <a:srgbClr val="7030A0"/>
                </a:solidFill>
              </a:rPr>
              <a:t/>
            </a:r>
            <a:br>
              <a:rPr lang="en-GB" sz="2400" dirty="0">
                <a:solidFill>
                  <a:srgbClr val="7030A0"/>
                </a:solidFill>
              </a:rPr>
            </a:br>
            <a:r>
              <a:rPr lang="en-GB" sz="2400" dirty="0" smtClean="0"/>
              <a:t/>
            </a:r>
            <a:br>
              <a:rPr lang="en-GB" sz="2400" dirty="0" smtClean="0"/>
            </a:br>
            <a:r>
              <a:rPr lang="en-GB" sz="2400" dirty="0" smtClean="0">
                <a:solidFill>
                  <a:srgbClr val="00B050"/>
                </a:solidFill>
              </a:rPr>
              <a:t>Look at the sources in worksheet 3 and decide which column of the table they go into on worksheet 4. </a:t>
            </a:r>
            <a:r>
              <a:rPr lang="en-GB" sz="2400" dirty="0" smtClean="0"/>
              <a:t/>
            </a:r>
            <a:br>
              <a:rPr lang="en-GB" sz="2400" dirty="0" smtClean="0"/>
            </a:br>
            <a:r>
              <a:rPr lang="en-GB" sz="2400" dirty="0"/>
              <a:t/>
            </a:r>
            <a:br>
              <a:rPr lang="en-GB" sz="2400" dirty="0"/>
            </a:br>
            <a:r>
              <a:rPr lang="en-GB" sz="2400" dirty="0" smtClean="0">
                <a:solidFill>
                  <a:srgbClr val="FF0066"/>
                </a:solidFill>
              </a:rPr>
              <a:t>You need to explain why they go in that side e.g. </a:t>
            </a:r>
            <a:r>
              <a:rPr lang="en-GB" sz="2400" i="1" u="sng" dirty="0" smtClean="0">
                <a:solidFill>
                  <a:srgbClr val="FF0066"/>
                </a:solidFill>
              </a:rPr>
              <a:t>source A says that…</a:t>
            </a:r>
            <a:endParaRPr lang="en-GB" sz="2400" i="1" u="sng" dirty="0">
              <a:solidFill>
                <a:srgbClr val="FF0066"/>
              </a:solidFill>
            </a:endParaRPr>
          </a:p>
        </p:txBody>
      </p:sp>
      <p:graphicFrame>
        <p:nvGraphicFramePr>
          <p:cNvPr id="4" name="Table 3"/>
          <p:cNvGraphicFramePr>
            <a:graphicFrameLocks noGrp="1"/>
          </p:cNvGraphicFramePr>
          <p:nvPr>
            <p:extLst>
              <p:ext uri="{D42A27DB-BD31-4B8C-83A1-F6EECF244321}">
                <p14:modId xmlns:p14="http://schemas.microsoft.com/office/powerpoint/2010/main" val="2784489483"/>
              </p:ext>
            </p:extLst>
          </p:nvPr>
        </p:nvGraphicFramePr>
        <p:xfrm>
          <a:off x="323528" y="5373216"/>
          <a:ext cx="8280920" cy="1280160"/>
        </p:xfrm>
        <a:graphic>
          <a:graphicData uri="http://schemas.openxmlformats.org/drawingml/2006/table">
            <a:tbl>
              <a:tblPr firstRow="1" bandRow="1">
                <a:tableStyleId>{5C22544A-7EE6-4342-B048-85BDC9FD1C3A}</a:tableStyleId>
              </a:tblPr>
              <a:tblGrid>
                <a:gridCol w="4140460"/>
                <a:gridCol w="4140460"/>
              </a:tblGrid>
              <a:tr h="370840">
                <a:tc>
                  <a:txBody>
                    <a:bodyPr/>
                    <a:lstStyle/>
                    <a:p>
                      <a:pPr algn="ctr"/>
                      <a:r>
                        <a:rPr lang="en-GB" b="1" i="1" dirty="0" smtClean="0">
                          <a:solidFill>
                            <a:srgbClr val="FF0000"/>
                          </a:solidFill>
                        </a:rPr>
                        <a:t>Evidence to support</a:t>
                      </a:r>
                      <a:r>
                        <a:rPr lang="en-GB" b="1" i="1" baseline="0" dirty="0" smtClean="0">
                          <a:solidFill>
                            <a:srgbClr val="FF0000"/>
                          </a:solidFill>
                        </a:rPr>
                        <a:t>  that the Bermuda Triangle does exist…</a:t>
                      </a:r>
                      <a:endParaRPr lang="en-GB" b="1" i="1" dirty="0">
                        <a:solidFill>
                          <a:srgbClr val="FF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b="1" i="1" dirty="0" smtClean="0">
                          <a:solidFill>
                            <a:srgbClr val="FF0000"/>
                          </a:solidFill>
                        </a:rPr>
                        <a:t>Evidence to support</a:t>
                      </a:r>
                      <a:r>
                        <a:rPr lang="en-GB" b="1" i="1" baseline="0" dirty="0" smtClean="0">
                          <a:solidFill>
                            <a:srgbClr val="FF0000"/>
                          </a:solidFill>
                        </a:rPr>
                        <a:t> that the Bermuda Triangle  does </a:t>
                      </a:r>
                      <a:r>
                        <a:rPr lang="en-GB" b="1" i="1" u="sng" baseline="0" dirty="0" smtClean="0">
                          <a:solidFill>
                            <a:srgbClr val="FF0000"/>
                          </a:solidFill>
                        </a:rPr>
                        <a:t>not</a:t>
                      </a:r>
                      <a:r>
                        <a:rPr lang="en-GB" b="1" i="1" baseline="0" dirty="0" smtClean="0">
                          <a:solidFill>
                            <a:srgbClr val="FF0000"/>
                          </a:solidFill>
                        </a:rPr>
                        <a:t> exist…</a:t>
                      </a:r>
                      <a:endParaRPr lang="en-GB" b="1" i="1" dirty="0" smtClean="0">
                        <a:solidFill>
                          <a:srgbClr val="FF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70840">
                <a:tc>
                  <a:txBody>
                    <a:bodyPr/>
                    <a:lstStyle/>
                    <a:p>
                      <a:r>
                        <a:rPr lang="en-GB" dirty="0" smtClean="0"/>
                        <a:t>Source Q</a:t>
                      </a:r>
                      <a:r>
                        <a:rPr lang="en-GB" baseline="0" dirty="0" smtClean="0"/>
                        <a:t> says…</a:t>
                      </a:r>
                    </a:p>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dirty="0" smtClean="0"/>
                        <a:t>Source</a:t>
                      </a:r>
                      <a:r>
                        <a:rPr lang="en-GB" baseline="0" dirty="0" smtClean="0"/>
                        <a:t> Z says…</a:t>
                      </a:r>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spTree>
    <p:extLst>
      <p:ext uri="{BB962C8B-B14F-4D97-AF65-F5344CB8AC3E}">
        <p14:creationId xmlns:p14="http://schemas.microsoft.com/office/powerpoint/2010/main" val="167331604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744" t="28321" r="51034" b="8266"/>
          <a:stretch/>
        </p:blipFill>
        <p:spPr bwMode="auto">
          <a:xfrm>
            <a:off x="1259632" y="1176118"/>
            <a:ext cx="6876727" cy="53043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1259632" y="404664"/>
            <a:ext cx="7200800" cy="646331"/>
          </a:xfrm>
          <a:prstGeom prst="rect">
            <a:avLst/>
          </a:prstGeom>
          <a:noFill/>
        </p:spPr>
        <p:txBody>
          <a:bodyPr wrap="square" rtlCol="0">
            <a:spAutoFit/>
          </a:bodyPr>
          <a:lstStyle/>
          <a:p>
            <a:pPr algn="ctr"/>
            <a:r>
              <a:rPr lang="en-GB" sz="3600" dirty="0" smtClean="0"/>
              <a:t>Example</a:t>
            </a:r>
            <a:endParaRPr lang="en-GB" sz="3600" dirty="0"/>
          </a:p>
        </p:txBody>
      </p:sp>
    </p:spTree>
    <p:extLst>
      <p:ext uri="{BB962C8B-B14F-4D97-AF65-F5344CB8AC3E}">
        <p14:creationId xmlns:p14="http://schemas.microsoft.com/office/powerpoint/2010/main" val="231428405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259632" y="404664"/>
            <a:ext cx="7200800" cy="646331"/>
          </a:xfrm>
          <a:prstGeom prst="rect">
            <a:avLst/>
          </a:prstGeom>
          <a:noFill/>
        </p:spPr>
        <p:txBody>
          <a:bodyPr wrap="square" rtlCol="0">
            <a:spAutoFit/>
          </a:bodyPr>
          <a:lstStyle/>
          <a:p>
            <a:pPr algn="ctr"/>
            <a:r>
              <a:rPr lang="en-GB" sz="3600" dirty="0" smtClean="0"/>
              <a:t>Example</a:t>
            </a:r>
            <a:endParaRPr lang="en-GB" sz="3600" dirty="0"/>
          </a:p>
        </p:txBody>
      </p:sp>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0205" t="21289" r="21266" b="31641"/>
          <a:stretch/>
        </p:blipFill>
        <p:spPr bwMode="auto">
          <a:xfrm>
            <a:off x="107504" y="1536311"/>
            <a:ext cx="8917032" cy="40319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8124680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smtClean="0"/>
              <a:t>TASK 4- does the Bermuda Triangle exist?</a:t>
            </a:r>
            <a:endParaRPr lang="en-GB" dirty="0"/>
          </a:p>
        </p:txBody>
      </p:sp>
      <p:sp>
        <p:nvSpPr>
          <p:cNvPr id="3" name="Content Placeholder 2"/>
          <p:cNvSpPr>
            <a:spLocks noGrp="1"/>
          </p:cNvSpPr>
          <p:nvPr>
            <p:ph idx="1"/>
          </p:nvPr>
        </p:nvSpPr>
        <p:spPr>
          <a:xfrm>
            <a:off x="457200" y="1600200"/>
            <a:ext cx="8229600" cy="4781128"/>
          </a:xfrm>
        </p:spPr>
        <p:txBody>
          <a:bodyPr>
            <a:normAutofit fontScale="85000" lnSpcReduction="20000"/>
          </a:bodyPr>
          <a:lstStyle/>
          <a:p>
            <a:r>
              <a:rPr lang="en-GB" dirty="0" smtClean="0">
                <a:solidFill>
                  <a:srgbClr val="7030A0"/>
                </a:solidFill>
              </a:rPr>
              <a:t>Now that you have considered the evidence, you need to form your own opinion about it.</a:t>
            </a:r>
          </a:p>
          <a:p>
            <a:endParaRPr lang="en-GB" dirty="0"/>
          </a:p>
          <a:p>
            <a:r>
              <a:rPr lang="en-GB" u="sng" dirty="0" smtClean="0">
                <a:solidFill>
                  <a:srgbClr val="FF0000"/>
                </a:solidFill>
              </a:rPr>
              <a:t>Does it exist or is it merely a coincidence? </a:t>
            </a:r>
          </a:p>
          <a:p>
            <a:endParaRPr lang="en-GB" dirty="0"/>
          </a:p>
          <a:p>
            <a:r>
              <a:rPr lang="en-GB" dirty="0" smtClean="0">
                <a:solidFill>
                  <a:srgbClr val="0070C0"/>
                </a:solidFill>
              </a:rPr>
              <a:t>Make sure you justify your answer with your reasons! (you can also be in the middle with you opinion, as long as you explain why).</a:t>
            </a:r>
          </a:p>
          <a:p>
            <a:endParaRPr lang="en-GB" dirty="0"/>
          </a:p>
          <a:p>
            <a:r>
              <a:rPr lang="en-GB" dirty="0" smtClean="0">
                <a:solidFill>
                  <a:srgbClr val="00B050"/>
                </a:solidFill>
              </a:rPr>
              <a:t>Starter sentence: after </a:t>
            </a:r>
            <a:r>
              <a:rPr lang="en-GB" dirty="0">
                <a:solidFill>
                  <a:srgbClr val="00B050"/>
                </a:solidFill>
              </a:rPr>
              <a:t>looking at all the evidence </a:t>
            </a:r>
            <a:r>
              <a:rPr lang="en-GB" dirty="0" smtClean="0">
                <a:solidFill>
                  <a:srgbClr val="00B050"/>
                </a:solidFill>
              </a:rPr>
              <a:t>I think </a:t>
            </a:r>
            <a:r>
              <a:rPr lang="en-GB" dirty="0">
                <a:solidFill>
                  <a:srgbClr val="00B050"/>
                </a:solidFill>
              </a:rPr>
              <a:t>that the Bermuda Triangle does/doesn’t exist because…</a:t>
            </a:r>
          </a:p>
          <a:p>
            <a:endParaRPr lang="en-GB" dirty="0"/>
          </a:p>
        </p:txBody>
      </p:sp>
    </p:spTree>
    <p:extLst>
      <p:ext uri="{BB962C8B-B14F-4D97-AF65-F5344CB8AC3E}">
        <p14:creationId xmlns:p14="http://schemas.microsoft.com/office/powerpoint/2010/main" val="381631533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25955"/>
            <a:ext cx="8229600" cy="1143000"/>
          </a:xfrm>
        </p:spPr>
        <p:txBody>
          <a:bodyPr/>
          <a:lstStyle/>
          <a:p>
            <a:r>
              <a:rPr lang="en-GB" dirty="0" smtClean="0"/>
              <a:t>Task 5- creative task</a:t>
            </a:r>
            <a:endParaRPr lang="en-GB" dirty="0"/>
          </a:p>
        </p:txBody>
      </p:sp>
      <p:sp>
        <p:nvSpPr>
          <p:cNvPr id="3" name="Content Placeholder 2"/>
          <p:cNvSpPr>
            <a:spLocks noGrp="1"/>
          </p:cNvSpPr>
          <p:nvPr>
            <p:ph idx="1"/>
          </p:nvPr>
        </p:nvSpPr>
        <p:spPr>
          <a:xfrm>
            <a:off x="251520" y="1052736"/>
            <a:ext cx="8568952" cy="5688632"/>
          </a:xfrm>
        </p:spPr>
        <p:txBody>
          <a:bodyPr>
            <a:normAutofit fontScale="77500" lnSpcReduction="20000"/>
          </a:bodyPr>
          <a:lstStyle/>
          <a:p>
            <a:pPr marL="0" indent="0">
              <a:buNone/>
            </a:pPr>
            <a:r>
              <a:rPr lang="en-GB" dirty="0">
                <a:solidFill>
                  <a:srgbClr val="FF0066"/>
                </a:solidFill>
              </a:rPr>
              <a:t>Using </a:t>
            </a:r>
            <a:r>
              <a:rPr lang="en-GB" dirty="0" smtClean="0">
                <a:solidFill>
                  <a:srgbClr val="FF0066"/>
                </a:solidFill>
              </a:rPr>
              <a:t>your own </a:t>
            </a:r>
            <a:r>
              <a:rPr lang="en-GB" dirty="0">
                <a:solidFill>
                  <a:srgbClr val="FF0066"/>
                </a:solidFill>
              </a:rPr>
              <a:t>knowledge about the Bermuda Triangle plus extra </a:t>
            </a:r>
            <a:r>
              <a:rPr lang="en-GB" dirty="0" smtClean="0">
                <a:solidFill>
                  <a:srgbClr val="FF0066"/>
                </a:solidFill>
              </a:rPr>
              <a:t>research you may </a:t>
            </a:r>
            <a:r>
              <a:rPr lang="en-GB" dirty="0">
                <a:solidFill>
                  <a:srgbClr val="FF0066"/>
                </a:solidFill>
              </a:rPr>
              <a:t>have carried </a:t>
            </a:r>
            <a:r>
              <a:rPr lang="en-GB" dirty="0" smtClean="0">
                <a:solidFill>
                  <a:srgbClr val="FF0066"/>
                </a:solidFill>
              </a:rPr>
              <a:t>out you can choose to complete one of the following creative </a:t>
            </a:r>
            <a:r>
              <a:rPr lang="en-GB" dirty="0">
                <a:solidFill>
                  <a:srgbClr val="FF0066"/>
                </a:solidFill>
              </a:rPr>
              <a:t>tasks. </a:t>
            </a:r>
            <a:r>
              <a:rPr lang="en-GB" dirty="0" smtClean="0">
                <a:solidFill>
                  <a:srgbClr val="FF0066"/>
                </a:solidFill>
              </a:rPr>
              <a:t>This should take about two lessons (2 hours). </a:t>
            </a:r>
          </a:p>
          <a:p>
            <a:pPr marL="0" indent="0">
              <a:buNone/>
            </a:pPr>
            <a:endParaRPr lang="en-GB" dirty="0" smtClean="0"/>
          </a:p>
          <a:p>
            <a:pPr marL="0" indent="0">
              <a:buNone/>
            </a:pPr>
            <a:r>
              <a:rPr lang="en-GB" dirty="0" smtClean="0"/>
              <a:t>You </a:t>
            </a:r>
            <a:r>
              <a:rPr lang="en-GB" dirty="0"/>
              <a:t>can either:</a:t>
            </a:r>
          </a:p>
          <a:p>
            <a:pPr lvl="0"/>
            <a:r>
              <a:rPr lang="en-GB" dirty="0">
                <a:solidFill>
                  <a:srgbClr val="00B050"/>
                </a:solidFill>
              </a:rPr>
              <a:t>Create a missing poster for one or all of the missing flights from December 1945.</a:t>
            </a:r>
          </a:p>
          <a:p>
            <a:pPr lvl="0"/>
            <a:r>
              <a:rPr lang="en-GB" dirty="0">
                <a:solidFill>
                  <a:srgbClr val="FF0000"/>
                </a:solidFill>
              </a:rPr>
              <a:t>Create an informative leaflet/ PowerPoint about the Bermuda Triangle using the 5W enquiry questions: Who? What? Where?  Why? When? + How? It could also contain their own viewpoint on this theory.</a:t>
            </a:r>
          </a:p>
          <a:p>
            <a:pPr lvl="0"/>
            <a:r>
              <a:rPr lang="en-GB" dirty="0">
                <a:solidFill>
                  <a:srgbClr val="7030A0"/>
                </a:solidFill>
              </a:rPr>
              <a:t>Create a short informative video (using movie maker or software of their choice) about the Bermuda Triangle using the 5W enquiry questions: Who? What? Where?  Why? When? + How? It could also contain their own viewpoint on this theory.</a:t>
            </a:r>
          </a:p>
          <a:p>
            <a:endParaRPr lang="en-GB" dirty="0"/>
          </a:p>
        </p:txBody>
      </p:sp>
    </p:spTree>
    <p:extLst>
      <p:ext uri="{BB962C8B-B14F-4D97-AF65-F5344CB8AC3E}">
        <p14:creationId xmlns:p14="http://schemas.microsoft.com/office/powerpoint/2010/main" val="315243321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25955"/>
            <a:ext cx="8229600" cy="1143000"/>
          </a:xfrm>
        </p:spPr>
        <p:txBody>
          <a:bodyPr>
            <a:normAutofit/>
          </a:bodyPr>
          <a:lstStyle/>
          <a:p>
            <a:r>
              <a:rPr lang="en-GB" dirty="0" smtClean="0"/>
              <a:t>Poster Task success criteria</a:t>
            </a:r>
            <a:endParaRPr lang="en-GB" dirty="0"/>
          </a:p>
        </p:txBody>
      </p:sp>
      <p:sp>
        <p:nvSpPr>
          <p:cNvPr id="3" name="Content Placeholder 2"/>
          <p:cNvSpPr>
            <a:spLocks noGrp="1"/>
          </p:cNvSpPr>
          <p:nvPr>
            <p:ph idx="1"/>
          </p:nvPr>
        </p:nvSpPr>
        <p:spPr>
          <a:xfrm>
            <a:off x="251520" y="1052736"/>
            <a:ext cx="8568952" cy="5688632"/>
          </a:xfrm>
        </p:spPr>
        <p:txBody>
          <a:bodyPr>
            <a:normAutofit fontScale="62500" lnSpcReduction="20000"/>
          </a:bodyPr>
          <a:lstStyle/>
          <a:p>
            <a:r>
              <a:rPr lang="en-GB" sz="3800" dirty="0">
                <a:solidFill>
                  <a:srgbClr val="7030A0"/>
                </a:solidFill>
              </a:rPr>
              <a:t>Create one missing poster for the people missing from the 5 bomber planes lost over the Bermuda </a:t>
            </a:r>
            <a:r>
              <a:rPr lang="en-GB" sz="3800" dirty="0" smtClean="0">
                <a:solidFill>
                  <a:srgbClr val="7030A0"/>
                </a:solidFill>
              </a:rPr>
              <a:t>Triangle.</a:t>
            </a:r>
          </a:p>
          <a:p>
            <a:r>
              <a:rPr lang="en-GB" sz="3800" dirty="0" smtClean="0">
                <a:solidFill>
                  <a:srgbClr val="FF0066"/>
                </a:solidFill>
              </a:rPr>
              <a:t>You </a:t>
            </a:r>
            <a:r>
              <a:rPr lang="en-GB" sz="3800" dirty="0">
                <a:solidFill>
                  <a:srgbClr val="FF0066"/>
                </a:solidFill>
              </a:rPr>
              <a:t>can either take the angle that the five planes are missing or that one individual is missing. </a:t>
            </a:r>
            <a:endParaRPr lang="en-GB" sz="3800" dirty="0" smtClean="0">
              <a:solidFill>
                <a:srgbClr val="FF0066"/>
              </a:solidFill>
            </a:endParaRPr>
          </a:p>
          <a:p>
            <a:pPr marL="0" indent="0">
              <a:buNone/>
            </a:pPr>
            <a:endParaRPr lang="en-GB" sz="3800" dirty="0" smtClean="0"/>
          </a:p>
          <a:p>
            <a:pPr marL="0" indent="0">
              <a:buNone/>
            </a:pPr>
            <a:r>
              <a:rPr lang="en-GB" sz="3800" u="sng" dirty="0"/>
              <a:t>Things to be included in your poster are: </a:t>
            </a:r>
            <a:endParaRPr lang="en-GB" sz="3800" u="sng" dirty="0" smtClean="0"/>
          </a:p>
          <a:p>
            <a:pPr marL="0" indent="0">
              <a:buNone/>
            </a:pPr>
            <a:endParaRPr lang="en-GB" sz="3800" u="sng" dirty="0"/>
          </a:p>
          <a:p>
            <a:pPr marL="0" indent="0">
              <a:buNone/>
            </a:pPr>
            <a:r>
              <a:rPr lang="en-GB" sz="3800" dirty="0">
                <a:solidFill>
                  <a:srgbClr val="FF0000"/>
                </a:solidFill>
              </a:rPr>
              <a:t>1. The word “MISSING” </a:t>
            </a:r>
          </a:p>
          <a:p>
            <a:pPr marL="0" indent="0">
              <a:buNone/>
            </a:pPr>
            <a:r>
              <a:rPr lang="en-GB" sz="3800" dirty="0">
                <a:solidFill>
                  <a:srgbClr val="00B050"/>
                </a:solidFill>
              </a:rPr>
              <a:t>2. The name of the missing person OR the name of the planes </a:t>
            </a:r>
          </a:p>
          <a:p>
            <a:pPr marL="0" indent="0">
              <a:buNone/>
            </a:pPr>
            <a:r>
              <a:rPr lang="en-GB" sz="3800" dirty="0">
                <a:solidFill>
                  <a:srgbClr val="0070C0"/>
                </a:solidFill>
              </a:rPr>
              <a:t>3. The last known details of the victim/ planes whereabouts </a:t>
            </a:r>
          </a:p>
          <a:p>
            <a:pPr marL="0" indent="0">
              <a:buNone/>
            </a:pPr>
            <a:r>
              <a:rPr lang="en-GB" sz="3800" dirty="0">
                <a:solidFill>
                  <a:schemeClr val="accent6">
                    <a:lumMod val="75000"/>
                  </a:schemeClr>
                </a:solidFill>
              </a:rPr>
              <a:t>4. Description of the physical appearance of the missing person or plane </a:t>
            </a:r>
          </a:p>
          <a:p>
            <a:pPr marL="0" indent="0">
              <a:buNone/>
            </a:pPr>
            <a:r>
              <a:rPr lang="en-GB" sz="3800" dirty="0">
                <a:solidFill>
                  <a:srgbClr val="7030A0"/>
                </a:solidFill>
              </a:rPr>
              <a:t>5. A message stating that if anyone has any information, who they should contact </a:t>
            </a:r>
          </a:p>
          <a:p>
            <a:endParaRPr lang="en-GB" dirty="0"/>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36296" y="2132856"/>
            <a:ext cx="1315952" cy="15837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6634800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116632"/>
            <a:ext cx="8229600" cy="1143000"/>
          </a:xfrm>
        </p:spPr>
        <p:txBody>
          <a:bodyPr>
            <a:normAutofit fontScale="90000"/>
          </a:bodyPr>
          <a:lstStyle/>
          <a:p>
            <a:r>
              <a:rPr lang="en-GB" dirty="0" smtClean="0"/>
              <a:t>Informative leaflet/ PowerPoint success criteria</a:t>
            </a:r>
            <a:endParaRPr lang="en-GB" dirty="0"/>
          </a:p>
        </p:txBody>
      </p:sp>
      <p:sp>
        <p:nvSpPr>
          <p:cNvPr id="3" name="Content Placeholder 2"/>
          <p:cNvSpPr>
            <a:spLocks noGrp="1"/>
          </p:cNvSpPr>
          <p:nvPr>
            <p:ph idx="1"/>
          </p:nvPr>
        </p:nvSpPr>
        <p:spPr>
          <a:xfrm>
            <a:off x="107504" y="1340768"/>
            <a:ext cx="8856984" cy="5400600"/>
          </a:xfrm>
        </p:spPr>
        <p:txBody>
          <a:bodyPr>
            <a:normAutofit fontScale="55000" lnSpcReduction="20000"/>
          </a:bodyPr>
          <a:lstStyle/>
          <a:p>
            <a:pPr marL="0" indent="0">
              <a:buNone/>
            </a:pPr>
            <a:r>
              <a:rPr lang="en-GB" sz="3800" dirty="0">
                <a:solidFill>
                  <a:srgbClr val="7030A0"/>
                </a:solidFill>
              </a:rPr>
              <a:t>Create </a:t>
            </a:r>
            <a:r>
              <a:rPr lang="en-GB" sz="3800" dirty="0" smtClean="0">
                <a:solidFill>
                  <a:srgbClr val="7030A0"/>
                </a:solidFill>
              </a:rPr>
              <a:t>a leaflet or a PowerPoint telling another pupil in the school all about the Bermuda Triangle. You need to assume they have never heard of it.</a:t>
            </a:r>
            <a:endParaRPr lang="en-GB" sz="3800" dirty="0" smtClean="0">
              <a:solidFill>
                <a:srgbClr val="FF0066"/>
              </a:solidFill>
            </a:endParaRPr>
          </a:p>
          <a:p>
            <a:pPr marL="0" indent="0">
              <a:buNone/>
            </a:pPr>
            <a:endParaRPr lang="en-GB" sz="3800" dirty="0" smtClean="0"/>
          </a:p>
          <a:p>
            <a:pPr marL="0" indent="0">
              <a:buNone/>
            </a:pPr>
            <a:r>
              <a:rPr lang="en-GB" sz="3800" u="sng" dirty="0"/>
              <a:t>Things to be included in your </a:t>
            </a:r>
            <a:r>
              <a:rPr lang="en-GB" sz="3800" u="sng" dirty="0" smtClean="0"/>
              <a:t>leaflet/ PowerPoint </a:t>
            </a:r>
            <a:r>
              <a:rPr lang="en-GB" sz="3800" u="sng" dirty="0"/>
              <a:t>are: </a:t>
            </a:r>
            <a:endParaRPr lang="en-GB" sz="3800" u="sng" dirty="0" smtClean="0"/>
          </a:p>
          <a:p>
            <a:pPr marL="0" indent="0">
              <a:buNone/>
            </a:pPr>
            <a:endParaRPr lang="en-GB" sz="3800" u="sng" dirty="0"/>
          </a:p>
          <a:p>
            <a:pPr marL="0" indent="0">
              <a:buNone/>
            </a:pPr>
            <a:r>
              <a:rPr lang="en-GB" sz="3800" dirty="0">
                <a:solidFill>
                  <a:srgbClr val="FF0000"/>
                </a:solidFill>
              </a:rPr>
              <a:t>1. </a:t>
            </a:r>
            <a:r>
              <a:rPr lang="en-GB" sz="3800" dirty="0" smtClean="0">
                <a:solidFill>
                  <a:srgbClr val="FF0000"/>
                </a:solidFill>
              </a:rPr>
              <a:t>An eye- catching title that makes people want to know more. Perhaps use alliteration or a rhetorical question.</a:t>
            </a:r>
            <a:endParaRPr lang="en-GB" sz="3800" dirty="0">
              <a:solidFill>
                <a:srgbClr val="FF0000"/>
              </a:solidFill>
            </a:endParaRPr>
          </a:p>
          <a:p>
            <a:pPr marL="0" indent="0">
              <a:buNone/>
            </a:pPr>
            <a:r>
              <a:rPr lang="en-GB" sz="3800" dirty="0">
                <a:solidFill>
                  <a:srgbClr val="00B050"/>
                </a:solidFill>
              </a:rPr>
              <a:t>2. </a:t>
            </a:r>
            <a:r>
              <a:rPr lang="en-GB" sz="3800" dirty="0" smtClean="0">
                <a:solidFill>
                  <a:srgbClr val="00B050"/>
                </a:solidFill>
              </a:rPr>
              <a:t>Information about the Bermuda Triangle- use the 5Ws to make sure you include everything: What is the Bermuda Triangle? When did it happen? Where is it? Why do people think this happened? Who was involved in 1945 and further back in history? How do people feel about it?</a:t>
            </a:r>
            <a:endParaRPr lang="en-GB" sz="3800" dirty="0">
              <a:solidFill>
                <a:srgbClr val="00B050"/>
              </a:solidFill>
            </a:endParaRPr>
          </a:p>
          <a:p>
            <a:pPr marL="0" indent="0">
              <a:buNone/>
            </a:pPr>
            <a:r>
              <a:rPr lang="en-GB" sz="3800" dirty="0">
                <a:solidFill>
                  <a:srgbClr val="0070C0"/>
                </a:solidFill>
              </a:rPr>
              <a:t>3. </a:t>
            </a:r>
            <a:r>
              <a:rPr lang="en-GB" sz="3800" dirty="0" smtClean="0">
                <a:solidFill>
                  <a:srgbClr val="0070C0"/>
                </a:solidFill>
              </a:rPr>
              <a:t>Relevant pictures and diagrams that help people to understand the text.</a:t>
            </a:r>
            <a:endParaRPr lang="en-GB" sz="3800" dirty="0">
              <a:solidFill>
                <a:srgbClr val="0070C0"/>
              </a:solidFill>
            </a:endParaRPr>
          </a:p>
          <a:p>
            <a:pPr marL="0" indent="0">
              <a:buNone/>
            </a:pPr>
            <a:r>
              <a:rPr lang="en-GB" sz="3800" dirty="0">
                <a:solidFill>
                  <a:schemeClr val="accent6">
                    <a:lumMod val="75000"/>
                  </a:schemeClr>
                </a:solidFill>
              </a:rPr>
              <a:t>4. </a:t>
            </a:r>
            <a:r>
              <a:rPr lang="en-GB" sz="3800" dirty="0" smtClean="0">
                <a:solidFill>
                  <a:schemeClr val="accent6">
                    <a:lumMod val="75000"/>
                  </a:schemeClr>
                </a:solidFill>
              </a:rPr>
              <a:t>Clear, self-written sentences or bullet points. Do not copy large swathes of text you do not understand- the reader will find it boring!</a:t>
            </a:r>
            <a:endParaRPr lang="en-GB" sz="3800" dirty="0">
              <a:solidFill>
                <a:schemeClr val="accent6">
                  <a:lumMod val="75000"/>
                </a:schemeClr>
              </a:solidFill>
            </a:endParaRPr>
          </a:p>
        </p:txBody>
      </p:sp>
      <p:pic>
        <p:nvPicPr>
          <p:cNvPr id="6146" name="Picture 2" descr="Microsoft PowerPoint 365 Online Integration | Microsoft Office 365 ..."/>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452320" y="1988840"/>
            <a:ext cx="864680" cy="8491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819615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116632"/>
            <a:ext cx="8229600" cy="1143000"/>
          </a:xfrm>
        </p:spPr>
        <p:txBody>
          <a:bodyPr>
            <a:normAutofit fontScale="90000"/>
          </a:bodyPr>
          <a:lstStyle/>
          <a:p>
            <a:r>
              <a:rPr lang="en-GB" dirty="0" smtClean="0"/>
              <a:t>Movie maker (or other software) video - success criteria</a:t>
            </a:r>
            <a:endParaRPr lang="en-GB" dirty="0"/>
          </a:p>
        </p:txBody>
      </p:sp>
      <p:sp>
        <p:nvSpPr>
          <p:cNvPr id="3" name="Content Placeholder 2"/>
          <p:cNvSpPr>
            <a:spLocks noGrp="1"/>
          </p:cNvSpPr>
          <p:nvPr>
            <p:ph idx="1"/>
          </p:nvPr>
        </p:nvSpPr>
        <p:spPr>
          <a:xfrm>
            <a:off x="107504" y="1340768"/>
            <a:ext cx="8856984" cy="5400600"/>
          </a:xfrm>
        </p:spPr>
        <p:txBody>
          <a:bodyPr>
            <a:normAutofit fontScale="55000" lnSpcReduction="20000"/>
          </a:bodyPr>
          <a:lstStyle/>
          <a:p>
            <a:pPr marL="0" indent="0">
              <a:buNone/>
            </a:pPr>
            <a:r>
              <a:rPr lang="en-GB" sz="5100" dirty="0"/>
              <a:t>Create a short informative video (using movie maker or software of their choice) about the Bermuda Triangle </a:t>
            </a:r>
            <a:endParaRPr lang="en-GB" sz="5100" dirty="0" smtClean="0"/>
          </a:p>
          <a:p>
            <a:pPr marL="0" indent="0">
              <a:buNone/>
            </a:pPr>
            <a:endParaRPr lang="en-GB" sz="3800" dirty="0" smtClean="0"/>
          </a:p>
          <a:p>
            <a:pPr marL="0" indent="0">
              <a:buNone/>
            </a:pPr>
            <a:r>
              <a:rPr lang="en-GB" sz="3800" u="sng" dirty="0"/>
              <a:t>Things to be included in your </a:t>
            </a:r>
            <a:r>
              <a:rPr lang="en-GB" sz="3800" u="sng" dirty="0" smtClean="0"/>
              <a:t>video are</a:t>
            </a:r>
            <a:r>
              <a:rPr lang="en-GB" sz="3800" u="sng" dirty="0"/>
              <a:t>: </a:t>
            </a:r>
            <a:endParaRPr lang="en-GB" sz="3800" u="sng" dirty="0" smtClean="0"/>
          </a:p>
          <a:p>
            <a:pPr marL="0" indent="0">
              <a:buNone/>
            </a:pPr>
            <a:endParaRPr lang="en-GB" sz="3800" u="sng" dirty="0"/>
          </a:p>
          <a:p>
            <a:pPr marL="0" indent="0">
              <a:buNone/>
            </a:pPr>
            <a:r>
              <a:rPr lang="en-GB" sz="3800" dirty="0">
                <a:solidFill>
                  <a:srgbClr val="FF0000"/>
                </a:solidFill>
              </a:rPr>
              <a:t>1. </a:t>
            </a:r>
            <a:r>
              <a:rPr lang="en-GB" sz="3800" dirty="0" smtClean="0">
                <a:solidFill>
                  <a:srgbClr val="FF0000"/>
                </a:solidFill>
              </a:rPr>
              <a:t>An introduction to tell the audience what you are going to be talking about. </a:t>
            </a:r>
            <a:endParaRPr lang="en-GB" sz="3800" dirty="0">
              <a:solidFill>
                <a:srgbClr val="FF0000"/>
              </a:solidFill>
            </a:endParaRPr>
          </a:p>
          <a:p>
            <a:pPr marL="0" indent="0">
              <a:buNone/>
            </a:pPr>
            <a:r>
              <a:rPr lang="en-GB" sz="3800" dirty="0">
                <a:solidFill>
                  <a:srgbClr val="00B050"/>
                </a:solidFill>
              </a:rPr>
              <a:t>2. </a:t>
            </a:r>
            <a:r>
              <a:rPr lang="en-GB" sz="3800" dirty="0" smtClean="0">
                <a:solidFill>
                  <a:srgbClr val="00B050"/>
                </a:solidFill>
              </a:rPr>
              <a:t>Information about the Bermuda Triangle- use the 5Ws to make sure you include everything: What is the Bermuda Triangle? When did it happen? Where is it? Why do people think this happened? Who was involved in 1945 and further back in history? How do people feel about it?</a:t>
            </a:r>
            <a:endParaRPr lang="en-GB" sz="3800" dirty="0">
              <a:solidFill>
                <a:srgbClr val="00B050"/>
              </a:solidFill>
            </a:endParaRPr>
          </a:p>
          <a:p>
            <a:pPr marL="0" indent="0">
              <a:buNone/>
            </a:pPr>
            <a:r>
              <a:rPr lang="en-GB" sz="3800" dirty="0">
                <a:solidFill>
                  <a:srgbClr val="0070C0"/>
                </a:solidFill>
              </a:rPr>
              <a:t>3. </a:t>
            </a:r>
            <a:r>
              <a:rPr lang="en-GB" sz="3800" dirty="0" smtClean="0">
                <a:solidFill>
                  <a:srgbClr val="0070C0"/>
                </a:solidFill>
              </a:rPr>
              <a:t>Relevant pictures and diagrams that help people to understand the text.</a:t>
            </a:r>
            <a:endParaRPr lang="en-GB" sz="3800" dirty="0">
              <a:solidFill>
                <a:srgbClr val="0070C0"/>
              </a:solidFill>
            </a:endParaRPr>
          </a:p>
          <a:p>
            <a:pPr marL="0" indent="0">
              <a:buNone/>
            </a:pPr>
            <a:r>
              <a:rPr lang="en-GB" sz="3800" dirty="0">
                <a:solidFill>
                  <a:schemeClr val="accent6">
                    <a:lumMod val="75000"/>
                  </a:schemeClr>
                </a:solidFill>
              </a:rPr>
              <a:t>4. </a:t>
            </a:r>
            <a:r>
              <a:rPr lang="en-GB" sz="3800" dirty="0" smtClean="0">
                <a:solidFill>
                  <a:schemeClr val="accent6">
                    <a:lumMod val="75000"/>
                  </a:schemeClr>
                </a:solidFill>
              </a:rPr>
              <a:t>Clear, self-written sentences or bullet points. Do not copy large swathes of text you do not understand- the reader will find it boring!</a:t>
            </a:r>
            <a:endParaRPr lang="en-GB" sz="3800" dirty="0">
              <a:solidFill>
                <a:schemeClr val="accent6">
                  <a:lumMod val="75000"/>
                </a:schemeClr>
              </a:solidFill>
            </a:endParaRPr>
          </a:p>
        </p:txBody>
      </p:sp>
      <p:pic>
        <p:nvPicPr>
          <p:cNvPr id="5122" name="Picture 2" descr="How to Add Music in Windows Movie Make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452320" y="2262630"/>
            <a:ext cx="1440882" cy="8160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083563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smtClean="0"/>
              <a:t>This </a:t>
            </a:r>
            <a:r>
              <a:rPr lang="en-GB" b="1" smtClean="0"/>
              <a:t>fortnight’s </a:t>
            </a:r>
            <a:r>
              <a:rPr lang="en-GB" b="1" dirty="0" smtClean="0"/>
              <a:t>lessons</a:t>
            </a:r>
            <a:endParaRPr lang="en-GB" b="1" dirty="0"/>
          </a:p>
        </p:txBody>
      </p:sp>
      <p:sp>
        <p:nvSpPr>
          <p:cNvPr id="3" name="Content Placeholder 2"/>
          <p:cNvSpPr>
            <a:spLocks noGrp="1"/>
          </p:cNvSpPr>
          <p:nvPr>
            <p:ph idx="1"/>
          </p:nvPr>
        </p:nvSpPr>
        <p:spPr>
          <a:xfrm>
            <a:off x="251520" y="1600200"/>
            <a:ext cx="5400600" cy="5141168"/>
          </a:xfrm>
        </p:spPr>
        <p:txBody>
          <a:bodyPr>
            <a:normAutofit fontScale="85000" lnSpcReduction="20000"/>
          </a:bodyPr>
          <a:lstStyle/>
          <a:p>
            <a:r>
              <a:rPr lang="en-GB" dirty="0" smtClean="0">
                <a:solidFill>
                  <a:srgbClr val="FF0000"/>
                </a:solidFill>
              </a:rPr>
              <a:t>This week you are going to be  investigating one of the biggest mysteries of the modern day and from history.</a:t>
            </a:r>
          </a:p>
          <a:p>
            <a:r>
              <a:rPr lang="en-GB" dirty="0" smtClean="0">
                <a:solidFill>
                  <a:srgbClr val="0070C0"/>
                </a:solidFill>
              </a:rPr>
              <a:t>We are going to investigate the mystery of the Bermuda Triangle.</a:t>
            </a:r>
          </a:p>
          <a:p>
            <a:r>
              <a:rPr lang="en-GB" dirty="0" smtClean="0">
                <a:solidFill>
                  <a:schemeClr val="accent6"/>
                </a:solidFill>
              </a:rPr>
              <a:t>You will find out exactly what happened to start the mystery and then use evidence to decide whether you think it is a ‘historical mystery’ or actually easily explainable.</a:t>
            </a:r>
            <a:endParaRPr lang="en-GB" dirty="0">
              <a:solidFill>
                <a:schemeClr val="accent6"/>
              </a:solidFill>
            </a:endParaRPr>
          </a:p>
        </p:txBody>
      </p:sp>
      <p:pic>
        <p:nvPicPr>
          <p:cNvPr id="1026" name="Picture 2" descr="Why Do We Say, “Let's Put On Our Thinking Caps”? – History Spac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2160" y="3284984"/>
            <a:ext cx="2921844" cy="338437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Bermuda Triangle mystery solved? &gt;&gt; Scuttlebutt Sailing New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2161" y="1537246"/>
            <a:ext cx="2921844" cy="16654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88671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Isosceles Triangle 3"/>
          <p:cNvSpPr/>
          <p:nvPr/>
        </p:nvSpPr>
        <p:spPr>
          <a:xfrm>
            <a:off x="323528" y="1189247"/>
            <a:ext cx="2808312" cy="3816424"/>
          </a:xfrm>
          <a:prstGeom prst="triangl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sp>
        <p:nvSpPr>
          <p:cNvPr id="2" name="Title 1"/>
          <p:cNvSpPr>
            <a:spLocks noGrp="1"/>
          </p:cNvSpPr>
          <p:nvPr>
            <p:ph type="ctrTitle"/>
          </p:nvPr>
        </p:nvSpPr>
        <p:spPr>
          <a:xfrm>
            <a:off x="683568" y="1700808"/>
            <a:ext cx="7772400" cy="1470025"/>
          </a:xfrm>
        </p:spPr>
        <p:txBody>
          <a:bodyPr/>
          <a:lstStyle/>
          <a:p>
            <a:r>
              <a:rPr lang="en-GB" dirty="0" smtClean="0"/>
              <a:t>The Bermuda Triangle</a:t>
            </a:r>
            <a:endParaRPr lang="en-GB" dirty="0"/>
          </a:p>
        </p:txBody>
      </p:sp>
      <p:sp>
        <p:nvSpPr>
          <p:cNvPr id="3" name="Subtitle 2"/>
          <p:cNvSpPr>
            <a:spLocks noGrp="1"/>
          </p:cNvSpPr>
          <p:nvPr>
            <p:ph type="subTitle" idx="1"/>
          </p:nvPr>
        </p:nvSpPr>
        <p:spPr>
          <a:xfrm>
            <a:off x="1331640" y="3573016"/>
            <a:ext cx="6400800" cy="1752600"/>
          </a:xfrm>
        </p:spPr>
        <p:txBody>
          <a:bodyPr>
            <a:noAutofit/>
          </a:bodyPr>
          <a:lstStyle/>
          <a:p>
            <a:pPr algn="l"/>
            <a:r>
              <a:rPr lang="en-GB" sz="2000" dirty="0" smtClean="0">
                <a:solidFill>
                  <a:schemeClr val="tx1"/>
                </a:solidFill>
              </a:rPr>
              <a:t>Learning outcomes:</a:t>
            </a:r>
          </a:p>
          <a:p>
            <a:pPr marL="457200" indent="-457200" algn="l">
              <a:buFont typeface="+mj-lt"/>
              <a:buAutoNum type="arabicPeriod"/>
            </a:pPr>
            <a:r>
              <a:rPr lang="en-GB" sz="2000" dirty="0" smtClean="0">
                <a:solidFill>
                  <a:srgbClr val="00B050"/>
                </a:solidFill>
              </a:rPr>
              <a:t>To understand what the Bermuda Triangle is</a:t>
            </a:r>
            <a:r>
              <a:rPr lang="en-GB" sz="2000" dirty="0" smtClean="0"/>
              <a:t>.</a:t>
            </a:r>
          </a:p>
          <a:p>
            <a:pPr marL="457200" indent="-457200" algn="l">
              <a:buFont typeface="+mj-lt"/>
              <a:buAutoNum type="arabicPeriod"/>
            </a:pPr>
            <a:r>
              <a:rPr lang="en-GB" sz="2000" dirty="0" smtClean="0">
                <a:solidFill>
                  <a:schemeClr val="accent6">
                    <a:lumMod val="75000"/>
                  </a:schemeClr>
                </a:solidFill>
              </a:rPr>
              <a:t>To analyse primary and secondary sources about the Bermuda Triangle.</a:t>
            </a:r>
          </a:p>
          <a:p>
            <a:pPr marL="457200" indent="-457200" algn="l">
              <a:buFont typeface="+mj-lt"/>
              <a:buAutoNum type="arabicPeriod"/>
            </a:pPr>
            <a:r>
              <a:rPr lang="en-GB" sz="2000" dirty="0" smtClean="0">
                <a:solidFill>
                  <a:srgbClr val="FF0000"/>
                </a:solidFill>
              </a:rPr>
              <a:t>To justify whether you believe the Bermuda Triangle exists using a range of evidence to support your view.</a:t>
            </a:r>
            <a:endParaRPr lang="en-GB" sz="2000" dirty="0">
              <a:solidFill>
                <a:srgbClr val="FF0000"/>
              </a:solidFill>
            </a:endParaRPr>
          </a:p>
        </p:txBody>
      </p:sp>
    </p:spTree>
    <p:extLst>
      <p:ext uri="{BB962C8B-B14F-4D97-AF65-F5344CB8AC3E}">
        <p14:creationId xmlns:p14="http://schemas.microsoft.com/office/powerpoint/2010/main" val="255993722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539552" y="404664"/>
            <a:ext cx="7772400" cy="735012"/>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b="1" dirty="0" smtClean="0"/>
              <a:t>What is the Bermuda Triangle?</a:t>
            </a:r>
            <a:endParaRPr lang="en-GB" b="1" dirty="0"/>
          </a:p>
        </p:txBody>
      </p:sp>
      <p:pic>
        <p:nvPicPr>
          <p:cNvPr id="1028" name="Picture 4" descr="C:\Users\parker\AppData\Local\Microsoft\Windows\Temporary Internet Files\Content.IE5\2GY2R8IJ\MC900339832[1].wm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5576" y="1716240"/>
            <a:ext cx="1917020" cy="1766305"/>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parker\AppData\Local\Microsoft\Windows\Temporary Internet Files\Content.IE5\2GY2R8IJ\MC900431621[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979" y="3969800"/>
            <a:ext cx="2179018" cy="2179018"/>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3491880" y="2060848"/>
            <a:ext cx="5476013" cy="4524315"/>
          </a:xfrm>
          <a:prstGeom prst="rect">
            <a:avLst/>
          </a:prstGeom>
          <a:noFill/>
        </p:spPr>
        <p:txBody>
          <a:bodyPr wrap="square" rtlCol="0">
            <a:spAutoFit/>
          </a:bodyPr>
          <a:lstStyle/>
          <a:p>
            <a:pPr marL="457200" indent="-457200">
              <a:buFont typeface="Arial" panose="020B0604020202020204" pitchFamily="34" charset="0"/>
              <a:buChar char="•"/>
            </a:pPr>
            <a:r>
              <a:rPr lang="en-GB" sz="2400" dirty="0" smtClean="0"/>
              <a:t>On the following slide there is a short video. </a:t>
            </a:r>
          </a:p>
          <a:p>
            <a:pPr marL="457200" indent="-457200">
              <a:buFont typeface="Arial" panose="020B0604020202020204" pitchFamily="34" charset="0"/>
              <a:buChar char="•"/>
            </a:pPr>
            <a:r>
              <a:rPr lang="en-GB" sz="2400" dirty="0" smtClean="0"/>
              <a:t>Whilst you watch it, you need to answer the 10 questions on </a:t>
            </a:r>
            <a:r>
              <a:rPr lang="en-GB" sz="2400" smtClean="0"/>
              <a:t>slide 5. </a:t>
            </a:r>
            <a:endParaRPr lang="en-GB" sz="2400" dirty="0" smtClean="0"/>
          </a:p>
          <a:p>
            <a:pPr marL="457200" indent="-457200">
              <a:buFont typeface="Arial" panose="020B0604020202020204" pitchFamily="34" charset="0"/>
              <a:buChar char="•"/>
            </a:pPr>
            <a:r>
              <a:rPr lang="en-GB" sz="2400" dirty="0" smtClean="0"/>
              <a:t>There are also available separately on the worksheet on the website.</a:t>
            </a:r>
          </a:p>
          <a:p>
            <a:pPr marL="457200" indent="-457200">
              <a:buFont typeface="Arial" panose="020B0604020202020204" pitchFamily="34" charset="0"/>
              <a:buChar char="•"/>
            </a:pPr>
            <a:r>
              <a:rPr lang="en-GB" sz="2400" dirty="0" smtClean="0"/>
              <a:t>You can pause/ rewind/ re-watch the video at any point and as many times as you need to get the answers you need!</a:t>
            </a:r>
            <a:endParaRPr lang="en-GB" sz="2400" dirty="0"/>
          </a:p>
        </p:txBody>
      </p:sp>
      <p:sp>
        <p:nvSpPr>
          <p:cNvPr id="2" name="Rectangle 1"/>
          <p:cNvSpPr/>
          <p:nvPr/>
        </p:nvSpPr>
        <p:spPr>
          <a:xfrm>
            <a:off x="-3896" y="-16187"/>
            <a:ext cx="5944047" cy="369332"/>
          </a:xfrm>
          <a:prstGeom prst="rect">
            <a:avLst/>
          </a:prstGeom>
        </p:spPr>
        <p:txBody>
          <a:bodyPr wrap="square">
            <a:spAutoFit/>
          </a:bodyPr>
          <a:lstStyle/>
          <a:p>
            <a:pPr marL="457200" indent="-457200">
              <a:buFont typeface="+mj-lt"/>
              <a:buAutoNum type="arabicPeriod"/>
            </a:pPr>
            <a:r>
              <a:rPr lang="en-GB" dirty="0" smtClean="0">
                <a:solidFill>
                  <a:srgbClr val="00B050"/>
                </a:solidFill>
              </a:rPr>
              <a:t>To understand what the Bermuda Triangle is</a:t>
            </a:r>
            <a:r>
              <a:rPr lang="en-GB" dirty="0" smtClean="0"/>
              <a:t>.</a:t>
            </a:r>
          </a:p>
        </p:txBody>
      </p:sp>
    </p:spTree>
    <p:extLst>
      <p:ext uri="{BB962C8B-B14F-4D97-AF65-F5344CB8AC3E}">
        <p14:creationId xmlns:p14="http://schemas.microsoft.com/office/powerpoint/2010/main" val="2276858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Bermuda Triangle_ what happened to Flight 19- BBC.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755576" y="566682"/>
            <a:ext cx="7632848" cy="5724636"/>
          </a:xfrm>
          <a:prstGeom prst="rect">
            <a:avLst/>
          </a:prstGeom>
        </p:spPr>
      </p:pic>
      <p:sp>
        <p:nvSpPr>
          <p:cNvPr id="9" name="TextBox 8"/>
          <p:cNvSpPr txBox="1"/>
          <p:nvPr/>
        </p:nvSpPr>
        <p:spPr>
          <a:xfrm>
            <a:off x="251520" y="116632"/>
            <a:ext cx="8568952" cy="307777"/>
          </a:xfrm>
          <a:prstGeom prst="rect">
            <a:avLst/>
          </a:prstGeom>
          <a:noFill/>
        </p:spPr>
        <p:txBody>
          <a:bodyPr wrap="square" rtlCol="0">
            <a:spAutoFit/>
          </a:bodyPr>
          <a:lstStyle/>
          <a:p>
            <a:r>
              <a:rPr lang="en-GB" sz="1400" dirty="0" smtClean="0"/>
              <a:t>Use the video to answer the 10 questions on the next slide or from the work sheet attached.</a:t>
            </a:r>
            <a:endParaRPr lang="en-GB" sz="1400" dirty="0"/>
          </a:p>
        </p:txBody>
      </p:sp>
    </p:spTree>
    <p:extLst>
      <p:ext uri="{BB962C8B-B14F-4D97-AF65-F5344CB8AC3E}">
        <p14:creationId xmlns:p14="http://schemas.microsoft.com/office/powerpoint/2010/main" val="237265434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8"/>
                                        </p:tgtEl>
                                      </p:cBhvr>
                                    </p:cmd>
                                  </p:childTnLst>
                                </p:cTn>
                              </p:par>
                            </p:childTnLst>
                          </p:cTn>
                        </p:par>
                      </p:childTnLst>
                    </p:cTn>
                  </p:par>
                </p:childTnLst>
              </p:cTn>
              <p:nextCondLst>
                <p:cond evt="onClick" delay="0">
                  <p:tgtEl>
                    <p:spTgt spid="8"/>
                  </p:tgtEl>
                </p:cond>
              </p:nextCondLst>
            </p:seq>
            <p:video>
              <p:cMediaNode vol="80000">
                <p:cTn id="7" fill="hold" display="0">
                  <p:stCondLst>
                    <p:cond delay="indefinite"/>
                  </p:stCondLst>
                </p:cTn>
                <p:tgtEl>
                  <p:spTgt spid="8"/>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0"/>
            <a:ext cx="8856984" cy="1143000"/>
          </a:xfrm>
        </p:spPr>
        <p:txBody>
          <a:bodyPr>
            <a:noAutofit/>
          </a:bodyPr>
          <a:lstStyle/>
          <a:p>
            <a:r>
              <a:rPr lang="en-GB" sz="2400" b="1" dirty="0" smtClean="0"/>
              <a:t>Task 1 </a:t>
            </a:r>
            <a:br>
              <a:rPr lang="en-GB" sz="2400" b="1" dirty="0" smtClean="0"/>
            </a:br>
            <a:r>
              <a:rPr lang="en-GB" sz="2400" b="1" dirty="0" smtClean="0"/>
              <a:t>10 questions about the Bermuda Triangle (worksheet 1)</a:t>
            </a:r>
            <a:endParaRPr lang="en-GB" sz="2400" b="1" dirty="0"/>
          </a:p>
        </p:txBody>
      </p:sp>
      <p:sp>
        <p:nvSpPr>
          <p:cNvPr id="3" name="Content Placeholder 2"/>
          <p:cNvSpPr>
            <a:spLocks noGrp="1"/>
          </p:cNvSpPr>
          <p:nvPr>
            <p:ph idx="1"/>
          </p:nvPr>
        </p:nvSpPr>
        <p:spPr>
          <a:xfrm>
            <a:off x="457200" y="1052736"/>
            <a:ext cx="8229600" cy="5805264"/>
          </a:xfrm>
        </p:spPr>
        <p:txBody>
          <a:bodyPr>
            <a:normAutofit fontScale="77500" lnSpcReduction="20000"/>
          </a:bodyPr>
          <a:lstStyle/>
          <a:p>
            <a:pPr marL="514350" indent="-514350">
              <a:buAutoNum type="arabicPeriod"/>
            </a:pPr>
            <a:r>
              <a:rPr lang="en-GB" dirty="0" smtClean="0">
                <a:solidFill>
                  <a:schemeClr val="tx2">
                    <a:lumMod val="60000"/>
                    <a:lumOff val="40000"/>
                  </a:schemeClr>
                </a:solidFill>
              </a:rPr>
              <a:t>When did the myth of the Bermuda Triangle begin?</a:t>
            </a:r>
          </a:p>
          <a:p>
            <a:pPr marL="514350" indent="-514350">
              <a:buAutoNum type="arabicPeriod"/>
            </a:pPr>
            <a:r>
              <a:rPr lang="en-GB" dirty="0" smtClean="0">
                <a:solidFill>
                  <a:srgbClr val="FFCC00"/>
                </a:solidFill>
              </a:rPr>
              <a:t>How many aircraft disappeared on that journey?</a:t>
            </a:r>
          </a:p>
          <a:p>
            <a:pPr marL="514350" indent="-514350">
              <a:buAutoNum type="arabicPeriod"/>
            </a:pPr>
            <a:r>
              <a:rPr lang="en-GB" dirty="0" smtClean="0">
                <a:solidFill>
                  <a:srgbClr val="7030A0"/>
                </a:solidFill>
              </a:rPr>
              <a:t>Why was flight 19 flying on this date?</a:t>
            </a:r>
          </a:p>
          <a:p>
            <a:pPr marL="514350" indent="-514350">
              <a:buAutoNum type="arabicPeriod"/>
            </a:pPr>
            <a:r>
              <a:rPr lang="en-GB" dirty="0" smtClean="0">
                <a:solidFill>
                  <a:srgbClr val="FF99FF"/>
                </a:solidFill>
              </a:rPr>
              <a:t>Where did the flight take off from?</a:t>
            </a:r>
          </a:p>
          <a:p>
            <a:pPr marL="514350" indent="-514350">
              <a:buAutoNum type="arabicPeriod"/>
            </a:pPr>
            <a:r>
              <a:rPr lang="en-GB" dirty="0" smtClean="0">
                <a:solidFill>
                  <a:srgbClr val="C00000"/>
                </a:solidFill>
              </a:rPr>
              <a:t>How long after the aircraft took off did they vanish?</a:t>
            </a:r>
          </a:p>
          <a:p>
            <a:pPr marL="514350" indent="-514350">
              <a:buAutoNum type="arabicPeriod"/>
            </a:pPr>
            <a:r>
              <a:rPr lang="en-GB" dirty="0" smtClean="0">
                <a:solidFill>
                  <a:srgbClr val="FF0000"/>
                </a:solidFill>
              </a:rPr>
              <a:t>What happened to the rescue plane sent to look for them?</a:t>
            </a:r>
          </a:p>
          <a:p>
            <a:pPr marL="514350" indent="-514350">
              <a:buAutoNum type="arabicPeriod"/>
            </a:pPr>
            <a:r>
              <a:rPr lang="en-GB" dirty="0" smtClean="0">
                <a:solidFill>
                  <a:srgbClr val="00B050"/>
                </a:solidFill>
              </a:rPr>
              <a:t>What was found from any of the flights?</a:t>
            </a:r>
          </a:p>
          <a:p>
            <a:pPr marL="514350" indent="-514350">
              <a:buAutoNum type="arabicPeriod"/>
            </a:pPr>
            <a:r>
              <a:rPr lang="en-GB" dirty="0" smtClean="0">
                <a:solidFill>
                  <a:srgbClr val="FF0066"/>
                </a:solidFill>
              </a:rPr>
              <a:t>Which 3 places is the Bermuda Triangle between?</a:t>
            </a:r>
          </a:p>
          <a:p>
            <a:pPr marL="514350" indent="-514350">
              <a:buAutoNum type="arabicPeriod"/>
            </a:pPr>
            <a:r>
              <a:rPr lang="en-GB" dirty="0" smtClean="0">
                <a:solidFill>
                  <a:srgbClr val="0070C0"/>
                </a:solidFill>
              </a:rPr>
              <a:t>How large an area does the Bermuda Triangle cover?</a:t>
            </a:r>
          </a:p>
          <a:p>
            <a:pPr marL="514350" indent="-514350">
              <a:buAutoNum type="arabicPeriod"/>
            </a:pPr>
            <a:r>
              <a:rPr lang="en-GB" dirty="0" smtClean="0">
                <a:solidFill>
                  <a:schemeClr val="accent6"/>
                </a:solidFill>
              </a:rPr>
              <a:t>What else has allegedly disappeared in the Bermuda Triangle?</a:t>
            </a:r>
            <a:endParaRPr lang="en-GB" dirty="0">
              <a:solidFill>
                <a:schemeClr val="accent6"/>
              </a:solidFill>
            </a:endParaRPr>
          </a:p>
        </p:txBody>
      </p:sp>
    </p:spTree>
    <p:extLst>
      <p:ext uri="{BB962C8B-B14F-4D97-AF65-F5344CB8AC3E}">
        <p14:creationId xmlns:p14="http://schemas.microsoft.com/office/powerpoint/2010/main" val="207901106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528" y="0"/>
            <a:ext cx="8229600" cy="1143000"/>
          </a:xfrm>
        </p:spPr>
        <p:txBody>
          <a:bodyPr>
            <a:noAutofit/>
          </a:bodyPr>
          <a:lstStyle/>
          <a:p>
            <a:r>
              <a:rPr lang="en-GB" sz="3200" b="1" dirty="0" smtClean="0"/>
              <a:t>TASK 1 ANSWERS</a:t>
            </a:r>
            <a:endParaRPr lang="en-GB" sz="3200" b="1" dirty="0"/>
          </a:p>
        </p:txBody>
      </p:sp>
      <p:sp>
        <p:nvSpPr>
          <p:cNvPr id="3" name="Content Placeholder 2"/>
          <p:cNvSpPr>
            <a:spLocks noGrp="1"/>
          </p:cNvSpPr>
          <p:nvPr>
            <p:ph idx="1"/>
          </p:nvPr>
        </p:nvSpPr>
        <p:spPr>
          <a:xfrm>
            <a:off x="457200" y="1052736"/>
            <a:ext cx="8229600" cy="5805264"/>
          </a:xfrm>
        </p:spPr>
        <p:txBody>
          <a:bodyPr>
            <a:normAutofit lnSpcReduction="10000"/>
          </a:bodyPr>
          <a:lstStyle/>
          <a:p>
            <a:pPr marL="514350" indent="-514350">
              <a:buAutoNum type="arabicPeriod"/>
            </a:pPr>
            <a:r>
              <a:rPr lang="en-GB" dirty="0" smtClean="0">
                <a:solidFill>
                  <a:schemeClr val="tx2">
                    <a:lumMod val="60000"/>
                    <a:lumOff val="40000"/>
                  </a:schemeClr>
                </a:solidFill>
              </a:rPr>
              <a:t>5</a:t>
            </a:r>
            <a:r>
              <a:rPr lang="en-GB" baseline="30000" dirty="0" smtClean="0">
                <a:solidFill>
                  <a:schemeClr val="tx2">
                    <a:lumMod val="60000"/>
                    <a:lumOff val="40000"/>
                  </a:schemeClr>
                </a:solidFill>
              </a:rPr>
              <a:t>th</a:t>
            </a:r>
            <a:r>
              <a:rPr lang="en-GB" dirty="0" smtClean="0">
                <a:solidFill>
                  <a:schemeClr val="tx2">
                    <a:lumMod val="60000"/>
                    <a:lumOff val="40000"/>
                  </a:schemeClr>
                </a:solidFill>
              </a:rPr>
              <a:t> December 1945</a:t>
            </a:r>
          </a:p>
          <a:p>
            <a:pPr marL="514350" indent="-514350">
              <a:buAutoNum type="arabicPeriod"/>
            </a:pPr>
            <a:r>
              <a:rPr lang="en-GB" dirty="0" smtClean="0">
                <a:solidFill>
                  <a:srgbClr val="FFCC00"/>
                </a:solidFill>
              </a:rPr>
              <a:t>5</a:t>
            </a:r>
          </a:p>
          <a:p>
            <a:pPr marL="514350" indent="-514350">
              <a:buAutoNum type="arabicPeriod"/>
            </a:pPr>
            <a:r>
              <a:rPr lang="en-GB" dirty="0" smtClean="0">
                <a:solidFill>
                  <a:srgbClr val="7030A0"/>
                </a:solidFill>
              </a:rPr>
              <a:t>Routine training mission</a:t>
            </a:r>
          </a:p>
          <a:p>
            <a:pPr marL="514350" indent="-514350">
              <a:buAutoNum type="arabicPeriod"/>
            </a:pPr>
            <a:r>
              <a:rPr lang="en-GB" dirty="0" smtClean="0">
                <a:solidFill>
                  <a:srgbClr val="FF99FF"/>
                </a:solidFill>
              </a:rPr>
              <a:t>Fort Lauderdale, Florida (near Miami)</a:t>
            </a:r>
          </a:p>
          <a:p>
            <a:pPr marL="514350" indent="-514350">
              <a:buAutoNum type="arabicPeriod"/>
            </a:pPr>
            <a:r>
              <a:rPr lang="en-GB" dirty="0" smtClean="0">
                <a:solidFill>
                  <a:srgbClr val="C00000"/>
                </a:solidFill>
              </a:rPr>
              <a:t>4 hours</a:t>
            </a:r>
          </a:p>
          <a:p>
            <a:pPr marL="514350" indent="-514350">
              <a:buAutoNum type="arabicPeriod"/>
            </a:pPr>
            <a:r>
              <a:rPr lang="en-GB" dirty="0" smtClean="0">
                <a:solidFill>
                  <a:srgbClr val="FF0000"/>
                </a:solidFill>
              </a:rPr>
              <a:t>It also disappeared</a:t>
            </a:r>
          </a:p>
          <a:p>
            <a:pPr marL="514350" indent="-514350">
              <a:buAutoNum type="arabicPeriod"/>
            </a:pPr>
            <a:r>
              <a:rPr lang="en-GB" dirty="0" smtClean="0">
                <a:solidFill>
                  <a:srgbClr val="00B050"/>
                </a:solidFill>
              </a:rPr>
              <a:t>Nothing</a:t>
            </a:r>
          </a:p>
          <a:p>
            <a:pPr marL="514350" indent="-514350">
              <a:buAutoNum type="arabicPeriod"/>
            </a:pPr>
            <a:r>
              <a:rPr lang="en-GB" dirty="0" smtClean="0">
                <a:solidFill>
                  <a:srgbClr val="FF0066"/>
                </a:solidFill>
              </a:rPr>
              <a:t>Miami, Puerto Rico and Bermuda</a:t>
            </a:r>
          </a:p>
          <a:p>
            <a:pPr marL="514350" indent="-514350">
              <a:buAutoNum type="arabicPeriod"/>
            </a:pPr>
            <a:r>
              <a:rPr lang="en-GB" dirty="0" smtClean="0">
                <a:solidFill>
                  <a:srgbClr val="0070C0"/>
                </a:solidFill>
              </a:rPr>
              <a:t>1.5 million square miles</a:t>
            </a:r>
          </a:p>
          <a:p>
            <a:pPr marL="514350" indent="-514350">
              <a:buAutoNum type="arabicPeriod"/>
            </a:pPr>
            <a:r>
              <a:rPr lang="en-GB" dirty="0" smtClean="0">
                <a:solidFill>
                  <a:schemeClr val="accent6"/>
                </a:solidFill>
              </a:rPr>
              <a:t>Thousands of other ships and planes.</a:t>
            </a:r>
            <a:endParaRPr lang="en-GB" dirty="0">
              <a:solidFill>
                <a:schemeClr val="accent6"/>
              </a:solidFill>
            </a:endParaRPr>
          </a:p>
        </p:txBody>
      </p:sp>
      <p:sp>
        <p:nvSpPr>
          <p:cNvPr id="4" name="TextBox 3"/>
          <p:cNvSpPr txBox="1"/>
          <p:nvPr/>
        </p:nvSpPr>
        <p:spPr>
          <a:xfrm>
            <a:off x="3131840" y="6451281"/>
            <a:ext cx="3240360" cy="369332"/>
          </a:xfrm>
          <a:prstGeom prst="rect">
            <a:avLst/>
          </a:prstGeom>
          <a:noFill/>
        </p:spPr>
        <p:txBody>
          <a:bodyPr wrap="square" rtlCol="0">
            <a:spAutoFit/>
          </a:bodyPr>
          <a:lstStyle/>
          <a:p>
            <a:r>
              <a:rPr lang="en-GB" dirty="0" smtClean="0"/>
              <a:t>How many did you get right?</a:t>
            </a:r>
            <a:endParaRPr lang="en-GB" dirty="0"/>
          </a:p>
        </p:txBody>
      </p:sp>
    </p:spTree>
    <p:extLst>
      <p:ext uri="{BB962C8B-B14F-4D97-AF65-F5344CB8AC3E}">
        <p14:creationId xmlns:p14="http://schemas.microsoft.com/office/powerpoint/2010/main" val="3461032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sciencekids.co.nz/images/pictures/earth/bermudatrianglemap.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79712" y="260648"/>
            <a:ext cx="5391150" cy="481012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51520" y="5229200"/>
            <a:ext cx="8568952" cy="1200329"/>
          </a:xfrm>
          <a:prstGeom prst="rect">
            <a:avLst/>
          </a:prstGeom>
          <a:noFill/>
        </p:spPr>
        <p:txBody>
          <a:bodyPr wrap="square" rtlCol="0">
            <a:spAutoFit/>
          </a:bodyPr>
          <a:lstStyle/>
          <a:p>
            <a:pPr algn="ctr"/>
            <a:r>
              <a:rPr lang="en-GB" dirty="0" smtClean="0"/>
              <a:t>There are many different theories about why so many flights and ships have gone missing in this area of the world. Some people think it is an unexplained phenomenon, however scientists believe there could be one, or several, scientific explanations.</a:t>
            </a:r>
            <a:endParaRPr lang="en-GB" dirty="0"/>
          </a:p>
        </p:txBody>
      </p:sp>
    </p:spTree>
    <p:extLst>
      <p:ext uri="{BB962C8B-B14F-4D97-AF65-F5344CB8AC3E}">
        <p14:creationId xmlns:p14="http://schemas.microsoft.com/office/powerpoint/2010/main" val="251070249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GB" sz="2800" dirty="0" smtClean="0"/>
              <a:t>TASK 2- Watch the video. What theories 4 are there about the Bermuda Triangle and what do they say? </a:t>
            </a:r>
            <a:r>
              <a:rPr lang="en-GB" sz="2800" u="sng" dirty="0" smtClean="0"/>
              <a:t>Complete work sheet 2.</a:t>
            </a:r>
            <a:r>
              <a:rPr lang="en-GB" sz="2800" dirty="0" smtClean="0"/>
              <a:t/>
            </a:r>
            <a:br>
              <a:rPr lang="en-GB" sz="2800" dirty="0" smtClean="0"/>
            </a:br>
            <a:r>
              <a:rPr lang="en-GB" sz="2400" dirty="0" smtClean="0">
                <a:solidFill>
                  <a:srgbClr val="FF0000"/>
                </a:solidFill>
              </a:rPr>
              <a:t>Again pause/ rewind/ re-watch the video as needed.</a:t>
            </a:r>
            <a:endParaRPr lang="en-GB" sz="2400" dirty="0">
              <a:solidFill>
                <a:srgbClr val="FF0000"/>
              </a:solidFill>
            </a:endParaRPr>
          </a:p>
        </p:txBody>
      </p:sp>
      <p:pic>
        <p:nvPicPr>
          <p:cNvPr id="3" name="5 Unknown Facts About the Bermuda Triangle.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755576" y="1700808"/>
            <a:ext cx="8096900" cy="4554506"/>
          </a:xfrm>
          <a:prstGeom prst="rect">
            <a:avLst/>
          </a:prstGeom>
        </p:spPr>
      </p:pic>
    </p:spTree>
    <p:extLst>
      <p:ext uri="{BB962C8B-B14F-4D97-AF65-F5344CB8AC3E}">
        <p14:creationId xmlns:p14="http://schemas.microsoft.com/office/powerpoint/2010/main" val="115945866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2">
      <a:majorFont>
        <a:latin typeface="Comic Sans MS"/>
        <a:ea typeface=""/>
        <a:cs typeface=""/>
      </a:majorFont>
      <a:minorFont>
        <a:latin typeface="Comic Sans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273</TotalTime>
  <Words>1167</Words>
  <Application>Microsoft Office PowerPoint</Application>
  <PresentationFormat>On-screen Show (4:3)</PresentationFormat>
  <Paragraphs>95</Paragraphs>
  <Slides>17</Slides>
  <Notes>0</Notes>
  <HiddenSlides>0</HiddenSlides>
  <MMClips>2</MMClips>
  <ScaleCrop>false</ScaleCrop>
  <HeadingPairs>
    <vt:vector size="4" baseType="variant">
      <vt:variant>
        <vt:lpstr>Theme</vt:lpstr>
      </vt:variant>
      <vt:variant>
        <vt:i4>1</vt:i4>
      </vt:variant>
      <vt:variant>
        <vt:lpstr>Slide Titles</vt:lpstr>
      </vt:variant>
      <vt:variant>
        <vt:i4>17</vt:i4>
      </vt:variant>
    </vt:vector>
  </HeadingPairs>
  <TitlesOfParts>
    <vt:vector size="18" baseType="lpstr">
      <vt:lpstr>Office Theme</vt:lpstr>
      <vt:lpstr>To start, think to yourself…</vt:lpstr>
      <vt:lpstr>This fortnight’s lessons</vt:lpstr>
      <vt:lpstr>The Bermuda Triangle</vt:lpstr>
      <vt:lpstr>PowerPoint Presentation</vt:lpstr>
      <vt:lpstr>PowerPoint Presentation</vt:lpstr>
      <vt:lpstr>Task 1  10 questions about the Bermuda Triangle (worksheet 1)</vt:lpstr>
      <vt:lpstr>TASK 1 ANSWERS</vt:lpstr>
      <vt:lpstr>PowerPoint Presentation</vt:lpstr>
      <vt:lpstr>TASK 2- Watch the video. What theories 4 are there about the Bermuda Triangle and what do they say? Complete work sheet 2. Again pause/ rewind/ re-watch the video as needed.</vt:lpstr>
      <vt:lpstr>TASK 3 (worksheets 3 and 4)  Now that you know what the Bermuda Triangle is and understand some of the theories people believe about it, you need to investigate the evidence to decide whether the Bermuda Triangle really exists or whether it is coincidence.  Look at the sources in worksheet 3 and decide which column of the table they go into on worksheet 4.   You need to explain why they go in that side e.g. source A says that…</vt:lpstr>
      <vt:lpstr>PowerPoint Presentation</vt:lpstr>
      <vt:lpstr>PowerPoint Presentation</vt:lpstr>
      <vt:lpstr>TASK 4- does the Bermuda Triangle exist?</vt:lpstr>
      <vt:lpstr>Task 5- creative task</vt:lpstr>
      <vt:lpstr>Poster Task success criteria</vt:lpstr>
      <vt:lpstr>Informative leaflet/ PowerPoint success criteria</vt:lpstr>
      <vt:lpstr>Movie maker (or other software) video - success criteria</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Bermuda Triangle</dc:title>
  <dc:creator>Nicole Parker</dc:creator>
  <cp:lastModifiedBy>Jade</cp:lastModifiedBy>
  <cp:revision>25</cp:revision>
  <dcterms:created xsi:type="dcterms:W3CDTF">2014-03-28T10:38:11Z</dcterms:created>
  <dcterms:modified xsi:type="dcterms:W3CDTF">2020-05-18T12:45:46Z</dcterms:modified>
</cp:coreProperties>
</file>