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80" r:id="rId3"/>
    <p:sldId id="281" r:id="rId4"/>
    <p:sldId id="282" r:id="rId5"/>
    <p:sldId id="283" r:id="rId6"/>
    <p:sldId id="284" r:id="rId7"/>
    <p:sldId id="29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C90AB-8CE4-4689-B776-748F19235BCF}" type="datetimeFigureOut">
              <a:rPr lang="en-GB" smtClean="0"/>
              <a:t>12/05/2020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E33DF-41E6-44B8-8AED-5F64D5043F97}" type="slidenum">
              <a:rPr lang="en-GB" smtClean="0"/>
              <a:t>‹#›</a:t>
            </a:fld>
            <a:endParaRPr lang="en-GB"/>
          </a:p>
        </p:txBody>
      </p:sp>
    </p:spTree>
    <p:extLst>
      <p:ext uri="{BB962C8B-B14F-4D97-AF65-F5344CB8AC3E}">
        <p14:creationId xmlns:p14="http://schemas.microsoft.com/office/powerpoint/2010/main" val="270374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D054557-BE85-4858-9E90-01AF785614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935606F-E2AF-4247-9061-02ABFE51BB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Use this as a bonus sea defences. </a:t>
            </a:r>
          </a:p>
        </p:txBody>
      </p:sp>
      <p:sp>
        <p:nvSpPr>
          <p:cNvPr id="35844" name="Slide Number Placeholder 3">
            <a:extLst>
              <a:ext uri="{FF2B5EF4-FFF2-40B4-BE49-F238E27FC236}">
                <a16:creationId xmlns:a16="http://schemas.microsoft.com/office/drawing/2014/main" id="{0C06984C-2417-4781-A930-FA6384770C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233F8A-D92A-426F-906B-328D33A94AA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2791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9C36BE-BEA9-434B-9D44-61CCC9317E3F}"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199561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36BE-BEA9-434B-9D44-61CCC9317E3F}"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340333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36BE-BEA9-434B-9D44-61CCC9317E3F}"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3396861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CE0E59-003B-400F-8650-7BE7A26348D1}"/>
              </a:ext>
            </a:extLst>
          </p:cNvPr>
          <p:cNvSpPr>
            <a:spLocks noGrp="1"/>
          </p:cNvSpPr>
          <p:nvPr>
            <p:ph type="dt" sz="half" idx="10"/>
          </p:nvPr>
        </p:nvSpPr>
        <p:spPr/>
        <p:txBody>
          <a:bodyPr/>
          <a:lstStyle>
            <a:lvl1pPr>
              <a:defRPr/>
            </a:lvl1pPr>
          </a:lstStyle>
          <a:p>
            <a:pPr>
              <a:defRPr/>
            </a:pPr>
            <a:fld id="{6BE23E39-DF95-4C5E-9CD1-3A95FBE6CCA4}" type="datetimeFigureOut">
              <a:rPr lang="en-GB"/>
              <a:pPr>
                <a:defRPr/>
              </a:pPr>
              <a:t>12/05/2020</a:t>
            </a:fld>
            <a:endParaRPr lang="en-GB"/>
          </a:p>
        </p:txBody>
      </p:sp>
      <p:sp>
        <p:nvSpPr>
          <p:cNvPr id="5" name="Footer Placeholder 4">
            <a:extLst>
              <a:ext uri="{FF2B5EF4-FFF2-40B4-BE49-F238E27FC236}">
                <a16:creationId xmlns:a16="http://schemas.microsoft.com/office/drawing/2014/main" id="{077B29A7-059B-4AEC-97E5-D27C3DCA466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D61F5C-BF16-47CB-9669-F6F0C55CDC39}"/>
              </a:ext>
            </a:extLst>
          </p:cNvPr>
          <p:cNvSpPr>
            <a:spLocks noGrp="1"/>
          </p:cNvSpPr>
          <p:nvPr>
            <p:ph type="sldNum" sz="quarter" idx="12"/>
          </p:nvPr>
        </p:nvSpPr>
        <p:spPr/>
        <p:txBody>
          <a:bodyPr/>
          <a:lstStyle>
            <a:lvl1pPr>
              <a:defRPr/>
            </a:lvl1pPr>
          </a:lstStyle>
          <a:p>
            <a:pPr>
              <a:defRPr/>
            </a:pPr>
            <a:fld id="{173782D9-FA40-49D4-A67E-5DD404820BD8}" type="slidenum">
              <a:rPr lang="en-GB" altLang="en-US"/>
              <a:pPr>
                <a:defRPr/>
              </a:pPr>
              <a:t>‹#›</a:t>
            </a:fld>
            <a:endParaRPr lang="en-GB" altLang="en-US"/>
          </a:p>
        </p:txBody>
      </p:sp>
    </p:spTree>
    <p:extLst>
      <p:ext uri="{BB962C8B-B14F-4D97-AF65-F5344CB8AC3E}">
        <p14:creationId xmlns:p14="http://schemas.microsoft.com/office/powerpoint/2010/main" val="37569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C30EF-D891-4531-AD4A-9AAB147B9968}"/>
              </a:ext>
            </a:extLst>
          </p:cNvPr>
          <p:cNvSpPr>
            <a:spLocks noGrp="1"/>
          </p:cNvSpPr>
          <p:nvPr>
            <p:ph type="dt" sz="half" idx="10"/>
          </p:nvPr>
        </p:nvSpPr>
        <p:spPr/>
        <p:txBody>
          <a:bodyPr/>
          <a:lstStyle>
            <a:lvl1pPr>
              <a:defRPr/>
            </a:lvl1pPr>
          </a:lstStyle>
          <a:p>
            <a:pPr>
              <a:defRPr/>
            </a:pPr>
            <a:fld id="{F9141FA0-3323-46FC-9918-D561C4641CFD}" type="datetimeFigureOut">
              <a:rPr lang="en-GB"/>
              <a:pPr>
                <a:defRPr/>
              </a:pPr>
              <a:t>12/05/2020</a:t>
            </a:fld>
            <a:endParaRPr lang="en-GB"/>
          </a:p>
        </p:txBody>
      </p:sp>
      <p:sp>
        <p:nvSpPr>
          <p:cNvPr id="5" name="Footer Placeholder 4">
            <a:extLst>
              <a:ext uri="{FF2B5EF4-FFF2-40B4-BE49-F238E27FC236}">
                <a16:creationId xmlns:a16="http://schemas.microsoft.com/office/drawing/2014/main" id="{860FCDEC-5AB9-4530-AC14-DFD41144779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413C903-E739-48B6-96EB-5B30878C8D78}"/>
              </a:ext>
            </a:extLst>
          </p:cNvPr>
          <p:cNvSpPr>
            <a:spLocks noGrp="1"/>
          </p:cNvSpPr>
          <p:nvPr>
            <p:ph type="sldNum" sz="quarter" idx="12"/>
          </p:nvPr>
        </p:nvSpPr>
        <p:spPr/>
        <p:txBody>
          <a:bodyPr/>
          <a:lstStyle>
            <a:lvl1pPr>
              <a:defRPr/>
            </a:lvl1pPr>
          </a:lstStyle>
          <a:p>
            <a:pPr>
              <a:defRPr/>
            </a:pPr>
            <a:fld id="{E918CB97-AD7A-4888-AE4C-AB5E25BD5433}" type="slidenum">
              <a:rPr lang="en-GB" altLang="en-US"/>
              <a:pPr>
                <a:defRPr/>
              </a:pPr>
              <a:t>‹#›</a:t>
            </a:fld>
            <a:endParaRPr lang="en-GB" altLang="en-US"/>
          </a:p>
        </p:txBody>
      </p:sp>
    </p:spTree>
    <p:extLst>
      <p:ext uri="{BB962C8B-B14F-4D97-AF65-F5344CB8AC3E}">
        <p14:creationId xmlns:p14="http://schemas.microsoft.com/office/powerpoint/2010/main" val="190833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D0FB75-BC1B-4C63-8402-B00B166928D6}"/>
              </a:ext>
            </a:extLst>
          </p:cNvPr>
          <p:cNvSpPr>
            <a:spLocks noGrp="1"/>
          </p:cNvSpPr>
          <p:nvPr>
            <p:ph type="dt" sz="half" idx="10"/>
          </p:nvPr>
        </p:nvSpPr>
        <p:spPr/>
        <p:txBody>
          <a:bodyPr/>
          <a:lstStyle>
            <a:lvl1pPr>
              <a:defRPr/>
            </a:lvl1pPr>
          </a:lstStyle>
          <a:p>
            <a:pPr>
              <a:defRPr/>
            </a:pPr>
            <a:fld id="{E29F5D78-116B-43D6-911D-8EC961C33D77}" type="datetimeFigureOut">
              <a:rPr lang="en-GB"/>
              <a:pPr>
                <a:defRPr/>
              </a:pPr>
              <a:t>12/05/2020</a:t>
            </a:fld>
            <a:endParaRPr lang="en-GB"/>
          </a:p>
        </p:txBody>
      </p:sp>
      <p:sp>
        <p:nvSpPr>
          <p:cNvPr id="5" name="Footer Placeholder 4">
            <a:extLst>
              <a:ext uri="{FF2B5EF4-FFF2-40B4-BE49-F238E27FC236}">
                <a16:creationId xmlns:a16="http://schemas.microsoft.com/office/drawing/2014/main" id="{80F96010-ED88-45F4-A771-0B1D10CCDCD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9C21D89-EF7C-430F-8A3B-2C47B1709C88}"/>
              </a:ext>
            </a:extLst>
          </p:cNvPr>
          <p:cNvSpPr>
            <a:spLocks noGrp="1"/>
          </p:cNvSpPr>
          <p:nvPr>
            <p:ph type="sldNum" sz="quarter" idx="12"/>
          </p:nvPr>
        </p:nvSpPr>
        <p:spPr/>
        <p:txBody>
          <a:bodyPr/>
          <a:lstStyle>
            <a:lvl1pPr>
              <a:defRPr/>
            </a:lvl1pPr>
          </a:lstStyle>
          <a:p>
            <a:pPr>
              <a:defRPr/>
            </a:pPr>
            <a:fld id="{0E128385-9BC3-4B98-A635-3CC9777FBF8B}" type="slidenum">
              <a:rPr lang="en-GB" altLang="en-US"/>
              <a:pPr>
                <a:defRPr/>
              </a:pPr>
              <a:t>‹#›</a:t>
            </a:fld>
            <a:endParaRPr lang="en-GB" altLang="en-US"/>
          </a:p>
        </p:txBody>
      </p:sp>
    </p:spTree>
    <p:extLst>
      <p:ext uri="{BB962C8B-B14F-4D97-AF65-F5344CB8AC3E}">
        <p14:creationId xmlns:p14="http://schemas.microsoft.com/office/powerpoint/2010/main" val="269133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F6DA346-3ED0-4E2B-B31B-398E83BB4F7B}"/>
              </a:ext>
            </a:extLst>
          </p:cNvPr>
          <p:cNvSpPr>
            <a:spLocks noGrp="1"/>
          </p:cNvSpPr>
          <p:nvPr>
            <p:ph type="dt" sz="half" idx="10"/>
          </p:nvPr>
        </p:nvSpPr>
        <p:spPr/>
        <p:txBody>
          <a:bodyPr/>
          <a:lstStyle>
            <a:lvl1pPr>
              <a:defRPr/>
            </a:lvl1pPr>
          </a:lstStyle>
          <a:p>
            <a:pPr>
              <a:defRPr/>
            </a:pPr>
            <a:fld id="{5D0FE1B9-7120-4A5D-8C5F-D4AC86A16771}" type="datetimeFigureOut">
              <a:rPr lang="en-GB"/>
              <a:pPr>
                <a:defRPr/>
              </a:pPr>
              <a:t>12/05/2020</a:t>
            </a:fld>
            <a:endParaRPr lang="en-GB"/>
          </a:p>
        </p:txBody>
      </p:sp>
      <p:sp>
        <p:nvSpPr>
          <p:cNvPr id="6" name="Footer Placeholder 4">
            <a:extLst>
              <a:ext uri="{FF2B5EF4-FFF2-40B4-BE49-F238E27FC236}">
                <a16:creationId xmlns:a16="http://schemas.microsoft.com/office/drawing/2014/main" id="{3247D646-1CED-4443-8846-B3432E51A17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BA1B036-6A46-4E1B-8105-0760022E1E88}"/>
              </a:ext>
            </a:extLst>
          </p:cNvPr>
          <p:cNvSpPr>
            <a:spLocks noGrp="1"/>
          </p:cNvSpPr>
          <p:nvPr>
            <p:ph type="sldNum" sz="quarter" idx="12"/>
          </p:nvPr>
        </p:nvSpPr>
        <p:spPr/>
        <p:txBody>
          <a:bodyPr/>
          <a:lstStyle>
            <a:lvl1pPr>
              <a:defRPr/>
            </a:lvl1pPr>
          </a:lstStyle>
          <a:p>
            <a:pPr>
              <a:defRPr/>
            </a:pPr>
            <a:fld id="{4AE35E66-FFF3-4350-B514-2F63D36609B7}" type="slidenum">
              <a:rPr lang="en-GB" altLang="en-US"/>
              <a:pPr>
                <a:defRPr/>
              </a:pPr>
              <a:t>‹#›</a:t>
            </a:fld>
            <a:endParaRPr lang="en-GB" altLang="en-US"/>
          </a:p>
        </p:txBody>
      </p:sp>
    </p:spTree>
    <p:extLst>
      <p:ext uri="{BB962C8B-B14F-4D97-AF65-F5344CB8AC3E}">
        <p14:creationId xmlns:p14="http://schemas.microsoft.com/office/powerpoint/2010/main" val="4114620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829A827-124A-48CC-82B7-9845C81EE435}"/>
              </a:ext>
            </a:extLst>
          </p:cNvPr>
          <p:cNvSpPr>
            <a:spLocks noGrp="1"/>
          </p:cNvSpPr>
          <p:nvPr>
            <p:ph type="dt" sz="half" idx="10"/>
          </p:nvPr>
        </p:nvSpPr>
        <p:spPr/>
        <p:txBody>
          <a:bodyPr/>
          <a:lstStyle>
            <a:lvl1pPr>
              <a:defRPr/>
            </a:lvl1pPr>
          </a:lstStyle>
          <a:p>
            <a:pPr>
              <a:defRPr/>
            </a:pPr>
            <a:fld id="{98D0EE44-2C0C-403B-9D26-403EED2AFD27}" type="datetimeFigureOut">
              <a:rPr lang="en-GB"/>
              <a:pPr>
                <a:defRPr/>
              </a:pPr>
              <a:t>12/05/2020</a:t>
            </a:fld>
            <a:endParaRPr lang="en-GB"/>
          </a:p>
        </p:txBody>
      </p:sp>
      <p:sp>
        <p:nvSpPr>
          <p:cNvPr id="8" name="Footer Placeholder 4">
            <a:extLst>
              <a:ext uri="{FF2B5EF4-FFF2-40B4-BE49-F238E27FC236}">
                <a16:creationId xmlns:a16="http://schemas.microsoft.com/office/drawing/2014/main" id="{BA0768FB-E011-4D1D-B3F8-B2D5F84800C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A86645E-64CB-42D4-ACF9-7B6748D6EC14}"/>
              </a:ext>
            </a:extLst>
          </p:cNvPr>
          <p:cNvSpPr>
            <a:spLocks noGrp="1"/>
          </p:cNvSpPr>
          <p:nvPr>
            <p:ph type="sldNum" sz="quarter" idx="12"/>
          </p:nvPr>
        </p:nvSpPr>
        <p:spPr/>
        <p:txBody>
          <a:bodyPr/>
          <a:lstStyle>
            <a:lvl1pPr>
              <a:defRPr/>
            </a:lvl1pPr>
          </a:lstStyle>
          <a:p>
            <a:pPr>
              <a:defRPr/>
            </a:pPr>
            <a:fld id="{8FDF589C-CD9D-4772-B3DA-102E8EBB6937}" type="slidenum">
              <a:rPr lang="en-GB" altLang="en-US"/>
              <a:pPr>
                <a:defRPr/>
              </a:pPr>
              <a:t>‹#›</a:t>
            </a:fld>
            <a:endParaRPr lang="en-GB" altLang="en-US"/>
          </a:p>
        </p:txBody>
      </p:sp>
    </p:spTree>
    <p:extLst>
      <p:ext uri="{BB962C8B-B14F-4D97-AF65-F5344CB8AC3E}">
        <p14:creationId xmlns:p14="http://schemas.microsoft.com/office/powerpoint/2010/main" val="37070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CEBDEB8-2C09-44AB-85F6-C2958B35D400}"/>
              </a:ext>
            </a:extLst>
          </p:cNvPr>
          <p:cNvSpPr>
            <a:spLocks noGrp="1"/>
          </p:cNvSpPr>
          <p:nvPr>
            <p:ph type="dt" sz="half" idx="10"/>
          </p:nvPr>
        </p:nvSpPr>
        <p:spPr/>
        <p:txBody>
          <a:bodyPr/>
          <a:lstStyle>
            <a:lvl1pPr>
              <a:defRPr/>
            </a:lvl1pPr>
          </a:lstStyle>
          <a:p>
            <a:pPr>
              <a:defRPr/>
            </a:pPr>
            <a:fld id="{901BE14A-36A4-4724-A824-1A9A2E8394D4}" type="datetimeFigureOut">
              <a:rPr lang="en-GB"/>
              <a:pPr>
                <a:defRPr/>
              </a:pPr>
              <a:t>12/05/2020</a:t>
            </a:fld>
            <a:endParaRPr lang="en-GB"/>
          </a:p>
        </p:txBody>
      </p:sp>
      <p:sp>
        <p:nvSpPr>
          <p:cNvPr id="4" name="Footer Placeholder 4">
            <a:extLst>
              <a:ext uri="{FF2B5EF4-FFF2-40B4-BE49-F238E27FC236}">
                <a16:creationId xmlns:a16="http://schemas.microsoft.com/office/drawing/2014/main" id="{EA864A75-D8C9-47AA-AF47-003EC6248FA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7D4DE1C-63B4-4474-B9D3-5D3D77E82718}"/>
              </a:ext>
            </a:extLst>
          </p:cNvPr>
          <p:cNvSpPr>
            <a:spLocks noGrp="1"/>
          </p:cNvSpPr>
          <p:nvPr>
            <p:ph type="sldNum" sz="quarter" idx="12"/>
          </p:nvPr>
        </p:nvSpPr>
        <p:spPr/>
        <p:txBody>
          <a:bodyPr/>
          <a:lstStyle>
            <a:lvl1pPr>
              <a:defRPr/>
            </a:lvl1pPr>
          </a:lstStyle>
          <a:p>
            <a:pPr>
              <a:defRPr/>
            </a:pPr>
            <a:fld id="{CCBA0F94-C179-4C96-986B-FCA022F51D9B}" type="slidenum">
              <a:rPr lang="en-GB" altLang="en-US"/>
              <a:pPr>
                <a:defRPr/>
              </a:pPr>
              <a:t>‹#›</a:t>
            </a:fld>
            <a:endParaRPr lang="en-GB" altLang="en-US"/>
          </a:p>
        </p:txBody>
      </p:sp>
    </p:spTree>
    <p:extLst>
      <p:ext uri="{BB962C8B-B14F-4D97-AF65-F5344CB8AC3E}">
        <p14:creationId xmlns:p14="http://schemas.microsoft.com/office/powerpoint/2010/main" val="200829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AC798B-DA70-41B4-9798-ACAE51AB925D}"/>
              </a:ext>
            </a:extLst>
          </p:cNvPr>
          <p:cNvSpPr>
            <a:spLocks noGrp="1"/>
          </p:cNvSpPr>
          <p:nvPr>
            <p:ph type="dt" sz="half" idx="10"/>
          </p:nvPr>
        </p:nvSpPr>
        <p:spPr/>
        <p:txBody>
          <a:bodyPr/>
          <a:lstStyle>
            <a:lvl1pPr>
              <a:defRPr/>
            </a:lvl1pPr>
          </a:lstStyle>
          <a:p>
            <a:pPr>
              <a:defRPr/>
            </a:pPr>
            <a:fld id="{A710C5B9-F19D-4D0C-88D9-56F7AE2AE1C9}" type="datetimeFigureOut">
              <a:rPr lang="en-GB"/>
              <a:pPr>
                <a:defRPr/>
              </a:pPr>
              <a:t>12/05/2020</a:t>
            </a:fld>
            <a:endParaRPr lang="en-GB"/>
          </a:p>
        </p:txBody>
      </p:sp>
      <p:sp>
        <p:nvSpPr>
          <p:cNvPr id="3" name="Footer Placeholder 4">
            <a:extLst>
              <a:ext uri="{FF2B5EF4-FFF2-40B4-BE49-F238E27FC236}">
                <a16:creationId xmlns:a16="http://schemas.microsoft.com/office/drawing/2014/main" id="{B6B4BAF3-FCC8-4C26-9B9A-AF2DF95A0C6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9ABCD6D-95F0-4C09-A534-8F4FC30CAC5E}"/>
              </a:ext>
            </a:extLst>
          </p:cNvPr>
          <p:cNvSpPr>
            <a:spLocks noGrp="1"/>
          </p:cNvSpPr>
          <p:nvPr>
            <p:ph type="sldNum" sz="quarter" idx="12"/>
          </p:nvPr>
        </p:nvSpPr>
        <p:spPr/>
        <p:txBody>
          <a:bodyPr/>
          <a:lstStyle>
            <a:lvl1pPr>
              <a:defRPr/>
            </a:lvl1pPr>
          </a:lstStyle>
          <a:p>
            <a:pPr>
              <a:defRPr/>
            </a:pPr>
            <a:fld id="{CDC4D7E7-128C-4406-8F44-66A17EEEC5C3}" type="slidenum">
              <a:rPr lang="en-GB" altLang="en-US"/>
              <a:pPr>
                <a:defRPr/>
              </a:pPr>
              <a:t>‹#›</a:t>
            </a:fld>
            <a:endParaRPr lang="en-GB" altLang="en-US"/>
          </a:p>
        </p:txBody>
      </p:sp>
    </p:spTree>
    <p:extLst>
      <p:ext uri="{BB962C8B-B14F-4D97-AF65-F5344CB8AC3E}">
        <p14:creationId xmlns:p14="http://schemas.microsoft.com/office/powerpoint/2010/main" val="3436309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012FC3-8661-4755-A5AF-7A850D9F1ADA}"/>
              </a:ext>
            </a:extLst>
          </p:cNvPr>
          <p:cNvSpPr>
            <a:spLocks noGrp="1"/>
          </p:cNvSpPr>
          <p:nvPr>
            <p:ph type="dt" sz="half" idx="10"/>
          </p:nvPr>
        </p:nvSpPr>
        <p:spPr/>
        <p:txBody>
          <a:bodyPr/>
          <a:lstStyle>
            <a:lvl1pPr>
              <a:defRPr/>
            </a:lvl1pPr>
          </a:lstStyle>
          <a:p>
            <a:pPr>
              <a:defRPr/>
            </a:pPr>
            <a:fld id="{20C31865-23E1-4567-BFDA-F1D6D50027B5}" type="datetimeFigureOut">
              <a:rPr lang="en-GB"/>
              <a:pPr>
                <a:defRPr/>
              </a:pPr>
              <a:t>12/05/2020</a:t>
            </a:fld>
            <a:endParaRPr lang="en-GB"/>
          </a:p>
        </p:txBody>
      </p:sp>
      <p:sp>
        <p:nvSpPr>
          <p:cNvPr id="6" name="Footer Placeholder 4">
            <a:extLst>
              <a:ext uri="{FF2B5EF4-FFF2-40B4-BE49-F238E27FC236}">
                <a16:creationId xmlns:a16="http://schemas.microsoft.com/office/drawing/2014/main" id="{BE8A1E41-A4D6-4359-9876-789AF3F8719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9C7F8D9-A704-4E19-91B9-904B7AA00DF4}"/>
              </a:ext>
            </a:extLst>
          </p:cNvPr>
          <p:cNvSpPr>
            <a:spLocks noGrp="1"/>
          </p:cNvSpPr>
          <p:nvPr>
            <p:ph type="sldNum" sz="quarter" idx="12"/>
          </p:nvPr>
        </p:nvSpPr>
        <p:spPr/>
        <p:txBody>
          <a:bodyPr/>
          <a:lstStyle>
            <a:lvl1pPr>
              <a:defRPr/>
            </a:lvl1pPr>
          </a:lstStyle>
          <a:p>
            <a:pPr>
              <a:defRPr/>
            </a:pPr>
            <a:fld id="{3A9BF1F7-EC6B-452C-A6AD-3CB782F74546}" type="slidenum">
              <a:rPr lang="en-GB" altLang="en-US"/>
              <a:pPr>
                <a:defRPr/>
              </a:pPr>
              <a:t>‹#›</a:t>
            </a:fld>
            <a:endParaRPr lang="en-GB" altLang="en-US"/>
          </a:p>
        </p:txBody>
      </p:sp>
    </p:spTree>
    <p:extLst>
      <p:ext uri="{BB962C8B-B14F-4D97-AF65-F5344CB8AC3E}">
        <p14:creationId xmlns:p14="http://schemas.microsoft.com/office/powerpoint/2010/main" val="359291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36BE-BEA9-434B-9D44-61CCC9317E3F}"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219478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977A49-4238-4884-80CF-4059EE83653C}"/>
              </a:ext>
            </a:extLst>
          </p:cNvPr>
          <p:cNvSpPr>
            <a:spLocks noGrp="1"/>
          </p:cNvSpPr>
          <p:nvPr>
            <p:ph type="dt" sz="half" idx="10"/>
          </p:nvPr>
        </p:nvSpPr>
        <p:spPr/>
        <p:txBody>
          <a:bodyPr/>
          <a:lstStyle>
            <a:lvl1pPr>
              <a:defRPr/>
            </a:lvl1pPr>
          </a:lstStyle>
          <a:p>
            <a:pPr>
              <a:defRPr/>
            </a:pPr>
            <a:fld id="{7B25D624-D4F0-4EBB-8291-104FDDF4E8D3}" type="datetimeFigureOut">
              <a:rPr lang="en-GB"/>
              <a:pPr>
                <a:defRPr/>
              </a:pPr>
              <a:t>12/05/2020</a:t>
            </a:fld>
            <a:endParaRPr lang="en-GB"/>
          </a:p>
        </p:txBody>
      </p:sp>
      <p:sp>
        <p:nvSpPr>
          <p:cNvPr id="6" name="Footer Placeholder 4">
            <a:extLst>
              <a:ext uri="{FF2B5EF4-FFF2-40B4-BE49-F238E27FC236}">
                <a16:creationId xmlns:a16="http://schemas.microsoft.com/office/drawing/2014/main" id="{513B5A03-55DE-4E09-B152-AD5D60F2324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68D2A76-ECDA-4BE9-BC94-C660126495D1}"/>
              </a:ext>
            </a:extLst>
          </p:cNvPr>
          <p:cNvSpPr>
            <a:spLocks noGrp="1"/>
          </p:cNvSpPr>
          <p:nvPr>
            <p:ph type="sldNum" sz="quarter" idx="12"/>
          </p:nvPr>
        </p:nvSpPr>
        <p:spPr/>
        <p:txBody>
          <a:bodyPr/>
          <a:lstStyle>
            <a:lvl1pPr>
              <a:defRPr/>
            </a:lvl1pPr>
          </a:lstStyle>
          <a:p>
            <a:pPr>
              <a:defRPr/>
            </a:pPr>
            <a:fld id="{B3DA8B4E-2497-49D3-90E9-CADEF40469BC}" type="slidenum">
              <a:rPr lang="en-GB" altLang="en-US"/>
              <a:pPr>
                <a:defRPr/>
              </a:pPr>
              <a:t>‹#›</a:t>
            </a:fld>
            <a:endParaRPr lang="en-GB" altLang="en-US"/>
          </a:p>
        </p:txBody>
      </p:sp>
    </p:spTree>
    <p:extLst>
      <p:ext uri="{BB962C8B-B14F-4D97-AF65-F5344CB8AC3E}">
        <p14:creationId xmlns:p14="http://schemas.microsoft.com/office/powerpoint/2010/main" val="1913581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38713-A193-4CCC-A292-07C80F2EF30C}"/>
              </a:ext>
            </a:extLst>
          </p:cNvPr>
          <p:cNvSpPr>
            <a:spLocks noGrp="1"/>
          </p:cNvSpPr>
          <p:nvPr>
            <p:ph type="dt" sz="half" idx="10"/>
          </p:nvPr>
        </p:nvSpPr>
        <p:spPr/>
        <p:txBody>
          <a:bodyPr/>
          <a:lstStyle>
            <a:lvl1pPr>
              <a:defRPr/>
            </a:lvl1pPr>
          </a:lstStyle>
          <a:p>
            <a:pPr>
              <a:defRPr/>
            </a:pPr>
            <a:fld id="{B19905E4-FCB3-4198-A89D-245C13BE67B4}" type="datetimeFigureOut">
              <a:rPr lang="en-GB"/>
              <a:pPr>
                <a:defRPr/>
              </a:pPr>
              <a:t>12/05/2020</a:t>
            </a:fld>
            <a:endParaRPr lang="en-GB"/>
          </a:p>
        </p:txBody>
      </p:sp>
      <p:sp>
        <p:nvSpPr>
          <p:cNvPr id="5" name="Footer Placeholder 4">
            <a:extLst>
              <a:ext uri="{FF2B5EF4-FFF2-40B4-BE49-F238E27FC236}">
                <a16:creationId xmlns:a16="http://schemas.microsoft.com/office/drawing/2014/main" id="{33C7AD9C-016E-4D62-BE6F-EC68B1431FB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4FC7AC9-E713-4F32-88F8-6D543C6D7447}"/>
              </a:ext>
            </a:extLst>
          </p:cNvPr>
          <p:cNvSpPr>
            <a:spLocks noGrp="1"/>
          </p:cNvSpPr>
          <p:nvPr>
            <p:ph type="sldNum" sz="quarter" idx="12"/>
          </p:nvPr>
        </p:nvSpPr>
        <p:spPr/>
        <p:txBody>
          <a:bodyPr/>
          <a:lstStyle>
            <a:lvl1pPr>
              <a:defRPr/>
            </a:lvl1pPr>
          </a:lstStyle>
          <a:p>
            <a:pPr>
              <a:defRPr/>
            </a:pPr>
            <a:fld id="{DA7EE5C7-F6C7-43B9-AFB9-B25C3F92F5C4}" type="slidenum">
              <a:rPr lang="en-GB" altLang="en-US"/>
              <a:pPr>
                <a:defRPr/>
              </a:pPr>
              <a:t>‹#›</a:t>
            </a:fld>
            <a:endParaRPr lang="en-GB" altLang="en-US"/>
          </a:p>
        </p:txBody>
      </p:sp>
    </p:spTree>
    <p:extLst>
      <p:ext uri="{BB962C8B-B14F-4D97-AF65-F5344CB8AC3E}">
        <p14:creationId xmlns:p14="http://schemas.microsoft.com/office/powerpoint/2010/main" val="3296564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9C5122-1FF8-4301-8AE1-03CCB7C249E3}"/>
              </a:ext>
            </a:extLst>
          </p:cNvPr>
          <p:cNvSpPr>
            <a:spLocks noGrp="1"/>
          </p:cNvSpPr>
          <p:nvPr>
            <p:ph type="dt" sz="half" idx="10"/>
          </p:nvPr>
        </p:nvSpPr>
        <p:spPr/>
        <p:txBody>
          <a:bodyPr/>
          <a:lstStyle>
            <a:lvl1pPr>
              <a:defRPr/>
            </a:lvl1pPr>
          </a:lstStyle>
          <a:p>
            <a:pPr>
              <a:defRPr/>
            </a:pPr>
            <a:fld id="{B4B4F917-7E76-4705-9608-50E4253F44D5}" type="datetimeFigureOut">
              <a:rPr lang="en-GB"/>
              <a:pPr>
                <a:defRPr/>
              </a:pPr>
              <a:t>12/05/2020</a:t>
            </a:fld>
            <a:endParaRPr lang="en-GB"/>
          </a:p>
        </p:txBody>
      </p:sp>
      <p:sp>
        <p:nvSpPr>
          <p:cNvPr id="5" name="Footer Placeholder 4">
            <a:extLst>
              <a:ext uri="{FF2B5EF4-FFF2-40B4-BE49-F238E27FC236}">
                <a16:creationId xmlns:a16="http://schemas.microsoft.com/office/drawing/2014/main" id="{FBCB12CA-35F8-4E3C-8D0C-3D46BFA880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529148C-5074-42FA-8414-C0207A095ABE}"/>
              </a:ext>
            </a:extLst>
          </p:cNvPr>
          <p:cNvSpPr>
            <a:spLocks noGrp="1"/>
          </p:cNvSpPr>
          <p:nvPr>
            <p:ph type="sldNum" sz="quarter" idx="12"/>
          </p:nvPr>
        </p:nvSpPr>
        <p:spPr/>
        <p:txBody>
          <a:bodyPr/>
          <a:lstStyle>
            <a:lvl1pPr>
              <a:defRPr/>
            </a:lvl1pPr>
          </a:lstStyle>
          <a:p>
            <a:pPr>
              <a:defRPr/>
            </a:pPr>
            <a:fld id="{6BB95931-4DE4-4784-804D-E04204E67D2B}" type="slidenum">
              <a:rPr lang="en-GB" altLang="en-US"/>
              <a:pPr>
                <a:defRPr/>
              </a:pPr>
              <a:t>‹#›</a:t>
            </a:fld>
            <a:endParaRPr lang="en-GB" altLang="en-US"/>
          </a:p>
        </p:txBody>
      </p:sp>
    </p:spTree>
    <p:extLst>
      <p:ext uri="{BB962C8B-B14F-4D97-AF65-F5344CB8AC3E}">
        <p14:creationId xmlns:p14="http://schemas.microsoft.com/office/powerpoint/2010/main" val="382305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9C36BE-BEA9-434B-9D44-61CCC9317E3F}"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140538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9C36BE-BEA9-434B-9D44-61CCC9317E3F}"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93532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9C36BE-BEA9-434B-9D44-61CCC9317E3F}"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134443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9C36BE-BEA9-434B-9D44-61CCC9317E3F}"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405456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C36BE-BEA9-434B-9D44-61CCC9317E3F}"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354230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9C36BE-BEA9-434B-9D44-61CCC9317E3F}"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257020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9C36BE-BEA9-434B-9D44-61CCC9317E3F}"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B2822-3B0C-4EA1-A41C-A1FF455C5853}" type="slidenum">
              <a:rPr lang="en-GB" smtClean="0"/>
              <a:t>‹#›</a:t>
            </a:fld>
            <a:endParaRPr lang="en-GB"/>
          </a:p>
        </p:txBody>
      </p:sp>
    </p:spTree>
    <p:extLst>
      <p:ext uri="{BB962C8B-B14F-4D97-AF65-F5344CB8AC3E}">
        <p14:creationId xmlns:p14="http://schemas.microsoft.com/office/powerpoint/2010/main" val="205715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C36BE-BEA9-434B-9D44-61CCC9317E3F}" type="datetimeFigureOut">
              <a:rPr lang="en-GB" smtClean="0"/>
              <a:t>12/05/2020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B2822-3B0C-4EA1-A41C-A1FF455C5853}" type="slidenum">
              <a:rPr lang="en-GB" smtClean="0"/>
              <a:t>‹#›</a:t>
            </a:fld>
            <a:endParaRPr lang="en-GB"/>
          </a:p>
        </p:txBody>
      </p:sp>
    </p:spTree>
    <p:extLst>
      <p:ext uri="{BB962C8B-B14F-4D97-AF65-F5344CB8AC3E}">
        <p14:creationId xmlns:p14="http://schemas.microsoft.com/office/powerpoint/2010/main" val="1331446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D5CEB-3A2D-4E1F-B0BC-44526986B32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CAB158C-E7D0-4C43-8CFF-142EE9288A3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2D34866-AAC1-4D24-B579-FFDB392363A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86260C7-875D-40E5-92FF-AC899442146D}" type="datetimeFigureOut">
              <a:rPr lang="en-GB"/>
              <a:pPr>
                <a:defRPr/>
              </a:pPr>
              <a:t>12/05/2020</a:t>
            </a:fld>
            <a:endParaRPr lang="en-GB"/>
          </a:p>
        </p:txBody>
      </p:sp>
      <p:sp>
        <p:nvSpPr>
          <p:cNvPr id="5" name="Footer Placeholder 4">
            <a:extLst>
              <a:ext uri="{FF2B5EF4-FFF2-40B4-BE49-F238E27FC236}">
                <a16:creationId xmlns:a16="http://schemas.microsoft.com/office/drawing/2014/main" id="{D0319F0C-D48E-4EA4-991A-14D15FE2B0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C3D6764-BE91-4464-83AD-EF2EEF5F174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omic Sans MS" panose="030F0702030302020204" pitchFamily="66" charset="0"/>
              </a:defRPr>
            </a:lvl1pPr>
          </a:lstStyle>
          <a:p>
            <a:pPr>
              <a:defRPr/>
            </a:pPr>
            <a:fld id="{2D1824E5-676C-4120-8ED2-A1005C219B65}" type="slidenum">
              <a:rPr lang="en-GB" altLang="en-US"/>
              <a:pPr>
                <a:defRPr/>
              </a:pPr>
              <a:t>‹#›</a:t>
            </a:fld>
            <a:endParaRPr lang="en-GB" altLang="en-US"/>
          </a:p>
        </p:txBody>
      </p:sp>
    </p:spTree>
    <p:extLst>
      <p:ext uri="{BB962C8B-B14F-4D97-AF65-F5344CB8AC3E}">
        <p14:creationId xmlns:p14="http://schemas.microsoft.com/office/powerpoint/2010/main" val="2672132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a:extLst>
              <a:ext uri="{FF2B5EF4-FFF2-40B4-BE49-F238E27FC236}">
                <a16:creationId xmlns:a16="http://schemas.microsoft.com/office/drawing/2014/main" id="{98E3C26A-8195-4304-A336-42D80729EDCA}"/>
              </a:ext>
            </a:extLst>
          </p:cNvPr>
          <p:cNvSpPr txBox="1">
            <a:spLocks noChangeArrowheads="1"/>
          </p:cNvSpPr>
          <p:nvPr/>
        </p:nvSpPr>
        <p:spPr bwMode="auto">
          <a:xfrm>
            <a:off x="0" y="96838"/>
            <a:ext cx="9036050" cy="79708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sng" strike="noStrike" kern="1200" cap="none" spc="0" normalizeH="0" baseline="0" noProof="0" dirty="0">
                <a:ln>
                  <a:noFill/>
                </a:ln>
                <a:solidFill>
                  <a:prstClr val="black"/>
                </a:solidFill>
                <a:effectLst/>
                <a:uLnTx/>
                <a:uFillTx/>
                <a:latin typeface="Comic Sans MS"/>
                <a:ea typeface="+mn-ea"/>
                <a:cs typeface="+mn-cs"/>
              </a:rPr>
              <a:t>SEA WALL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omic Sans MS"/>
                <a:ea typeface="+mn-ea"/>
                <a:cs typeface="+mn-cs"/>
              </a:rPr>
              <a:t>Description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omic Sans MS"/>
                <a:ea typeface="+mn-ea"/>
                <a:cs typeface="+mn-cs"/>
              </a:rPr>
              <a:t>Concrete or rock barrier built at the foot of cliffs or at the top of a beach. Has a curved face to reflect the waves back into the sea. Usually 3-5m high</a:t>
            </a: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omic Sans MS"/>
                <a:ea typeface="+mn-ea"/>
                <a:cs typeface="+mn-cs"/>
              </a:rPr>
              <a:t>Cost </a:t>
            </a:r>
            <a:endParaRPr kumimoji="0" lang="en-GB" altLang="en-US"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omic Sans MS"/>
                <a:ea typeface="+mn-ea"/>
                <a:cs typeface="+mn-cs"/>
              </a:rPr>
              <a:t>Up to £10 million per km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p:txBody>
      </p:sp>
      <p:pic>
        <p:nvPicPr>
          <p:cNvPr id="29699" name="Picture 2" descr="http://img1.photographersdirect.com/img/13253/wm/pd2749670.jpg">
            <a:extLst>
              <a:ext uri="{FF2B5EF4-FFF2-40B4-BE49-F238E27FC236}">
                <a16:creationId xmlns:a16="http://schemas.microsoft.com/office/drawing/2014/main" id="{33F5F062-205C-4235-B30C-BA56A1351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2225"/>
            <a:ext cx="417671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480FB044-CFA4-4BC0-AEA8-975D61BC1877}"/>
              </a:ext>
            </a:extLst>
          </p:cNvPr>
          <p:cNvGraphicFramePr>
            <a:graphicFrameLocks noGrp="1"/>
          </p:cNvGraphicFramePr>
          <p:nvPr>
            <p:extLst>
              <p:ext uri="{D42A27DB-BD31-4B8C-83A1-F6EECF244321}">
                <p14:modId xmlns:p14="http://schemas.microsoft.com/office/powerpoint/2010/main" val="2943149246"/>
              </p:ext>
            </p:extLst>
          </p:nvPr>
        </p:nvGraphicFramePr>
        <p:xfrm>
          <a:off x="323850" y="4797425"/>
          <a:ext cx="8569326" cy="1920875"/>
        </p:xfrm>
        <a:graphic>
          <a:graphicData uri="http://schemas.openxmlformats.org/drawingml/2006/table">
            <a:tbl>
              <a:tblPr firstRow="1" bandRow="1">
                <a:tableStyleId>{5C22544A-7EE6-4342-B048-85BDC9FD1C3A}</a:tableStyleId>
              </a:tblPr>
              <a:tblGrid>
                <a:gridCol w="4284663">
                  <a:extLst>
                    <a:ext uri="{9D8B030D-6E8A-4147-A177-3AD203B41FA5}">
                      <a16:colId xmlns:a16="http://schemas.microsoft.com/office/drawing/2014/main" val="20000"/>
                    </a:ext>
                  </a:extLst>
                </a:gridCol>
                <a:gridCol w="4284663">
                  <a:extLst>
                    <a:ext uri="{9D8B030D-6E8A-4147-A177-3AD203B41FA5}">
                      <a16:colId xmlns:a16="http://schemas.microsoft.com/office/drawing/2014/main" val="20001"/>
                    </a:ext>
                  </a:extLst>
                </a:gridCol>
              </a:tblGrid>
              <a:tr h="457414">
                <a:tc>
                  <a:txBody>
                    <a:bodyPr/>
                    <a:lstStyle/>
                    <a:p>
                      <a:pPr marL="342900" indent="-342900" algn="ctr">
                        <a:buFont typeface="+mj-lt"/>
                        <a:buNone/>
                      </a:pPr>
                      <a:r>
                        <a:rPr lang="en-GB" sz="2400" u="sng" dirty="0">
                          <a:solidFill>
                            <a:schemeClr val="tx1"/>
                          </a:solidFill>
                        </a:rPr>
                        <a:t>Advantages</a:t>
                      </a:r>
                    </a:p>
                  </a:txBody>
                  <a:tcPr marL="91444" marR="91444" marT="45742" marB="45742">
                    <a:solidFill>
                      <a:srgbClr val="92D050"/>
                    </a:solidFill>
                  </a:tcPr>
                </a:tc>
                <a:tc>
                  <a:txBody>
                    <a:bodyPr/>
                    <a:lstStyle/>
                    <a:p>
                      <a:pPr algn="ctr"/>
                      <a:r>
                        <a:rPr lang="en-GB" sz="2400" u="sng" dirty="0">
                          <a:solidFill>
                            <a:schemeClr val="tx1"/>
                          </a:solidFill>
                        </a:rPr>
                        <a:t>Disadvantages </a:t>
                      </a:r>
                    </a:p>
                  </a:txBody>
                  <a:tcPr marL="91444" marR="91444" marT="45742" marB="45742">
                    <a:solidFill>
                      <a:srgbClr val="FF0000"/>
                    </a:solidFill>
                  </a:tcPr>
                </a:tc>
                <a:extLst>
                  <a:ext uri="{0D108BD9-81ED-4DB2-BD59-A6C34878D82A}">
                    <a16:rowId xmlns:a16="http://schemas.microsoft.com/office/drawing/2014/main" val="10000"/>
                  </a:ext>
                </a:extLst>
              </a:tr>
              <a:tr h="1463461">
                <a:tc>
                  <a:txBody>
                    <a:bodyPr/>
                    <a:lstStyle/>
                    <a:p>
                      <a:pPr marL="342900" indent="-342900">
                        <a:buFont typeface="+mj-lt"/>
                        <a:buAutoNum type="arabicPeriod"/>
                      </a:pPr>
                      <a:r>
                        <a:rPr lang="en-GB" sz="1800" dirty="0">
                          <a:solidFill>
                            <a:schemeClr val="tx1"/>
                          </a:solidFill>
                        </a:rPr>
                        <a:t>Effective at stopping the wave eroding the land.</a:t>
                      </a:r>
                    </a:p>
                    <a:p>
                      <a:pPr marL="342900" indent="-342900">
                        <a:buFont typeface="+mj-lt"/>
                        <a:buAutoNum type="arabicPeriod"/>
                      </a:pPr>
                      <a:endParaRPr lang="en-GB" sz="1800" baseline="0" dirty="0">
                        <a:solidFill>
                          <a:schemeClr val="tx1"/>
                        </a:solidFill>
                      </a:endParaRPr>
                    </a:p>
                    <a:p>
                      <a:pPr marL="342900" indent="-342900">
                        <a:buFont typeface="+mj-lt"/>
                        <a:buAutoNum type="arabicPeriod"/>
                      </a:pPr>
                      <a:r>
                        <a:rPr lang="en-GB" sz="1800" baseline="0" dirty="0">
                          <a:solidFill>
                            <a:schemeClr val="tx1"/>
                          </a:solidFill>
                        </a:rPr>
                        <a:t>Often has a walkway or promenade for people to walk along </a:t>
                      </a:r>
                      <a:endParaRPr lang="en-GB" sz="1800" dirty="0">
                        <a:solidFill>
                          <a:schemeClr val="tx1"/>
                        </a:solidFill>
                      </a:endParaRPr>
                    </a:p>
                  </a:txBody>
                  <a:tcPr marL="91444" marR="91444" marT="45742" marB="45742">
                    <a:solidFill>
                      <a:srgbClr val="92D050"/>
                    </a:solidFill>
                  </a:tcPr>
                </a:tc>
                <a:tc>
                  <a:txBody>
                    <a:bodyPr/>
                    <a:lstStyle/>
                    <a:p>
                      <a:pPr marL="342900" indent="-342900">
                        <a:buFont typeface="+mj-lt"/>
                        <a:buAutoNum type="arabicPeriod"/>
                      </a:pPr>
                      <a:r>
                        <a:rPr lang="en-GB" sz="1800" dirty="0">
                          <a:solidFill>
                            <a:schemeClr val="tx1"/>
                          </a:solidFill>
                        </a:rPr>
                        <a:t>Can block</a:t>
                      </a:r>
                      <a:r>
                        <a:rPr lang="en-GB" sz="1800" baseline="0" dirty="0">
                          <a:solidFill>
                            <a:schemeClr val="tx1"/>
                          </a:solidFill>
                        </a:rPr>
                        <a:t> views and is unnatural to look at</a:t>
                      </a:r>
                    </a:p>
                    <a:p>
                      <a:pPr marL="342900" indent="-342900">
                        <a:buFont typeface="+mj-lt"/>
                        <a:buAutoNum type="arabicPeriod"/>
                      </a:pPr>
                      <a:endParaRPr lang="en-GB" sz="1800" baseline="0" dirty="0">
                        <a:solidFill>
                          <a:schemeClr val="tx1"/>
                        </a:solidFill>
                      </a:endParaRPr>
                    </a:p>
                    <a:p>
                      <a:pPr marL="342900" indent="-342900">
                        <a:buFont typeface="+mj-lt"/>
                        <a:buAutoNum type="arabicPeriod"/>
                      </a:pPr>
                      <a:r>
                        <a:rPr lang="en-GB" sz="1800" baseline="0" dirty="0">
                          <a:solidFill>
                            <a:schemeClr val="tx1"/>
                          </a:solidFill>
                        </a:rPr>
                        <a:t>Very expensive to build and look after</a:t>
                      </a:r>
                      <a:endParaRPr lang="en-GB" sz="1800" dirty="0">
                        <a:solidFill>
                          <a:schemeClr val="tx1"/>
                        </a:solidFill>
                      </a:endParaRPr>
                    </a:p>
                  </a:txBody>
                  <a:tcPr marL="91444" marR="91444" marT="45742" marB="45742">
                    <a:solidFill>
                      <a:srgbClr val="FF0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545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a:extLst>
              <a:ext uri="{FF2B5EF4-FFF2-40B4-BE49-F238E27FC236}">
                <a16:creationId xmlns:a16="http://schemas.microsoft.com/office/drawing/2014/main" id="{26320D2C-68C9-4B16-942A-15EE7275F209}"/>
              </a:ext>
            </a:extLst>
          </p:cNvPr>
          <p:cNvSpPr txBox="1">
            <a:spLocks noChangeArrowheads="1"/>
          </p:cNvSpPr>
          <p:nvPr/>
        </p:nvSpPr>
        <p:spPr bwMode="auto">
          <a:xfrm>
            <a:off x="0" y="19050"/>
            <a:ext cx="8496300" cy="75406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sng" strike="noStrike" kern="1200" cap="none" spc="0" normalizeH="0" baseline="0" noProof="0" dirty="0">
                <a:ln>
                  <a:noFill/>
                </a:ln>
                <a:solidFill>
                  <a:prstClr val="black"/>
                </a:solidFill>
                <a:effectLst/>
                <a:uLnTx/>
                <a:uFillTx/>
                <a:latin typeface="Comic Sans MS"/>
                <a:ea typeface="+mn-ea"/>
                <a:cs typeface="+mn-cs"/>
              </a:rPr>
              <a:t>GROYNES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sng" strike="noStrike" kern="1200" cap="none" spc="0" normalizeH="0" baseline="0" noProof="0" dirty="0">
                <a:ln>
                  <a:noFill/>
                </a:ln>
                <a:solidFill>
                  <a:prstClr val="black"/>
                </a:solidFill>
                <a:effectLst/>
                <a:uLnTx/>
                <a:uFillTx/>
                <a:latin typeface="Comic Sans MS"/>
                <a:ea typeface="+mn-ea"/>
                <a:cs typeface="+mn-cs"/>
              </a:rPr>
              <a:t>Description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mn-ea"/>
                <a:cs typeface="+mn-cs"/>
              </a:rPr>
              <a:t>Timber or rock structures built out to sea from the coast. They trap material being moved by long shore drift and so make the beach bigger. The wider beach acts as a buffer to reduce the effect of incoming waves, reducing wave attack on the coast.  </a:t>
            </a: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sng" strike="noStrike" kern="1200" cap="none" spc="0" normalizeH="0" baseline="0" noProof="0" dirty="0">
                <a:ln>
                  <a:noFill/>
                </a:ln>
                <a:solidFill>
                  <a:prstClr val="black"/>
                </a:solidFill>
                <a:effectLst/>
                <a:uLnTx/>
                <a:uFillTx/>
                <a:latin typeface="Comic Sans MS"/>
                <a:ea typeface="+mn-ea"/>
                <a:cs typeface="+mn-cs"/>
              </a:rPr>
              <a:t>Cost </a:t>
            </a: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mn-ea"/>
                <a:cs typeface="+mn-cs"/>
              </a:rPr>
              <a:t>Up to £5,000 per metre.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p:txBody>
      </p:sp>
      <p:graphicFrame>
        <p:nvGraphicFramePr>
          <p:cNvPr id="4" name="Table 3">
            <a:extLst>
              <a:ext uri="{FF2B5EF4-FFF2-40B4-BE49-F238E27FC236}">
                <a16:creationId xmlns:a16="http://schemas.microsoft.com/office/drawing/2014/main" id="{6D70E4AE-57B1-47D1-8A5B-8E93F2B8C16F}"/>
              </a:ext>
            </a:extLst>
          </p:cNvPr>
          <p:cNvGraphicFramePr>
            <a:graphicFrameLocks noGrp="1"/>
          </p:cNvGraphicFramePr>
          <p:nvPr/>
        </p:nvGraphicFramePr>
        <p:xfrm>
          <a:off x="107950" y="4365625"/>
          <a:ext cx="8856664" cy="2468672"/>
        </p:xfrm>
        <a:graphic>
          <a:graphicData uri="http://schemas.openxmlformats.org/drawingml/2006/table">
            <a:tbl>
              <a:tblPr firstRow="1" bandRow="1">
                <a:tableStyleId>{5C22544A-7EE6-4342-B048-85BDC9FD1C3A}</a:tableStyleId>
              </a:tblPr>
              <a:tblGrid>
                <a:gridCol w="4428332">
                  <a:extLst>
                    <a:ext uri="{9D8B030D-6E8A-4147-A177-3AD203B41FA5}">
                      <a16:colId xmlns:a16="http://schemas.microsoft.com/office/drawing/2014/main" val="20000"/>
                    </a:ext>
                  </a:extLst>
                </a:gridCol>
                <a:gridCol w="4428332">
                  <a:extLst>
                    <a:ext uri="{9D8B030D-6E8A-4147-A177-3AD203B41FA5}">
                      <a16:colId xmlns:a16="http://schemas.microsoft.com/office/drawing/2014/main" val="20001"/>
                    </a:ext>
                  </a:extLst>
                </a:gridCol>
              </a:tblGrid>
              <a:tr h="457078">
                <a:tc>
                  <a:txBody>
                    <a:bodyPr/>
                    <a:lstStyle/>
                    <a:p>
                      <a:pPr marL="342900" indent="-342900" algn="ctr">
                        <a:buFont typeface="+mj-lt"/>
                        <a:buNone/>
                      </a:pPr>
                      <a:r>
                        <a:rPr lang="en-GB" sz="2400" u="sng" dirty="0">
                          <a:solidFill>
                            <a:schemeClr val="tx1"/>
                          </a:solidFill>
                        </a:rPr>
                        <a:t>Advantages</a:t>
                      </a:r>
                    </a:p>
                  </a:txBody>
                  <a:tcPr marL="91437" marR="91437" marT="45668" marB="45668">
                    <a:solidFill>
                      <a:srgbClr val="92D050"/>
                    </a:solidFill>
                  </a:tcPr>
                </a:tc>
                <a:tc>
                  <a:txBody>
                    <a:bodyPr/>
                    <a:lstStyle/>
                    <a:p>
                      <a:pPr algn="ctr"/>
                      <a:r>
                        <a:rPr lang="en-GB" sz="2400" u="sng" dirty="0">
                          <a:solidFill>
                            <a:schemeClr val="tx1"/>
                          </a:solidFill>
                        </a:rPr>
                        <a:t>Disadvantages </a:t>
                      </a:r>
                    </a:p>
                  </a:txBody>
                  <a:tcPr marL="91437" marR="91437" marT="45668" marB="45668">
                    <a:solidFill>
                      <a:srgbClr val="FF0000"/>
                    </a:solidFill>
                  </a:tcPr>
                </a:tc>
                <a:extLst>
                  <a:ext uri="{0D108BD9-81ED-4DB2-BD59-A6C34878D82A}">
                    <a16:rowId xmlns:a16="http://schemas.microsoft.com/office/drawing/2014/main" val="10000"/>
                  </a:ext>
                </a:extLst>
              </a:tr>
              <a:tr h="2011485">
                <a:tc>
                  <a:txBody>
                    <a:bodyPr/>
                    <a:lstStyle/>
                    <a:p>
                      <a:pPr marL="342900" indent="-342900">
                        <a:buFont typeface="+mj-lt"/>
                        <a:buAutoNum type="arabicPeriod"/>
                      </a:pPr>
                      <a:r>
                        <a:rPr lang="en-GB" sz="1800" dirty="0">
                          <a:solidFill>
                            <a:schemeClr val="tx1"/>
                          </a:solidFill>
                        </a:rPr>
                        <a:t>A bigger</a:t>
                      </a:r>
                      <a:r>
                        <a:rPr lang="en-GB" sz="1800" baseline="0" dirty="0">
                          <a:solidFill>
                            <a:schemeClr val="tx1"/>
                          </a:solidFill>
                        </a:rPr>
                        <a:t> beach can attract more tourist.</a:t>
                      </a:r>
                    </a:p>
                    <a:p>
                      <a:pPr marL="342900" indent="-342900">
                        <a:buFont typeface="+mj-lt"/>
                        <a:buAutoNum type="arabicPeriod"/>
                      </a:pPr>
                      <a:r>
                        <a:rPr lang="en-GB" sz="1800" baseline="0" dirty="0">
                          <a:solidFill>
                            <a:schemeClr val="tx1"/>
                          </a:solidFill>
                        </a:rPr>
                        <a:t>Provide useful structures for fishing </a:t>
                      </a:r>
                    </a:p>
                    <a:p>
                      <a:pPr marL="342900" indent="-342900">
                        <a:buFont typeface="+mj-lt"/>
                        <a:buAutoNum type="arabicPeriod"/>
                      </a:pPr>
                      <a:r>
                        <a:rPr lang="en-GB" sz="1800" baseline="0" dirty="0">
                          <a:solidFill>
                            <a:schemeClr val="tx1"/>
                          </a:solidFill>
                        </a:rPr>
                        <a:t>Not too expensive</a:t>
                      </a:r>
                    </a:p>
                    <a:p>
                      <a:pPr marL="342900" indent="-342900">
                        <a:buFont typeface="+mj-lt"/>
                        <a:buAutoNum type="arabicPeriod"/>
                      </a:pPr>
                      <a:endParaRPr lang="en-GB" sz="1800" dirty="0">
                        <a:solidFill>
                          <a:schemeClr val="tx1"/>
                        </a:solidFill>
                      </a:endParaRPr>
                    </a:p>
                  </a:txBody>
                  <a:tcPr marL="91437" marR="91437" marT="45668" marB="45668">
                    <a:solidFill>
                      <a:srgbClr val="92D050"/>
                    </a:solidFill>
                  </a:tcPr>
                </a:tc>
                <a:tc>
                  <a:txBody>
                    <a:bodyPr/>
                    <a:lstStyle/>
                    <a:p>
                      <a:pPr marL="342900" indent="-342900">
                        <a:buFont typeface="+mj-lt"/>
                        <a:buAutoNum type="arabicPeriod"/>
                      </a:pPr>
                      <a:r>
                        <a:rPr lang="en-GB" sz="1800" dirty="0">
                          <a:solidFill>
                            <a:schemeClr val="tx1"/>
                          </a:solidFill>
                        </a:rPr>
                        <a:t>They stop other beaches from getting material and often lead to more erosion elsewhere.</a:t>
                      </a:r>
                      <a:r>
                        <a:rPr lang="en-GB" sz="1800" baseline="0" dirty="0">
                          <a:solidFill>
                            <a:schemeClr val="tx1"/>
                          </a:solidFill>
                        </a:rPr>
                        <a:t> The problem is not so much solved but shifted</a:t>
                      </a:r>
                    </a:p>
                    <a:p>
                      <a:pPr marL="342900" indent="-342900">
                        <a:buFont typeface="+mj-lt"/>
                        <a:buAutoNum type="arabicPeriod"/>
                      </a:pPr>
                      <a:r>
                        <a:rPr lang="en-GB" sz="1800" baseline="0" dirty="0">
                          <a:solidFill>
                            <a:schemeClr val="tx1"/>
                          </a:solidFill>
                        </a:rPr>
                        <a:t>Groynes are unnatural and can be unattractive</a:t>
                      </a:r>
                      <a:endParaRPr lang="en-GB" sz="1800" dirty="0">
                        <a:solidFill>
                          <a:schemeClr val="tx1"/>
                        </a:solidFill>
                      </a:endParaRPr>
                    </a:p>
                  </a:txBody>
                  <a:tcPr marL="91437" marR="91437" marT="45668" marB="45668">
                    <a:solidFill>
                      <a:srgbClr val="FF0000"/>
                    </a:solidFill>
                  </a:tcPr>
                </a:tc>
                <a:extLst>
                  <a:ext uri="{0D108BD9-81ED-4DB2-BD59-A6C34878D82A}">
                    <a16:rowId xmlns:a16="http://schemas.microsoft.com/office/drawing/2014/main" val="10001"/>
                  </a:ext>
                </a:extLst>
              </a:tr>
            </a:tbl>
          </a:graphicData>
        </a:graphic>
      </p:graphicFrame>
      <p:pic>
        <p:nvPicPr>
          <p:cNvPr id="30734" name="Picture 2">
            <a:extLst>
              <a:ext uri="{FF2B5EF4-FFF2-40B4-BE49-F238E27FC236}">
                <a16:creationId xmlns:a16="http://schemas.microsoft.com/office/drawing/2014/main" id="{06197415-CAEC-406D-98FF-F9714FBF21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113"/>
            <a:ext cx="3455987"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57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469F73C4-9AE9-4681-9D47-C1DD90190393}"/>
              </a:ext>
            </a:extLst>
          </p:cNvPr>
          <p:cNvSpPr txBox="1">
            <a:spLocks noChangeArrowheads="1"/>
          </p:cNvSpPr>
          <p:nvPr/>
        </p:nvSpPr>
        <p:spPr bwMode="auto">
          <a:xfrm>
            <a:off x="0" y="-1588"/>
            <a:ext cx="8496300" cy="7294563"/>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sng" strike="noStrike" kern="1200" cap="none" spc="0" normalizeH="0" baseline="0" noProof="0" dirty="0">
                <a:ln>
                  <a:noFill/>
                </a:ln>
                <a:solidFill>
                  <a:prstClr val="black"/>
                </a:solidFill>
                <a:effectLst/>
                <a:uLnTx/>
                <a:uFillTx/>
                <a:latin typeface="Comic Sans MS"/>
                <a:ea typeface="+mn-ea"/>
                <a:cs typeface="+mn-cs"/>
              </a:rPr>
              <a:t>ROCK ARMOUR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sng" strike="noStrike" kern="1200" cap="none" spc="0" normalizeH="0" baseline="0" noProof="0" dirty="0">
                <a:ln>
                  <a:noFill/>
                </a:ln>
                <a:solidFill>
                  <a:prstClr val="black"/>
                </a:solidFill>
                <a:effectLst/>
                <a:uLnTx/>
                <a:uFillTx/>
                <a:latin typeface="Comic Sans MS"/>
                <a:ea typeface="+mn-ea"/>
                <a:cs typeface="+mn-cs"/>
              </a:rPr>
              <a:t>Description</a:t>
            </a: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mn-ea"/>
                <a:cs typeface="+mn-cs"/>
              </a:rPr>
              <a:t>Piles of large boulders placed at the foot of a cliff. The rock force waves to break, absorbing their energy and protecting the cliffs.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sng" strike="noStrike" kern="1200" cap="none" spc="0" normalizeH="0" baseline="0" noProof="0" dirty="0">
                <a:ln>
                  <a:noFill/>
                </a:ln>
                <a:solidFill>
                  <a:prstClr val="black"/>
                </a:solidFill>
                <a:effectLst/>
                <a:uLnTx/>
                <a:uFillTx/>
                <a:latin typeface="Comic Sans MS"/>
                <a:ea typeface="+mn-ea"/>
                <a:cs typeface="+mn-cs"/>
              </a:rPr>
              <a:t>Cost </a:t>
            </a: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mn-ea"/>
                <a:cs typeface="+mn-cs"/>
              </a:rPr>
              <a:t>Approximately £1000-£4000 per metre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p:txBody>
      </p:sp>
      <p:graphicFrame>
        <p:nvGraphicFramePr>
          <p:cNvPr id="4" name="Table 3">
            <a:extLst>
              <a:ext uri="{FF2B5EF4-FFF2-40B4-BE49-F238E27FC236}">
                <a16:creationId xmlns:a16="http://schemas.microsoft.com/office/drawing/2014/main" id="{8B5592EA-3DDE-402F-8579-85C7271BCF8D}"/>
              </a:ext>
            </a:extLst>
          </p:cNvPr>
          <p:cNvGraphicFramePr>
            <a:graphicFrameLocks noGrp="1"/>
          </p:cNvGraphicFramePr>
          <p:nvPr>
            <p:extLst>
              <p:ext uri="{D42A27DB-BD31-4B8C-83A1-F6EECF244321}">
                <p14:modId xmlns:p14="http://schemas.microsoft.com/office/powerpoint/2010/main" val="4130211197"/>
              </p:ext>
            </p:extLst>
          </p:nvPr>
        </p:nvGraphicFramePr>
        <p:xfrm>
          <a:off x="71438" y="4365625"/>
          <a:ext cx="9072562" cy="2500422"/>
        </p:xfrm>
        <a:graphic>
          <a:graphicData uri="http://schemas.openxmlformats.org/drawingml/2006/table">
            <a:tbl>
              <a:tblPr firstRow="1" bandRow="1">
                <a:tableStyleId>{5C22544A-7EE6-4342-B048-85BDC9FD1C3A}</a:tableStyleId>
              </a:tblPr>
              <a:tblGrid>
                <a:gridCol w="4536281">
                  <a:extLst>
                    <a:ext uri="{9D8B030D-6E8A-4147-A177-3AD203B41FA5}">
                      <a16:colId xmlns:a16="http://schemas.microsoft.com/office/drawing/2014/main" val="20000"/>
                    </a:ext>
                  </a:extLst>
                </a:gridCol>
                <a:gridCol w="4536281">
                  <a:extLst>
                    <a:ext uri="{9D8B030D-6E8A-4147-A177-3AD203B41FA5}">
                      <a16:colId xmlns:a16="http://schemas.microsoft.com/office/drawing/2014/main" val="20001"/>
                    </a:ext>
                  </a:extLst>
                </a:gridCol>
              </a:tblGrid>
              <a:tr h="488804">
                <a:tc>
                  <a:txBody>
                    <a:bodyPr/>
                    <a:lstStyle/>
                    <a:p>
                      <a:pPr marL="342900" indent="-342900" algn="ctr">
                        <a:buFont typeface="+mj-lt"/>
                        <a:buNone/>
                      </a:pPr>
                      <a:r>
                        <a:rPr lang="en-GB" sz="2400" u="sng" dirty="0">
                          <a:solidFill>
                            <a:schemeClr val="tx1"/>
                          </a:solidFill>
                        </a:rPr>
                        <a:t>Advantages</a:t>
                      </a:r>
                    </a:p>
                  </a:txBody>
                  <a:tcPr marL="91443" marR="91443" marT="45689" marB="45689">
                    <a:solidFill>
                      <a:srgbClr val="92D050"/>
                    </a:solidFill>
                  </a:tcPr>
                </a:tc>
                <a:tc>
                  <a:txBody>
                    <a:bodyPr/>
                    <a:lstStyle/>
                    <a:p>
                      <a:pPr algn="ctr"/>
                      <a:r>
                        <a:rPr lang="en-GB" sz="2400" u="sng" dirty="0">
                          <a:solidFill>
                            <a:schemeClr val="tx1"/>
                          </a:solidFill>
                        </a:rPr>
                        <a:t>Disadvantages </a:t>
                      </a:r>
                    </a:p>
                  </a:txBody>
                  <a:tcPr marL="91443" marR="91443" marT="45689" marB="45689">
                    <a:solidFill>
                      <a:srgbClr val="FF0000"/>
                    </a:solidFill>
                  </a:tcPr>
                </a:tc>
                <a:extLst>
                  <a:ext uri="{0D108BD9-81ED-4DB2-BD59-A6C34878D82A}">
                    <a16:rowId xmlns:a16="http://schemas.microsoft.com/office/drawing/2014/main" val="10000"/>
                  </a:ext>
                </a:extLst>
              </a:tr>
              <a:tr h="2011509">
                <a:tc>
                  <a:txBody>
                    <a:bodyPr/>
                    <a:lstStyle/>
                    <a:p>
                      <a:pPr marL="342900" indent="-342900">
                        <a:buFont typeface="+mj-lt"/>
                        <a:buAutoNum type="arabicPeriod"/>
                      </a:pPr>
                      <a:r>
                        <a:rPr lang="en-GB" sz="1800" dirty="0"/>
                        <a:t>Quite cheap and easy to look after</a:t>
                      </a:r>
                    </a:p>
                    <a:p>
                      <a:pPr marL="342900" indent="-342900">
                        <a:buFont typeface="+mj-lt"/>
                        <a:buAutoNum type="arabicPeriod"/>
                      </a:pPr>
                      <a:r>
                        <a:rPr lang="en-GB" sz="1800" baseline="0" dirty="0"/>
                        <a:t>Can look more natural if you use rocks from the local area</a:t>
                      </a:r>
                      <a:endParaRPr lang="en-GB" sz="1800" dirty="0"/>
                    </a:p>
                  </a:txBody>
                  <a:tcPr marL="91443" marR="91443" marT="45689" marB="45689">
                    <a:solidFill>
                      <a:srgbClr val="92D050"/>
                    </a:solidFill>
                  </a:tcPr>
                </a:tc>
                <a:tc>
                  <a:txBody>
                    <a:bodyPr/>
                    <a:lstStyle/>
                    <a:p>
                      <a:pPr marL="342900" indent="-342900">
                        <a:buFont typeface="+mj-lt"/>
                        <a:buAutoNum type="arabicPeriod"/>
                      </a:pPr>
                      <a:r>
                        <a:rPr lang="en-GB" sz="1800" dirty="0">
                          <a:solidFill>
                            <a:schemeClr val="tx1"/>
                          </a:solidFill>
                        </a:rPr>
                        <a:t>Rocks can be used</a:t>
                      </a:r>
                      <a:r>
                        <a:rPr lang="en-GB" sz="1800" baseline="0" dirty="0">
                          <a:solidFill>
                            <a:schemeClr val="tx1"/>
                          </a:solidFill>
                        </a:rPr>
                        <a:t> from other parts of the coastline or even from abroad. (Can be expensive to transport.) </a:t>
                      </a:r>
                    </a:p>
                    <a:p>
                      <a:pPr marL="342900" indent="-342900">
                        <a:buFont typeface="+mj-lt"/>
                        <a:buAutoNum type="arabicPeriod"/>
                      </a:pPr>
                      <a:r>
                        <a:rPr lang="en-GB" sz="1800" baseline="0" dirty="0">
                          <a:solidFill>
                            <a:schemeClr val="tx1"/>
                          </a:solidFill>
                        </a:rPr>
                        <a:t>They look unnatural and are not very attractive</a:t>
                      </a:r>
                    </a:p>
                    <a:p>
                      <a:pPr marL="342900" indent="-342900">
                        <a:buFont typeface="+mj-lt"/>
                        <a:buAutoNum type="arabicPeriod"/>
                      </a:pPr>
                      <a:r>
                        <a:rPr lang="en-GB" sz="1800" baseline="0" dirty="0">
                          <a:solidFill>
                            <a:schemeClr val="tx1"/>
                          </a:solidFill>
                        </a:rPr>
                        <a:t>Make it more difficult for people to access the beach. </a:t>
                      </a:r>
                      <a:endParaRPr lang="en-GB" sz="1800" dirty="0">
                        <a:solidFill>
                          <a:schemeClr val="tx1"/>
                        </a:solidFill>
                      </a:endParaRPr>
                    </a:p>
                  </a:txBody>
                  <a:tcPr marL="91443" marR="91443" marT="45689" marB="45689">
                    <a:solidFill>
                      <a:srgbClr val="FF0000"/>
                    </a:solidFill>
                  </a:tcPr>
                </a:tc>
                <a:extLst>
                  <a:ext uri="{0D108BD9-81ED-4DB2-BD59-A6C34878D82A}">
                    <a16:rowId xmlns:a16="http://schemas.microsoft.com/office/drawing/2014/main" val="10001"/>
                  </a:ext>
                </a:extLst>
              </a:tr>
            </a:tbl>
          </a:graphicData>
        </a:graphic>
      </p:graphicFrame>
      <p:pic>
        <p:nvPicPr>
          <p:cNvPr id="31758" name="Picture 16" descr="See the source image">
            <a:extLst>
              <a:ext uri="{FF2B5EF4-FFF2-40B4-BE49-F238E27FC236}">
                <a16:creationId xmlns:a16="http://schemas.microsoft.com/office/drawing/2014/main" id="{4D58AAF3-BA35-4624-BE37-7D301A3B7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3" y="0"/>
            <a:ext cx="526415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68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9E8BB16F-6933-4465-873D-10DF409A4C9B}"/>
              </a:ext>
            </a:extLst>
          </p:cNvPr>
          <p:cNvSpPr txBox="1">
            <a:spLocks noChangeArrowheads="1"/>
          </p:cNvSpPr>
          <p:nvPr/>
        </p:nvSpPr>
        <p:spPr bwMode="auto">
          <a:xfrm>
            <a:off x="-25400" y="0"/>
            <a:ext cx="8496300" cy="7848302"/>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1" i="0" u="sng" strike="noStrike" kern="1200" cap="none" spc="0" normalizeH="0" baseline="0" noProof="0" dirty="0">
                <a:ln>
                  <a:noFill/>
                </a:ln>
                <a:solidFill>
                  <a:prstClr val="black"/>
                </a:solidFill>
                <a:effectLst/>
                <a:uLnTx/>
                <a:uFillTx/>
                <a:latin typeface="Comic Sans MS"/>
                <a:ea typeface="+mn-ea"/>
                <a:cs typeface="+mn-cs"/>
              </a:rPr>
              <a:t>BEACH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1" i="0" u="sng" strike="noStrike" kern="1200" cap="none" spc="0" normalizeH="0" baseline="0" noProof="0" dirty="0">
                <a:ln>
                  <a:noFill/>
                </a:ln>
                <a:solidFill>
                  <a:prstClr val="black"/>
                </a:solidFill>
                <a:effectLst/>
                <a:uLnTx/>
                <a:uFillTx/>
                <a:latin typeface="Comic Sans MS"/>
                <a:ea typeface="+mn-ea"/>
                <a:cs typeface="+mn-cs"/>
              </a:rPr>
              <a:t>NOURISHMENT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omic Sans MS"/>
                <a:ea typeface="+mn-ea"/>
                <a:cs typeface="+mn-cs"/>
              </a:rPr>
              <a:t>Description</a:t>
            </a:r>
            <a:endParaRPr kumimoji="0" lang="en-GB" altLang="en-US"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omic Sans MS"/>
                <a:ea typeface="+mn-ea"/>
                <a:cs typeface="+mn-cs"/>
              </a:rPr>
              <a:t>Adding sand to a beach to make it higher or wider. If the beach is wider it protects the coastline from the erosion caused by the waves. The material is usually from local areas so that it blends in with the existing beach material.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sng" strike="noStrike" kern="1200" cap="none" spc="0" normalizeH="0" baseline="0" noProof="0" dirty="0">
                <a:ln>
                  <a:noFill/>
                </a:ln>
                <a:solidFill>
                  <a:prstClr val="black"/>
                </a:solidFill>
                <a:effectLst/>
                <a:uLnTx/>
                <a:uFillTx/>
                <a:latin typeface="Comic Sans MS"/>
                <a:ea typeface="+mn-ea"/>
                <a:cs typeface="+mn-cs"/>
              </a:rPr>
              <a:t>Cost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omic Sans MS"/>
                <a:ea typeface="+mn-ea"/>
                <a:cs typeface="+mn-cs"/>
              </a:rPr>
              <a:t>Approximately £3000 per metre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p:txBody>
      </p:sp>
      <p:graphicFrame>
        <p:nvGraphicFramePr>
          <p:cNvPr id="4" name="Table 3">
            <a:extLst>
              <a:ext uri="{FF2B5EF4-FFF2-40B4-BE49-F238E27FC236}">
                <a16:creationId xmlns:a16="http://schemas.microsoft.com/office/drawing/2014/main" id="{769B67B2-805B-41AF-8B0A-78A0F1A6B9B3}"/>
              </a:ext>
            </a:extLst>
          </p:cNvPr>
          <p:cNvGraphicFramePr>
            <a:graphicFrameLocks noGrp="1"/>
          </p:cNvGraphicFramePr>
          <p:nvPr/>
        </p:nvGraphicFramePr>
        <p:xfrm>
          <a:off x="0" y="4797425"/>
          <a:ext cx="9144000" cy="206057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2524">
                <a:tc>
                  <a:txBody>
                    <a:bodyPr/>
                    <a:lstStyle/>
                    <a:p>
                      <a:pPr marL="342900" indent="-342900" algn="ctr">
                        <a:buFont typeface="+mj-lt"/>
                        <a:buNone/>
                      </a:pPr>
                      <a:r>
                        <a:rPr lang="en-GB" sz="2400" u="sng" dirty="0">
                          <a:solidFill>
                            <a:schemeClr val="tx1"/>
                          </a:solidFill>
                        </a:rPr>
                        <a:t>Advantages</a:t>
                      </a:r>
                    </a:p>
                  </a:txBody>
                  <a:tcPr marL="91444" marR="91444" marT="45734" marB="45734">
                    <a:solidFill>
                      <a:srgbClr val="92D050"/>
                    </a:solidFill>
                  </a:tcPr>
                </a:tc>
                <a:tc>
                  <a:txBody>
                    <a:bodyPr/>
                    <a:lstStyle/>
                    <a:p>
                      <a:pPr algn="ctr"/>
                      <a:r>
                        <a:rPr lang="en-GB" sz="2400" u="sng" dirty="0">
                          <a:solidFill>
                            <a:schemeClr val="tx1"/>
                          </a:solidFill>
                        </a:rPr>
                        <a:t>Disadvantages </a:t>
                      </a:r>
                    </a:p>
                  </a:txBody>
                  <a:tcPr marL="91444" marR="91444" marT="45734" marB="45734">
                    <a:solidFill>
                      <a:srgbClr val="FF0000"/>
                    </a:solidFill>
                  </a:tcPr>
                </a:tc>
                <a:extLst>
                  <a:ext uri="{0D108BD9-81ED-4DB2-BD59-A6C34878D82A}">
                    <a16:rowId xmlns:a16="http://schemas.microsoft.com/office/drawing/2014/main" val="10000"/>
                  </a:ext>
                </a:extLst>
              </a:tr>
              <a:tr h="1488051">
                <a:tc>
                  <a:txBody>
                    <a:bodyPr/>
                    <a:lstStyle/>
                    <a:p>
                      <a:pPr marL="342900" indent="-342900">
                        <a:buFont typeface="+mj-lt"/>
                        <a:buAutoNum type="arabicPeriod"/>
                      </a:pPr>
                      <a:r>
                        <a:rPr lang="en-GB" sz="1800" dirty="0">
                          <a:solidFill>
                            <a:schemeClr val="tx1"/>
                          </a:solidFill>
                        </a:rPr>
                        <a:t>Quite cheap</a:t>
                      </a:r>
                      <a:endParaRPr lang="en-GB" sz="1800" baseline="0" dirty="0">
                        <a:solidFill>
                          <a:schemeClr val="tx1"/>
                        </a:solidFill>
                      </a:endParaRPr>
                    </a:p>
                    <a:p>
                      <a:pPr marL="342900" indent="-342900">
                        <a:buFont typeface="+mj-lt"/>
                        <a:buAutoNum type="arabicPeriod"/>
                      </a:pPr>
                      <a:r>
                        <a:rPr lang="en-GB" sz="1800" baseline="0" dirty="0">
                          <a:solidFill>
                            <a:schemeClr val="tx1"/>
                          </a:solidFill>
                        </a:rPr>
                        <a:t>Blends in with existing beach</a:t>
                      </a:r>
                    </a:p>
                    <a:p>
                      <a:pPr marL="342900" indent="-342900">
                        <a:buFont typeface="+mj-lt"/>
                        <a:buAutoNum type="arabicPeriod"/>
                      </a:pPr>
                      <a:r>
                        <a:rPr lang="en-GB" sz="1800" baseline="0" dirty="0">
                          <a:solidFill>
                            <a:schemeClr val="tx1"/>
                          </a:solidFill>
                        </a:rPr>
                        <a:t>A bigger beach can attract more tourists </a:t>
                      </a:r>
                      <a:endParaRPr lang="en-GB" sz="1800" dirty="0">
                        <a:solidFill>
                          <a:schemeClr val="tx1"/>
                        </a:solidFill>
                      </a:endParaRPr>
                    </a:p>
                  </a:txBody>
                  <a:tcPr marL="91444" marR="91444" marT="45734" marB="45734">
                    <a:solidFill>
                      <a:srgbClr val="92D050"/>
                    </a:solidFill>
                  </a:tcPr>
                </a:tc>
                <a:tc>
                  <a:txBody>
                    <a:bodyPr/>
                    <a:lstStyle/>
                    <a:p>
                      <a:pPr marL="342900" indent="-342900">
                        <a:buFont typeface="+mj-lt"/>
                        <a:buAutoNum type="arabicPeriod"/>
                      </a:pPr>
                      <a:r>
                        <a:rPr lang="en-GB" sz="1800" dirty="0">
                          <a:solidFill>
                            <a:schemeClr val="tx1"/>
                          </a:solidFill>
                        </a:rPr>
                        <a:t>Needs to be constantly</a:t>
                      </a:r>
                      <a:r>
                        <a:rPr lang="en-GB" sz="1800" baseline="0" dirty="0">
                          <a:solidFill>
                            <a:schemeClr val="tx1"/>
                          </a:solidFill>
                        </a:rPr>
                        <a:t> done </a:t>
                      </a:r>
                      <a:r>
                        <a:rPr lang="en-GB" sz="1800" dirty="0">
                          <a:solidFill>
                            <a:schemeClr val="tx1"/>
                          </a:solidFill>
                        </a:rPr>
                        <a:t>unless structures are built to retain the beach such as groynes. </a:t>
                      </a:r>
                    </a:p>
                  </a:txBody>
                  <a:tcPr marL="91444" marR="91444" marT="45734" marB="45734">
                    <a:solidFill>
                      <a:srgbClr val="FF0000"/>
                    </a:solidFill>
                  </a:tcPr>
                </a:tc>
                <a:extLst>
                  <a:ext uri="{0D108BD9-81ED-4DB2-BD59-A6C34878D82A}">
                    <a16:rowId xmlns:a16="http://schemas.microsoft.com/office/drawing/2014/main" val="10001"/>
                  </a:ext>
                </a:extLst>
              </a:tr>
            </a:tbl>
          </a:graphicData>
        </a:graphic>
      </p:graphicFrame>
      <p:pic>
        <p:nvPicPr>
          <p:cNvPr id="32782" name="Picture 2">
            <a:extLst>
              <a:ext uri="{FF2B5EF4-FFF2-40B4-BE49-F238E27FC236}">
                <a16:creationId xmlns:a16="http://schemas.microsoft.com/office/drawing/2014/main" id="{8663B06E-249E-4418-A235-7A87783D08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1588"/>
            <a:ext cx="38893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4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F270E4CA-6EE7-40BD-A7A2-FE1266EDAF08}"/>
              </a:ext>
            </a:extLst>
          </p:cNvPr>
          <p:cNvSpPr txBox="1">
            <a:spLocks noChangeArrowheads="1"/>
          </p:cNvSpPr>
          <p:nvPr/>
        </p:nvSpPr>
        <p:spPr bwMode="auto">
          <a:xfrm>
            <a:off x="22225" y="114300"/>
            <a:ext cx="8496300" cy="704850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sng" strike="noStrike" kern="1200" cap="none" spc="0" normalizeH="0" baseline="0" noProof="0" dirty="0">
                <a:ln>
                  <a:noFill/>
                </a:ln>
                <a:solidFill>
                  <a:prstClr val="black"/>
                </a:solidFill>
                <a:effectLst/>
                <a:uLnTx/>
                <a:uFillTx/>
                <a:latin typeface="Comic Sans MS"/>
                <a:ea typeface="+mn-ea"/>
                <a:cs typeface="+mn-cs"/>
              </a:rPr>
              <a:t>DUNE REGENERATION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sng" strike="noStrike" kern="1200" cap="none" spc="0" normalizeH="0" baseline="0" noProof="0" dirty="0">
                <a:ln>
                  <a:noFill/>
                </a:ln>
                <a:solidFill>
                  <a:prstClr val="black"/>
                </a:solidFill>
                <a:effectLst/>
                <a:uLnTx/>
                <a:uFillTx/>
                <a:latin typeface="Comic Sans MS"/>
                <a:ea typeface="+mn-ea"/>
                <a:cs typeface="+mn-cs"/>
              </a:rPr>
              <a:t>Description</a:t>
            </a: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mn-ea"/>
                <a:cs typeface="+mn-cs"/>
              </a:rPr>
              <a:t>Sand dunes are good at stopping the waves from attacking the coast but they are easily damaged, especially by walkers. Tall grass can be planted to stabilise the dunes and help them grow. Areas can be fenced to keep people off newly planted dunes</a:t>
            </a: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sng" strike="noStrike" kern="1200" cap="none" spc="0" normalizeH="0" baseline="0" noProof="0" dirty="0">
                <a:ln>
                  <a:noFill/>
                </a:ln>
                <a:solidFill>
                  <a:prstClr val="black"/>
                </a:solidFill>
                <a:effectLst/>
                <a:uLnTx/>
                <a:uFillTx/>
                <a:latin typeface="Comic Sans MS"/>
                <a:ea typeface="+mn-ea"/>
                <a:cs typeface="+mn-cs"/>
              </a:rPr>
              <a:t>Cost </a:t>
            </a: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mn-ea"/>
                <a:cs typeface="+mn-cs"/>
              </a:rPr>
              <a:t>Approximately £2000 per 100m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p:txBody>
      </p:sp>
      <p:graphicFrame>
        <p:nvGraphicFramePr>
          <p:cNvPr id="4" name="Table 3">
            <a:extLst>
              <a:ext uri="{FF2B5EF4-FFF2-40B4-BE49-F238E27FC236}">
                <a16:creationId xmlns:a16="http://schemas.microsoft.com/office/drawing/2014/main" id="{ECAFB0DD-AE79-4062-9756-5F7E336CA27A}"/>
              </a:ext>
            </a:extLst>
          </p:cNvPr>
          <p:cNvGraphicFramePr>
            <a:graphicFrameLocks noGrp="1"/>
          </p:cNvGraphicFramePr>
          <p:nvPr/>
        </p:nvGraphicFramePr>
        <p:xfrm>
          <a:off x="22225" y="4722813"/>
          <a:ext cx="9121776" cy="2135187"/>
        </p:xfrm>
        <a:graphic>
          <a:graphicData uri="http://schemas.openxmlformats.org/drawingml/2006/table">
            <a:tbl>
              <a:tblPr firstRow="1" bandRow="1">
                <a:tableStyleId>{5C22544A-7EE6-4342-B048-85BDC9FD1C3A}</a:tableStyleId>
              </a:tblPr>
              <a:tblGrid>
                <a:gridCol w="4560888">
                  <a:extLst>
                    <a:ext uri="{9D8B030D-6E8A-4147-A177-3AD203B41FA5}">
                      <a16:colId xmlns:a16="http://schemas.microsoft.com/office/drawing/2014/main" val="20000"/>
                    </a:ext>
                  </a:extLst>
                </a:gridCol>
                <a:gridCol w="4560888">
                  <a:extLst>
                    <a:ext uri="{9D8B030D-6E8A-4147-A177-3AD203B41FA5}">
                      <a16:colId xmlns:a16="http://schemas.microsoft.com/office/drawing/2014/main" val="20001"/>
                    </a:ext>
                  </a:extLst>
                </a:gridCol>
              </a:tblGrid>
              <a:tr h="508378">
                <a:tc>
                  <a:txBody>
                    <a:bodyPr/>
                    <a:lstStyle/>
                    <a:p>
                      <a:pPr marL="342900" indent="-342900" algn="ctr">
                        <a:buFont typeface="+mj-lt"/>
                        <a:buNone/>
                      </a:pPr>
                      <a:r>
                        <a:rPr lang="en-GB" sz="2400" u="sng" dirty="0">
                          <a:solidFill>
                            <a:schemeClr val="tx1"/>
                          </a:solidFill>
                        </a:rPr>
                        <a:t>Advantages</a:t>
                      </a:r>
                    </a:p>
                  </a:txBody>
                  <a:tcPr marL="91441" marR="91441" marT="45721" marB="45721">
                    <a:solidFill>
                      <a:srgbClr val="92D050"/>
                    </a:solidFill>
                  </a:tcPr>
                </a:tc>
                <a:tc>
                  <a:txBody>
                    <a:bodyPr/>
                    <a:lstStyle/>
                    <a:p>
                      <a:pPr algn="ctr"/>
                      <a:r>
                        <a:rPr lang="en-GB" sz="2400" u="sng" dirty="0">
                          <a:solidFill>
                            <a:schemeClr val="tx1"/>
                          </a:solidFill>
                        </a:rPr>
                        <a:t>Disadvantages </a:t>
                      </a:r>
                    </a:p>
                  </a:txBody>
                  <a:tcPr marL="91441" marR="91441" marT="45721" marB="45721">
                    <a:solidFill>
                      <a:srgbClr val="FF0000"/>
                    </a:solidFill>
                  </a:tcPr>
                </a:tc>
                <a:extLst>
                  <a:ext uri="{0D108BD9-81ED-4DB2-BD59-A6C34878D82A}">
                    <a16:rowId xmlns:a16="http://schemas.microsoft.com/office/drawing/2014/main" val="10000"/>
                  </a:ext>
                </a:extLst>
              </a:tr>
              <a:tr h="1626809">
                <a:tc>
                  <a:txBody>
                    <a:bodyPr/>
                    <a:lstStyle/>
                    <a:p>
                      <a:pPr marL="342900" indent="-342900">
                        <a:buFont typeface="+mj-lt"/>
                        <a:buAutoNum type="arabicPeriod"/>
                      </a:pPr>
                      <a:r>
                        <a:rPr lang="en-GB" sz="1800" dirty="0">
                          <a:solidFill>
                            <a:schemeClr val="tx1"/>
                          </a:solidFill>
                        </a:rPr>
                        <a:t>Keeps a natural costal environment that is popular with wildlife and people.</a:t>
                      </a:r>
                    </a:p>
                    <a:p>
                      <a:pPr marL="342900" indent="-342900">
                        <a:buFont typeface="+mj-lt"/>
                        <a:buAutoNum type="arabicPeriod"/>
                      </a:pPr>
                      <a:endParaRPr lang="en-GB" sz="1800" dirty="0">
                        <a:solidFill>
                          <a:schemeClr val="tx1"/>
                        </a:solidFill>
                      </a:endParaRPr>
                    </a:p>
                    <a:p>
                      <a:pPr marL="342900" indent="-342900">
                        <a:buFont typeface="+mj-lt"/>
                        <a:buAutoNum type="arabicPeriod"/>
                      </a:pPr>
                      <a:r>
                        <a:rPr lang="en-GB" sz="1800" dirty="0">
                          <a:solidFill>
                            <a:schemeClr val="tx1"/>
                          </a:solidFill>
                        </a:rPr>
                        <a:t>Quite cheap </a:t>
                      </a:r>
                    </a:p>
                  </a:txBody>
                  <a:tcPr marL="91441" marR="91441" marT="45721" marB="45721">
                    <a:solidFill>
                      <a:srgbClr val="92D050"/>
                    </a:solidFill>
                  </a:tcPr>
                </a:tc>
                <a:tc>
                  <a:txBody>
                    <a:bodyPr/>
                    <a:lstStyle/>
                    <a:p>
                      <a:pPr marL="342900" indent="-342900">
                        <a:buFont typeface="+mj-lt"/>
                        <a:buAutoNum type="arabicPeriod"/>
                      </a:pPr>
                      <a:r>
                        <a:rPr lang="en-GB" sz="1800" dirty="0">
                          <a:solidFill>
                            <a:schemeClr val="tx1"/>
                          </a:solidFill>
                        </a:rPr>
                        <a:t>Takes a lot of time to plant the grass and fence of</a:t>
                      </a:r>
                      <a:r>
                        <a:rPr lang="en-GB" sz="1800" baseline="0" dirty="0">
                          <a:solidFill>
                            <a:schemeClr val="tx1"/>
                          </a:solidFill>
                        </a:rPr>
                        <a:t> areas. </a:t>
                      </a:r>
                    </a:p>
                    <a:p>
                      <a:pPr marL="342900" indent="-342900">
                        <a:buFont typeface="+mj-lt"/>
                        <a:buAutoNum type="arabicPeriod"/>
                      </a:pPr>
                      <a:r>
                        <a:rPr lang="en-GB" sz="1800" baseline="0" dirty="0">
                          <a:solidFill>
                            <a:schemeClr val="tx1"/>
                          </a:solidFill>
                        </a:rPr>
                        <a:t>People do not like being stopped from accessing certain areas</a:t>
                      </a:r>
                    </a:p>
                    <a:p>
                      <a:pPr marL="342900" indent="-342900">
                        <a:buFont typeface="+mj-lt"/>
                        <a:buAutoNum type="arabicPeriod"/>
                      </a:pPr>
                      <a:r>
                        <a:rPr lang="en-GB" sz="1800" baseline="0" dirty="0">
                          <a:solidFill>
                            <a:schemeClr val="tx1"/>
                          </a:solidFill>
                        </a:rPr>
                        <a:t>Can be damaged by storms.</a:t>
                      </a:r>
                      <a:endParaRPr lang="en-GB" sz="1800" dirty="0">
                        <a:solidFill>
                          <a:schemeClr val="tx1"/>
                        </a:solidFill>
                      </a:endParaRPr>
                    </a:p>
                  </a:txBody>
                  <a:tcPr marL="91441" marR="91441" marT="45721" marB="45721">
                    <a:solidFill>
                      <a:srgbClr val="FF0000"/>
                    </a:solidFill>
                  </a:tcPr>
                </a:tc>
                <a:extLst>
                  <a:ext uri="{0D108BD9-81ED-4DB2-BD59-A6C34878D82A}">
                    <a16:rowId xmlns:a16="http://schemas.microsoft.com/office/drawing/2014/main" val="10001"/>
                  </a:ext>
                </a:extLst>
              </a:tr>
            </a:tbl>
          </a:graphicData>
        </a:graphic>
      </p:graphicFrame>
      <p:pic>
        <p:nvPicPr>
          <p:cNvPr id="33806" name="Picture 3">
            <a:extLst>
              <a:ext uri="{FF2B5EF4-FFF2-40B4-BE49-F238E27FC236}">
                <a16:creationId xmlns:a16="http://schemas.microsoft.com/office/drawing/2014/main" id="{A19E53D2-044F-4BE7-AD18-4083721FD5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1275" y="84138"/>
            <a:ext cx="35861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41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a:extLst>
              <a:ext uri="{FF2B5EF4-FFF2-40B4-BE49-F238E27FC236}">
                <a16:creationId xmlns:a16="http://schemas.microsoft.com/office/drawing/2014/main" id="{276C55A0-7170-4FF3-B51E-B7CD0CD744E9}"/>
              </a:ext>
            </a:extLst>
          </p:cNvPr>
          <p:cNvSpPr txBox="1">
            <a:spLocks noChangeArrowheads="1"/>
          </p:cNvSpPr>
          <p:nvPr/>
        </p:nvSpPr>
        <p:spPr bwMode="auto">
          <a:xfrm>
            <a:off x="11112" y="0"/>
            <a:ext cx="9024937" cy="7602081"/>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sng" strike="noStrike" kern="1200" cap="none" spc="0" normalizeH="0" baseline="0" noProof="0" dirty="0">
                <a:ln>
                  <a:noFill/>
                </a:ln>
                <a:solidFill>
                  <a:prstClr val="black"/>
                </a:solidFill>
                <a:effectLst/>
                <a:uLnTx/>
                <a:uFillTx/>
                <a:latin typeface="Comic Sans MS"/>
                <a:ea typeface="+mn-ea"/>
                <a:cs typeface="+mn-cs"/>
              </a:rPr>
              <a:t>GABIONS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0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sng" strike="noStrike" kern="1200" cap="none" spc="0" normalizeH="0" baseline="0" noProof="0" dirty="0">
                <a:ln>
                  <a:noFill/>
                </a:ln>
                <a:solidFill>
                  <a:prstClr val="black"/>
                </a:solidFill>
                <a:effectLst/>
                <a:uLnTx/>
                <a:uFillTx/>
                <a:latin typeface="Comic Sans MS"/>
                <a:ea typeface="+mn-ea"/>
                <a:cs typeface="+mn-cs"/>
              </a:rPr>
              <a:t>Description</a:t>
            </a: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mn-ea"/>
                <a:cs typeface="+mn-cs"/>
              </a:rPr>
              <a:t>Cages of boulders built into the cliff face consisting of smaller rocks. These small rocks help to absorb the wave energy and stop the waves from attacking the land.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1" i="0" u="sng" strike="noStrike" kern="1200" cap="none" spc="0" normalizeH="0" baseline="0" noProof="0" dirty="0">
                <a:ln>
                  <a:noFill/>
                </a:ln>
                <a:solidFill>
                  <a:prstClr val="black"/>
                </a:solidFill>
                <a:effectLst/>
                <a:uLnTx/>
                <a:uFillTx/>
                <a:latin typeface="Comic Sans MS"/>
                <a:ea typeface="+mn-ea"/>
                <a:cs typeface="+mn-cs"/>
              </a:rPr>
              <a:t>Cost </a:t>
            </a:r>
            <a:endParaRPr kumimoji="0" lang="en-GB" altLang="en-US" sz="20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mn-ea"/>
                <a:cs typeface="+mn-cs"/>
              </a:rPr>
              <a:t>Approximately £350 per metre.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1" i="0" u="sng" strike="noStrike" kern="1200" cap="none" spc="0" normalizeH="0" baseline="0" noProof="0" dirty="0">
              <a:ln>
                <a:noFill/>
              </a:ln>
              <a:solidFill>
                <a:prstClr val="black"/>
              </a:solidFill>
              <a:effectLst/>
              <a:uLnTx/>
              <a:uFillTx/>
              <a:latin typeface="Comic Sans MS"/>
              <a:ea typeface="+mn-ea"/>
              <a:cs typeface="+mn-cs"/>
            </a:endParaRPr>
          </a:p>
        </p:txBody>
      </p:sp>
      <p:graphicFrame>
        <p:nvGraphicFramePr>
          <p:cNvPr id="4" name="Table 3">
            <a:extLst>
              <a:ext uri="{FF2B5EF4-FFF2-40B4-BE49-F238E27FC236}">
                <a16:creationId xmlns:a16="http://schemas.microsoft.com/office/drawing/2014/main" id="{9F2E5073-18D1-4EEB-8043-021D5A082F15}"/>
              </a:ext>
            </a:extLst>
          </p:cNvPr>
          <p:cNvGraphicFramePr>
            <a:graphicFrameLocks noGrp="1"/>
          </p:cNvGraphicFramePr>
          <p:nvPr>
            <p:extLst>
              <p:ext uri="{D42A27DB-BD31-4B8C-83A1-F6EECF244321}">
                <p14:modId xmlns:p14="http://schemas.microsoft.com/office/powerpoint/2010/main" val="1045630968"/>
              </p:ext>
            </p:extLst>
          </p:nvPr>
        </p:nvGraphicFramePr>
        <p:xfrm>
          <a:off x="107951" y="4576720"/>
          <a:ext cx="8856662" cy="2281280"/>
        </p:xfrm>
        <a:graphic>
          <a:graphicData uri="http://schemas.openxmlformats.org/drawingml/2006/table">
            <a:tbl>
              <a:tblPr firstRow="1" bandRow="1">
                <a:tableStyleId>{5C22544A-7EE6-4342-B048-85BDC9FD1C3A}</a:tableStyleId>
              </a:tblPr>
              <a:tblGrid>
                <a:gridCol w="4428331">
                  <a:extLst>
                    <a:ext uri="{9D8B030D-6E8A-4147-A177-3AD203B41FA5}">
                      <a16:colId xmlns:a16="http://schemas.microsoft.com/office/drawing/2014/main" val="20000"/>
                    </a:ext>
                  </a:extLst>
                </a:gridCol>
                <a:gridCol w="4428331">
                  <a:extLst>
                    <a:ext uri="{9D8B030D-6E8A-4147-A177-3AD203B41FA5}">
                      <a16:colId xmlns:a16="http://schemas.microsoft.com/office/drawing/2014/main" val="20001"/>
                    </a:ext>
                  </a:extLst>
                </a:gridCol>
              </a:tblGrid>
              <a:tr h="543844">
                <a:tc>
                  <a:txBody>
                    <a:bodyPr/>
                    <a:lstStyle/>
                    <a:p>
                      <a:pPr marL="342900" indent="-342900" algn="ctr">
                        <a:buFont typeface="+mj-lt"/>
                        <a:buNone/>
                      </a:pPr>
                      <a:r>
                        <a:rPr lang="en-GB" sz="2400" u="sng" dirty="0">
                          <a:solidFill>
                            <a:schemeClr val="tx1"/>
                          </a:solidFill>
                        </a:rPr>
                        <a:t>Advantages</a:t>
                      </a:r>
                    </a:p>
                  </a:txBody>
                  <a:tcPr marL="91439" marR="91439" marT="45758" marB="45758">
                    <a:solidFill>
                      <a:srgbClr val="92D050"/>
                    </a:solidFill>
                  </a:tcPr>
                </a:tc>
                <a:tc>
                  <a:txBody>
                    <a:bodyPr/>
                    <a:lstStyle/>
                    <a:p>
                      <a:pPr algn="ctr"/>
                      <a:r>
                        <a:rPr lang="en-GB" sz="2400" u="sng">
                          <a:solidFill>
                            <a:schemeClr val="tx1"/>
                          </a:solidFill>
                        </a:rPr>
                        <a:t>Disadvantages </a:t>
                      </a:r>
                      <a:endParaRPr lang="en-GB" sz="2400" u="sng" dirty="0">
                        <a:solidFill>
                          <a:schemeClr val="tx1"/>
                        </a:solidFill>
                      </a:endParaRPr>
                    </a:p>
                  </a:txBody>
                  <a:tcPr marL="91439" marR="91439" marT="45758" marB="45758">
                    <a:solidFill>
                      <a:srgbClr val="FF0000"/>
                    </a:solidFill>
                  </a:tcPr>
                </a:tc>
                <a:extLst>
                  <a:ext uri="{0D108BD9-81ED-4DB2-BD59-A6C34878D82A}">
                    <a16:rowId xmlns:a16="http://schemas.microsoft.com/office/drawing/2014/main" val="10000"/>
                  </a:ext>
                </a:extLst>
              </a:tr>
              <a:tr h="1113506">
                <a:tc>
                  <a:txBody>
                    <a:bodyPr/>
                    <a:lstStyle/>
                    <a:p>
                      <a:pPr marL="342900" indent="-342900">
                        <a:buFont typeface="+mj-lt"/>
                        <a:buAutoNum type="arabicPeriod"/>
                      </a:pPr>
                      <a:r>
                        <a:rPr lang="en-GB" sz="1800" dirty="0">
                          <a:solidFill>
                            <a:schemeClr val="tx1"/>
                          </a:solidFill>
                        </a:rPr>
                        <a:t>Effective where </a:t>
                      </a:r>
                      <a:r>
                        <a:rPr lang="en-GB" sz="1800" baseline="0" dirty="0">
                          <a:solidFill>
                            <a:schemeClr val="tx1"/>
                          </a:solidFill>
                        </a:rPr>
                        <a:t>severe erosion is taking place. </a:t>
                      </a:r>
                    </a:p>
                    <a:p>
                      <a:pPr marL="342900" indent="-342900">
                        <a:buFont typeface="+mj-lt"/>
                        <a:buAutoNum type="arabicPeriod"/>
                      </a:pPr>
                      <a:r>
                        <a:rPr lang="en-GB" sz="1800" baseline="0" dirty="0">
                          <a:solidFill>
                            <a:schemeClr val="tx1"/>
                          </a:solidFill>
                        </a:rPr>
                        <a:t>Cheaper than a sea wall </a:t>
                      </a:r>
                      <a:endParaRPr lang="en-GB" sz="1800" dirty="0">
                        <a:solidFill>
                          <a:schemeClr val="tx1"/>
                        </a:solidFill>
                      </a:endParaRPr>
                    </a:p>
                  </a:txBody>
                  <a:tcPr marL="91439" marR="91439" marT="45758" marB="45758">
                    <a:solidFill>
                      <a:srgbClr val="92D050"/>
                    </a:solidFill>
                  </a:tcPr>
                </a:tc>
                <a:tc>
                  <a:txBody>
                    <a:bodyPr/>
                    <a:lstStyle/>
                    <a:p>
                      <a:pPr marL="342900" indent="-342900">
                        <a:buFont typeface="+mj-lt"/>
                        <a:buAutoNum type="arabicPeriod"/>
                      </a:pPr>
                      <a:r>
                        <a:rPr lang="en-GB" sz="1800" dirty="0">
                          <a:solidFill>
                            <a:schemeClr val="tx1"/>
                          </a:solidFill>
                        </a:rPr>
                        <a:t>Ugly (usually used in</a:t>
                      </a:r>
                      <a:r>
                        <a:rPr lang="en-GB" sz="1800" baseline="0" dirty="0">
                          <a:solidFill>
                            <a:schemeClr val="tx1"/>
                          </a:solidFill>
                        </a:rPr>
                        <a:t> very large numbers)</a:t>
                      </a:r>
                    </a:p>
                    <a:p>
                      <a:pPr marL="342900" indent="-342900">
                        <a:buFont typeface="+mj-lt"/>
                        <a:buAutoNum type="arabicPeriod"/>
                      </a:pPr>
                      <a:r>
                        <a:rPr lang="en-GB" sz="1800" baseline="0" dirty="0">
                          <a:solidFill>
                            <a:schemeClr val="tx1"/>
                          </a:solidFill>
                        </a:rPr>
                        <a:t>Unnatural</a:t>
                      </a:r>
                    </a:p>
                    <a:p>
                      <a:pPr marL="342900" indent="-342900">
                        <a:buFont typeface="+mj-lt"/>
                        <a:buAutoNum type="arabicPeriod"/>
                      </a:pPr>
                      <a:r>
                        <a:rPr lang="en-GB" sz="1800" baseline="0" dirty="0">
                          <a:solidFill>
                            <a:schemeClr val="tx1"/>
                          </a:solidFill>
                        </a:rPr>
                        <a:t>Eventually need replacing when the small rocks have been eroded too much</a:t>
                      </a:r>
                      <a:endParaRPr lang="en-GB" sz="1800" dirty="0">
                        <a:solidFill>
                          <a:schemeClr val="tx1"/>
                        </a:solidFill>
                      </a:endParaRPr>
                    </a:p>
                  </a:txBody>
                  <a:tcPr marL="91439" marR="91439" marT="45758" marB="45758">
                    <a:solidFill>
                      <a:srgbClr val="FF0000"/>
                    </a:solidFill>
                  </a:tcPr>
                </a:tc>
                <a:extLst>
                  <a:ext uri="{0D108BD9-81ED-4DB2-BD59-A6C34878D82A}">
                    <a16:rowId xmlns:a16="http://schemas.microsoft.com/office/drawing/2014/main" val="10001"/>
                  </a:ext>
                </a:extLst>
              </a:tr>
            </a:tbl>
          </a:graphicData>
        </a:graphic>
      </p:graphicFrame>
      <p:pic>
        <p:nvPicPr>
          <p:cNvPr id="34830" name="Picture 2" descr="See the source image">
            <a:extLst>
              <a:ext uri="{FF2B5EF4-FFF2-40B4-BE49-F238E27FC236}">
                <a16:creationId xmlns:a16="http://schemas.microsoft.com/office/drawing/2014/main" id="{E4D03950-CF63-4CC4-A8E9-9E7197821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629"/>
          <a:stretch>
            <a:fillRect/>
          </a:stretch>
        </p:blipFill>
        <p:spPr bwMode="auto">
          <a:xfrm>
            <a:off x="4111076" y="0"/>
            <a:ext cx="3580361" cy="26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422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570</Words>
  <Application>Microsoft Office PowerPoint</Application>
  <PresentationFormat>On-screen Show (4:3)</PresentationFormat>
  <Paragraphs>146</Paragraphs>
  <Slides>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Comic Sans MS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R.Stevenson</dc:creator>
  <cp:lastModifiedBy>R.Stevenson</cp:lastModifiedBy>
  <cp:revision>4</cp:revision>
  <dcterms:created xsi:type="dcterms:W3CDTF">2020-05-12T13:13:06Z</dcterms:created>
  <dcterms:modified xsi:type="dcterms:W3CDTF">2020-05-12T13:45:04Z</dcterms:modified>
</cp:coreProperties>
</file>