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8" r:id="rId3"/>
    <p:sldId id="299" r:id="rId4"/>
    <p:sldId id="300" r:id="rId5"/>
    <p:sldId id="301" r:id="rId6"/>
    <p:sldId id="302" r:id="rId7"/>
    <p:sldId id="30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79F9B0-CEEB-41A6-AF2F-9E20E07517FB}"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56553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9F9B0-CEEB-41A6-AF2F-9E20E07517FB}"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294404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9F9B0-CEEB-41A6-AF2F-9E20E07517FB}"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288684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CE0E59-003B-400F-8650-7BE7A26348D1}"/>
              </a:ext>
            </a:extLst>
          </p:cNvPr>
          <p:cNvSpPr>
            <a:spLocks noGrp="1"/>
          </p:cNvSpPr>
          <p:nvPr>
            <p:ph type="dt" sz="half" idx="10"/>
          </p:nvPr>
        </p:nvSpPr>
        <p:spPr/>
        <p:txBody>
          <a:bodyPr/>
          <a:lstStyle>
            <a:lvl1pPr>
              <a:defRPr/>
            </a:lvl1pPr>
          </a:lstStyle>
          <a:p>
            <a:pPr>
              <a:defRPr/>
            </a:pPr>
            <a:fld id="{6BE23E39-DF95-4C5E-9CD1-3A95FBE6CCA4}" type="datetimeFigureOut">
              <a:rPr lang="en-GB"/>
              <a:pPr>
                <a:defRPr/>
              </a:pPr>
              <a:t>12/05/2020</a:t>
            </a:fld>
            <a:endParaRPr lang="en-GB"/>
          </a:p>
        </p:txBody>
      </p:sp>
      <p:sp>
        <p:nvSpPr>
          <p:cNvPr id="5" name="Footer Placeholder 4">
            <a:extLst>
              <a:ext uri="{FF2B5EF4-FFF2-40B4-BE49-F238E27FC236}">
                <a16:creationId xmlns:a16="http://schemas.microsoft.com/office/drawing/2014/main" id="{077B29A7-059B-4AEC-97E5-D27C3DCA466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D61F5C-BF16-47CB-9669-F6F0C55CDC39}"/>
              </a:ext>
            </a:extLst>
          </p:cNvPr>
          <p:cNvSpPr>
            <a:spLocks noGrp="1"/>
          </p:cNvSpPr>
          <p:nvPr>
            <p:ph type="sldNum" sz="quarter" idx="12"/>
          </p:nvPr>
        </p:nvSpPr>
        <p:spPr/>
        <p:txBody>
          <a:bodyPr/>
          <a:lstStyle>
            <a:lvl1pPr>
              <a:defRPr/>
            </a:lvl1pPr>
          </a:lstStyle>
          <a:p>
            <a:pPr>
              <a:defRPr/>
            </a:pPr>
            <a:fld id="{173782D9-FA40-49D4-A67E-5DD404820BD8}" type="slidenum">
              <a:rPr lang="en-GB" altLang="en-US"/>
              <a:pPr>
                <a:defRPr/>
              </a:pPr>
              <a:t>‹#›</a:t>
            </a:fld>
            <a:endParaRPr lang="en-GB" altLang="en-US"/>
          </a:p>
        </p:txBody>
      </p:sp>
    </p:spTree>
    <p:extLst>
      <p:ext uri="{BB962C8B-B14F-4D97-AF65-F5344CB8AC3E}">
        <p14:creationId xmlns:p14="http://schemas.microsoft.com/office/powerpoint/2010/main" val="168691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C30EF-D891-4531-AD4A-9AAB147B9968}"/>
              </a:ext>
            </a:extLst>
          </p:cNvPr>
          <p:cNvSpPr>
            <a:spLocks noGrp="1"/>
          </p:cNvSpPr>
          <p:nvPr>
            <p:ph type="dt" sz="half" idx="10"/>
          </p:nvPr>
        </p:nvSpPr>
        <p:spPr/>
        <p:txBody>
          <a:bodyPr/>
          <a:lstStyle>
            <a:lvl1pPr>
              <a:defRPr/>
            </a:lvl1pPr>
          </a:lstStyle>
          <a:p>
            <a:pPr>
              <a:defRPr/>
            </a:pPr>
            <a:fld id="{F9141FA0-3323-46FC-9918-D561C4641CFD}" type="datetimeFigureOut">
              <a:rPr lang="en-GB"/>
              <a:pPr>
                <a:defRPr/>
              </a:pPr>
              <a:t>12/05/2020</a:t>
            </a:fld>
            <a:endParaRPr lang="en-GB"/>
          </a:p>
        </p:txBody>
      </p:sp>
      <p:sp>
        <p:nvSpPr>
          <p:cNvPr id="5" name="Footer Placeholder 4">
            <a:extLst>
              <a:ext uri="{FF2B5EF4-FFF2-40B4-BE49-F238E27FC236}">
                <a16:creationId xmlns:a16="http://schemas.microsoft.com/office/drawing/2014/main" id="{860FCDEC-5AB9-4530-AC14-DFD4114477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13C903-E739-48B6-96EB-5B30878C8D78}"/>
              </a:ext>
            </a:extLst>
          </p:cNvPr>
          <p:cNvSpPr>
            <a:spLocks noGrp="1"/>
          </p:cNvSpPr>
          <p:nvPr>
            <p:ph type="sldNum" sz="quarter" idx="12"/>
          </p:nvPr>
        </p:nvSpPr>
        <p:spPr/>
        <p:txBody>
          <a:bodyPr/>
          <a:lstStyle>
            <a:lvl1pPr>
              <a:defRPr/>
            </a:lvl1pPr>
          </a:lstStyle>
          <a:p>
            <a:pPr>
              <a:defRPr/>
            </a:pPr>
            <a:fld id="{E918CB97-AD7A-4888-AE4C-AB5E25BD5433}" type="slidenum">
              <a:rPr lang="en-GB" altLang="en-US"/>
              <a:pPr>
                <a:defRPr/>
              </a:pPr>
              <a:t>‹#›</a:t>
            </a:fld>
            <a:endParaRPr lang="en-GB" altLang="en-US"/>
          </a:p>
        </p:txBody>
      </p:sp>
    </p:spTree>
    <p:extLst>
      <p:ext uri="{BB962C8B-B14F-4D97-AF65-F5344CB8AC3E}">
        <p14:creationId xmlns:p14="http://schemas.microsoft.com/office/powerpoint/2010/main" val="225449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0FB75-BC1B-4C63-8402-B00B166928D6}"/>
              </a:ext>
            </a:extLst>
          </p:cNvPr>
          <p:cNvSpPr>
            <a:spLocks noGrp="1"/>
          </p:cNvSpPr>
          <p:nvPr>
            <p:ph type="dt" sz="half" idx="10"/>
          </p:nvPr>
        </p:nvSpPr>
        <p:spPr/>
        <p:txBody>
          <a:bodyPr/>
          <a:lstStyle>
            <a:lvl1pPr>
              <a:defRPr/>
            </a:lvl1pPr>
          </a:lstStyle>
          <a:p>
            <a:pPr>
              <a:defRPr/>
            </a:pPr>
            <a:fld id="{E29F5D78-116B-43D6-911D-8EC961C33D77}" type="datetimeFigureOut">
              <a:rPr lang="en-GB"/>
              <a:pPr>
                <a:defRPr/>
              </a:pPr>
              <a:t>12/05/2020</a:t>
            </a:fld>
            <a:endParaRPr lang="en-GB"/>
          </a:p>
        </p:txBody>
      </p:sp>
      <p:sp>
        <p:nvSpPr>
          <p:cNvPr id="5" name="Footer Placeholder 4">
            <a:extLst>
              <a:ext uri="{FF2B5EF4-FFF2-40B4-BE49-F238E27FC236}">
                <a16:creationId xmlns:a16="http://schemas.microsoft.com/office/drawing/2014/main" id="{80F96010-ED88-45F4-A771-0B1D10CCDC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9C21D89-EF7C-430F-8A3B-2C47B1709C88}"/>
              </a:ext>
            </a:extLst>
          </p:cNvPr>
          <p:cNvSpPr>
            <a:spLocks noGrp="1"/>
          </p:cNvSpPr>
          <p:nvPr>
            <p:ph type="sldNum" sz="quarter" idx="12"/>
          </p:nvPr>
        </p:nvSpPr>
        <p:spPr/>
        <p:txBody>
          <a:bodyPr/>
          <a:lstStyle>
            <a:lvl1pPr>
              <a:defRPr/>
            </a:lvl1pPr>
          </a:lstStyle>
          <a:p>
            <a:pPr>
              <a:defRPr/>
            </a:pPr>
            <a:fld id="{0E128385-9BC3-4B98-A635-3CC9777FBF8B}" type="slidenum">
              <a:rPr lang="en-GB" altLang="en-US"/>
              <a:pPr>
                <a:defRPr/>
              </a:pPr>
              <a:t>‹#›</a:t>
            </a:fld>
            <a:endParaRPr lang="en-GB" altLang="en-US"/>
          </a:p>
        </p:txBody>
      </p:sp>
    </p:spTree>
    <p:extLst>
      <p:ext uri="{BB962C8B-B14F-4D97-AF65-F5344CB8AC3E}">
        <p14:creationId xmlns:p14="http://schemas.microsoft.com/office/powerpoint/2010/main" val="269792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F6DA346-3ED0-4E2B-B31B-398E83BB4F7B}"/>
              </a:ext>
            </a:extLst>
          </p:cNvPr>
          <p:cNvSpPr>
            <a:spLocks noGrp="1"/>
          </p:cNvSpPr>
          <p:nvPr>
            <p:ph type="dt" sz="half" idx="10"/>
          </p:nvPr>
        </p:nvSpPr>
        <p:spPr/>
        <p:txBody>
          <a:bodyPr/>
          <a:lstStyle>
            <a:lvl1pPr>
              <a:defRPr/>
            </a:lvl1pPr>
          </a:lstStyle>
          <a:p>
            <a:pPr>
              <a:defRPr/>
            </a:pPr>
            <a:fld id="{5D0FE1B9-7120-4A5D-8C5F-D4AC86A16771}" type="datetimeFigureOut">
              <a:rPr lang="en-GB"/>
              <a:pPr>
                <a:defRPr/>
              </a:pPr>
              <a:t>12/05/2020</a:t>
            </a:fld>
            <a:endParaRPr lang="en-GB"/>
          </a:p>
        </p:txBody>
      </p:sp>
      <p:sp>
        <p:nvSpPr>
          <p:cNvPr id="6" name="Footer Placeholder 4">
            <a:extLst>
              <a:ext uri="{FF2B5EF4-FFF2-40B4-BE49-F238E27FC236}">
                <a16:creationId xmlns:a16="http://schemas.microsoft.com/office/drawing/2014/main" id="{3247D646-1CED-4443-8846-B3432E51A1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BA1B036-6A46-4E1B-8105-0760022E1E88}"/>
              </a:ext>
            </a:extLst>
          </p:cNvPr>
          <p:cNvSpPr>
            <a:spLocks noGrp="1"/>
          </p:cNvSpPr>
          <p:nvPr>
            <p:ph type="sldNum" sz="quarter" idx="12"/>
          </p:nvPr>
        </p:nvSpPr>
        <p:spPr/>
        <p:txBody>
          <a:bodyPr/>
          <a:lstStyle>
            <a:lvl1pPr>
              <a:defRPr/>
            </a:lvl1pPr>
          </a:lstStyle>
          <a:p>
            <a:pPr>
              <a:defRPr/>
            </a:pPr>
            <a:fld id="{4AE35E66-FFF3-4350-B514-2F63D36609B7}" type="slidenum">
              <a:rPr lang="en-GB" altLang="en-US"/>
              <a:pPr>
                <a:defRPr/>
              </a:pPr>
              <a:t>‹#›</a:t>
            </a:fld>
            <a:endParaRPr lang="en-GB" altLang="en-US"/>
          </a:p>
        </p:txBody>
      </p:sp>
    </p:spTree>
    <p:extLst>
      <p:ext uri="{BB962C8B-B14F-4D97-AF65-F5344CB8AC3E}">
        <p14:creationId xmlns:p14="http://schemas.microsoft.com/office/powerpoint/2010/main" val="99744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829A827-124A-48CC-82B7-9845C81EE435}"/>
              </a:ext>
            </a:extLst>
          </p:cNvPr>
          <p:cNvSpPr>
            <a:spLocks noGrp="1"/>
          </p:cNvSpPr>
          <p:nvPr>
            <p:ph type="dt" sz="half" idx="10"/>
          </p:nvPr>
        </p:nvSpPr>
        <p:spPr/>
        <p:txBody>
          <a:bodyPr/>
          <a:lstStyle>
            <a:lvl1pPr>
              <a:defRPr/>
            </a:lvl1pPr>
          </a:lstStyle>
          <a:p>
            <a:pPr>
              <a:defRPr/>
            </a:pPr>
            <a:fld id="{98D0EE44-2C0C-403B-9D26-403EED2AFD27}" type="datetimeFigureOut">
              <a:rPr lang="en-GB"/>
              <a:pPr>
                <a:defRPr/>
              </a:pPr>
              <a:t>12/05/2020</a:t>
            </a:fld>
            <a:endParaRPr lang="en-GB"/>
          </a:p>
        </p:txBody>
      </p:sp>
      <p:sp>
        <p:nvSpPr>
          <p:cNvPr id="8" name="Footer Placeholder 4">
            <a:extLst>
              <a:ext uri="{FF2B5EF4-FFF2-40B4-BE49-F238E27FC236}">
                <a16:creationId xmlns:a16="http://schemas.microsoft.com/office/drawing/2014/main" id="{BA0768FB-E011-4D1D-B3F8-B2D5F84800C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A86645E-64CB-42D4-ACF9-7B6748D6EC14}"/>
              </a:ext>
            </a:extLst>
          </p:cNvPr>
          <p:cNvSpPr>
            <a:spLocks noGrp="1"/>
          </p:cNvSpPr>
          <p:nvPr>
            <p:ph type="sldNum" sz="quarter" idx="12"/>
          </p:nvPr>
        </p:nvSpPr>
        <p:spPr/>
        <p:txBody>
          <a:bodyPr/>
          <a:lstStyle>
            <a:lvl1pPr>
              <a:defRPr/>
            </a:lvl1pPr>
          </a:lstStyle>
          <a:p>
            <a:pPr>
              <a:defRPr/>
            </a:pPr>
            <a:fld id="{8FDF589C-CD9D-4772-B3DA-102E8EBB6937}" type="slidenum">
              <a:rPr lang="en-GB" altLang="en-US"/>
              <a:pPr>
                <a:defRPr/>
              </a:pPr>
              <a:t>‹#›</a:t>
            </a:fld>
            <a:endParaRPr lang="en-GB" altLang="en-US"/>
          </a:p>
        </p:txBody>
      </p:sp>
    </p:spTree>
    <p:extLst>
      <p:ext uri="{BB962C8B-B14F-4D97-AF65-F5344CB8AC3E}">
        <p14:creationId xmlns:p14="http://schemas.microsoft.com/office/powerpoint/2010/main" val="384627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CEBDEB8-2C09-44AB-85F6-C2958B35D400}"/>
              </a:ext>
            </a:extLst>
          </p:cNvPr>
          <p:cNvSpPr>
            <a:spLocks noGrp="1"/>
          </p:cNvSpPr>
          <p:nvPr>
            <p:ph type="dt" sz="half" idx="10"/>
          </p:nvPr>
        </p:nvSpPr>
        <p:spPr/>
        <p:txBody>
          <a:bodyPr/>
          <a:lstStyle>
            <a:lvl1pPr>
              <a:defRPr/>
            </a:lvl1pPr>
          </a:lstStyle>
          <a:p>
            <a:pPr>
              <a:defRPr/>
            </a:pPr>
            <a:fld id="{901BE14A-36A4-4724-A824-1A9A2E8394D4}" type="datetimeFigureOut">
              <a:rPr lang="en-GB"/>
              <a:pPr>
                <a:defRPr/>
              </a:pPr>
              <a:t>12/05/2020</a:t>
            </a:fld>
            <a:endParaRPr lang="en-GB"/>
          </a:p>
        </p:txBody>
      </p:sp>
      <p:sp>
        <p:nvSpPr>
          <p:cNvPr id="4" name="Footer Placeholder 4">
            <a:extLst>
              <a:ext uri="{FF2B5EF4-FFF2-40B4-BE49-F238E27FC236}">
                <a16:creationId xmlns:a16="http://schemas.microsoft.com/office/drawing/2014/main" id="{EA864A75-D8C9-47AA-AF47-003EC6248FA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7D4DE1C-63B4-4474-B9D3-5D3D77E82718}"/>
              </a:ext>
            </a:extLst>
          </p:cNvPr>
          <p:cNvSpPr>
            <a:spLocks noGrp="1"/>
          </p:cNvSpPr>
          <p:nvPr>
            <p:ph type="sldNum" sz="quarter" idx="12"/>
          </p:nvPr>
        </p:nvSpPr>
        <p:spPr/>
        <p:txBody>
          <a:bodyPr/>
          <a:lstStyle>
            <a:lvl1pPr>
              <a:defRPr/>
            </a:lvl1pPr>
          </a:lstStyle>
          <a:p>
            <a:pPr>
              <a:defRPr/>
            </a:pPr>
            <a:fld id="{CCBA0F94-C179-4C96-986B-FCA022F51D9B}" type="slidenum">
              <a:rPr lang="en-GB" altLang="en-US"/>
              <a:pPr>
                <a:defRPr/>
              </a:pPr>
              <a:t>‹#›</a:t>
            </a:fld>
            <a:endParaRPr lang="en-GB" altLang="en-US"/>
          </a:p>
        </p:txBody>
      </p:sp>
    </p:spTree>
    <p:extLst>
      <p:ext uri="{BB962C8B-B14F-4D97-AF65-F5344CB8AC3E}">
        <p14:creationId xmlns:p14="http://schemas.microsoft.com/office/powerpoint/2010/main" val="14669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AC798B-DA70-41B4-9798-ACAE51AB925D}"/>
              </a:ext>
            </a:extLst>
          </p:cNvPr>
          <p:cNvSpPr>
            <a:spLocks noGrp="1"/>
          </p:cNvSpPr>
          <p:nvPr>
            <p:ph type="dt" sz="half" idx="10"/>
          </p:nvPr>
        </p:nvSpPr>
        <p:spPr/>
        <p:txBody>
          <a:bodyPr/>
          <a:lstStyle>
            <a:lvl1pPr>
              <a:defRPr/>
            </a:lvl1pPr>
          </a:lstStyle>
          <a:p>
            <a:pPr>
              <a:defRPr/>
            </a:pPr>
            <a:fld id="{A710C5B9-F19D-4D0C-88D9-56F7AE2AE1C9}" type="datetimeFigureOut">
              <a:rPr lang="en-GB"/>
              <a:pPr>
                <a:defRPr/>
              </a:pPr>
              <a:t>12/05/2020</a:t>
            </a:fld>
            <a:endParaRPr lang="en-GB"/>
          </a:p>
        </p:txBody>
      </p:sp>
      <p:sp>
        <p:nvSpPr>
          <p:cNvPr id="3" name="Footer Placeholder 4">
            <a:extLst>
              <a:ext uri="{FF2B5EF4-FFF2-40B4-BE49-F238E27FC236}">
                <a16:creationId xmlns:a16="http://schemas.microsoft.com/office/drawing/2014/main" id="{B6B4BAF3-FCC8-4C26-9B9A-AF2DF95A0C6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9ABCD6D-95F0-4C09-A534-8F4FC30CAC5E}"/>
              </a:ext>
            </a:extLst>
          </p:cNvPr>
          <p:cNvSpPr>
            <a:spLocks noGrp="1"/>
          </p:cNvSpPr>
          <p:nvPr>
            <p:ph type="sldNum" sz="quarter" idx="12"/>
          </p:nvPr>
        </p:nvSpPr>
        <p:spPr/>
        <p:txBody>
          <a:bodyPr/>
          <a:lstStyle>
            <a:lvl1pPr>
              <a:defRPr/>
            </a:lvl1pPr>
          </a:lstStyle>
          <a:p>
            <a:pPr>
              <a:defRPr/>
            </a:pPr>
            <a:fld id="{CDC4D7E7-128C-4406-8F44-66A17EEEC5C3}" type="slidenum">
              <a:rPr lang="en-GB" altLang="en-US"/>
              <a:pPr>
                <a:defRPr/>
              </a:pPr>
              <a:t>‹#›</a:t>
            </a:fld>
            <a:endParaRPr lang="en-GB" altLang="en-US"/>
          </a:p>
        </p:txBody>
      </p:sp>
    </p:spTree>
    <p:extLst>
      <p:ext uri="{BB962C8B-B14F-4D97-AF65-F5344CB8AC3E}">
        <p14:creationId xmlns:p14="http://schemas.microsoft.com/office/powerpoint/2010/main" val="285749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012FC3-8661-4755-A5AF-7A850D9F1ADA}"/>
              </a:ext>
            </a:extLst>
          </p:cNvPr>
          <p:cNvSpPr>
            <a:spLocks noGrp="1"/>
          </p:cNvSpPr>
          <p:nvPr>
            <p:ph type="dt" sz="half" idx="10"/>
          </p:nvPr>
        </p:nvSpPr>
        <p:spPr/>
        <p:txBody>
          <a:bodyPr/>
          <a:lstStyle>
            <a:lvl1pPr>
              <a:defRPr/>
            </a:lvl1pPr>
          </a:lstStyle>
          <a:p>
            <a:pPr>
              <a:defRPr/>
            </a:pPr>
            <a:fld id="{20C31865-23E1-4567-BFDA-F1D6D50027B5}" type="datetimeFigureOut">
              <a:rPr lang="en-GB"/>
              <a:pPr>
                <a:defRPr/>
              </a:pPr>
              <a:t>12/05/2020</a:t>
            </a:fld>
            <a:endParaRPr lang="en-GB"/>
          </a:p>
        </p:txBody>
      </p:sp>
      <p:sp>
        <p:nvSpPr>
          <p:cNvPr id="6" name="Footer Placeholder 4">
            <a:extLst>
              <a:ext uri="{FF2B5EF4-FFF2-40B4-BE49-F238E27FC236}">
                <a16:creationId xmlns:a16="http://schemas.microsoft.com/office/drawing/2014/main" id="{BE8A1E41-A4D6-4359-9876-789AF3F8719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9C7F8D9-A704-4E19-91B9-904B7AA00DF4}"/>
              </a:ext>
            </a:extLst>
          </p:cNvPr>
          <p:cNvSpPr>
            <a:spLocks noGrp="1"/>
          </p:cNvSpPr>
          <p:nvPr>
            <p:ph type="sldNum" sz="quarter" idx="12"/>
          </p:nvPr>
        </p:nvSpPr>
        <p:spPr/>
        <p:txBody>
          <a:bodyPr/>
          <a:lstStyle>
            <a:lvl1pPr>
              <a:defRPr/>
            </a:lvl1pPr>
          </a:lstStyle>
          <a:p>
            <a:pPr>
              <a:defRPr/>
            </a:pPr>
            <a:fld id="{3A9BF1F7-EC6B-452C-A6AD-3CB782F74546}" type="slidenum">
              <a:rPr lang="en-GB" altLang="en-US"/>
              <a:pPr>
                <a:defRPr/>
              </a:pPr>
              <a:t>‹#›</a:t>
            </a:fld>
            <a:endParaRPr lang="en-GB" altLang="en-US"/>
          </a:p>
        </p:txBody>
      </p:sp>
    </p:spTree>
    <p:extLst>
      <p:ext uri="{BB962C8B-B14F-4D97-AF65-F5344CB8AC3E}">
        <p14:creationId xmlns:p14="http://schemas.microsoft.com/office/powerpoint/2010/main" val="290987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9F9B0-CEEB-41A6-AF2F-9E20E07517FB}"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200313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977A49-4238-4884-80CF-4059EE83653C}"/>
              </a:ext>
            </a:extLst>
          </p:cNvPr>
          <p:cNvSpPr>
            <a:spLocks noGrp="1"/>
          </p:cNvSpPr>
          <p:nvPr>
            <p:ph type="dt" sz="half" idx="10"/>
          </p:nvPr>
        </p:nvSpPr>
        <p:spPr/>
        <p:txBody>
          <a:bodyPr/>
          <a:lstStyle>
            <a:lvl1pPr>
              <a:defRPr/>
            </a:lvl1pPr>
          </a:lstStyle>
          <a:p>
            <a:pPr>
              <a:defRPr/>
            </a:pPr>
            <a:fld id="{7B25D624-D4F0-4EBB-8291-104FDDF4E8D3}" type="datetimeFigureOut">
              <a:rPr lang="en-GB"/>
              <a:pPr>
                <a:defRPr/>
              </a:pPr>
              <a:t>12/05/2020</a:t>
            </a:fld>
            <a:endParaRPr lang="en-GB"/>
          </a:p>
        </p:txBody>
      </p:sp>
      <p:sp>
        <p:nvSpPr>
          <p:cNvPr id="6" name="Footer Placeholder 4">
            <a:extLst>
              <a:ext uri="{FF2B5EF4-FFF2-40B4-BE49-F238E27FC236}">
                <a16:creationId xmlns:a16="http://schemas.microsoft.com/office/drawing/2014/main" id="{513B5A03-55DE-4E09-B152-AD5D60F2324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68D2A76-ECDA-4BE9-BC94-C660126495D1}"/>
              </a:ext>
            </a:extLst>
          </p:cNvPr>
          <p:cNvSpPr>
            <a:spLocks noGrp="1"/>
          </p:cNvSpPr>
          <p:nvPr>
            <p:ph type="sldNum" sz="quarter" idx="12"/>
          </p:nvPr>
        </p:nvSpPr>
        <p:spPr/>
        <p:txBody>
          <a:bodyPr/>
          <a:lstStyle>
            <a:lvl1pPr>
              <a:defRPr/>
            </a:lvl1pPr>
          </a:lstStyle>
          <a:p>
            <a:pPr>
              <a:defRPr/>
            </a:pPr>
            <a:fld id="{B3DA8B4E-2497-49D3-90E9-CADEF40469BC}" type="slidenum">
              <a:rPr lang="en-GB" altLang="en-US"/>
              <a:pPr>
                <a:defRPr/>
              </a:pPr>
              <a:t>‹#›</a:t>
            </a:fld>
            <a:endParaRPr lang="en-GB" altLang="en-US"/>
          </a:p>
        </p:txBody>
      </p:sp>
    </p:spTree>
    <p:extLst>
      <p:ext uri="{BB962C8B-B14F-4D97-AF65-F5344CB8AC3E}">
        <p14:creationId xmlns:p14="http://schemas.microsoft.com/office/powerpoint/2010/main" val="416019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38713-A193-4CCC-A292-07C80F2EF30C}"/>
              </a:ext>
            </a:extLst>
          </p:cNvPr>
          <p:cNvSpPr>
            <a:spLocks noGrp="1"/>
          </p:cNvSpPr>
          <p:nvPr>
            <p:ph type="dt" sz="half" idx="10"/>
          </p:nvPr>
        </p:nvSpPr>
        <p:spPr/>
        <p:txBody>
          <a:bodyPr/>
          <a:lstStyle>
            <a:lvl1pPr>
              <a:defRPr/>
            </a:lvl1pPr>
          </a:lstStyle>
          <a:p>
            <a:pPr>
              <a:defRPr/>
            </a:pPr>
            <a:fld id="{B19905E4-FCB3-4198-A89D-245C13BE67B4}" type="datetimeFigureOut">
              <a:rPr lang="en-GB"/>
              <a:pPr>
                <a:defRPr/>
              </a:pPr>
              <a:t>12/05/2020</a:t>
            </a:fld>
            <a:endParaRPr lang="en-GB"/>
          </a:p>
        </p:txBody>
      </p:sp>
      <p:sp>
        <p:nvSpPr>
          <p:cNvPr id="5" name="Footer Placeholder 4">
            <a:extLst>
              <a:ext uri="{FF2B5EF4-FFF2-40B4-BE49-F238E27FC236}">
                <a16:creationId xmlns:a16="http://schemas.microsoft.com/office/drawing/2014/main" id="{33C7AD9C-016E-4D62-BE6F-EC68B1431F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FC7AC9-E713-4F32-88F8-6D543C6D7447}"/>
              </a:ext>
            </a:extLst>
          </p:cNvPr>
          <p:cNvSpPr>
            <a:spLocks noGrp="1"/>
          </p:cNvSpPr>
          <p:nvPr>
            <p:ph type="sldNum" sz="quarter" idx="12"/>
          </p:nvPr>
        </p:nvSpPr>
        <p:spPr/>
        <p:txBody>
          <a:bodyPr/>
          <a:lstStyle>
            <a:lvl1pPr>
              <a:defRPr/>
            </a:lvl1pPr>
          </a:lstStyle>
          <a:p>
            <a:pPr>
              <a:defRPr/>
            </a:pPr>
            <a:fld id="{DA7EE5C7-F6C7-43B9-AFB9-B25C3F92F5C4}" type="slidenum">
              <a:rPr lang="en-GB" altLang="en-US"/>
              <a:pPr>
                <a:defRPr/>
              </a:pPr>
              <a:t>‹#›</a:t>
            </a:fld>
            <a:endParaRPr lang="en-GB" altLang="en-US"/>
          </a:p>
        </p:txBody>
      </p:sp>
    </p:spTree>
    <p:extLst>
      <p:ext uri="{BB962C8B-B14F-4D97-AF65-F5344CB8AC3E}">
        <p14:creationId xmlns:p14="http://schemas.microsoft.com/office/powerpoint/2010/main" val="269194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C5122-1FF8-4301-8AE1-03CCB7C249E3}"/>
              </a:ext>
            </a:extLst>
          </p:cNvPr>
          <p:cNvSpPr>
            <a:spLocks noGrp="1"/>
          </p:cNvSpPr>
          <p:nvPr>
            <p:ph type="dt" sz="half" idx="10"/>
          </p:nvPr>
        </p:nvSpPr>
        <p:spPr/>
        <p:txBody>
          <a:bodyPr/>
          <a:lstStyle>
            <a:lvl1pPr>
              <a:defRPr/>
            </a:lvl1pPr>
          </a:lstStyle>
          <a:p>
            <a:pPr>
              <a:defRPr/>
            </a:pPr>
            <a:fld id="{B4B4F917-7E76-4705-9608-50E4253F44D5}" type="datetimeFigureOut">
              <a:rPr lang="en-GB"/>
              <a:pPr>
                <a:defRPr/>
              </a:pPr>
              <a:t>12/05/2020</a:t>
            </a:fld>
            <a:endParaRPr lang="en-GB"/>
          </a:p>
        </p:txBody>
      </p:sp>
      <p:sp>
        <p:nvSpPr>
          <p:cNvPr id="5" name="Footer Placeholder 4">
            <a:extLst>
              <a:ext uri="{FF2B5EF4-FFF2-40B4-BE49-F238E27FC236}">
                <a16:creationId xmlns:a16="http://schemas.microsoft.com/office/drawing/2014/main" id="{FBCB12CA-35F8-4E3C-8D0C-3D46BFA880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529148C-5074-42FA-8414-C0207A095ABE}"/>
              </a:ext>
            </a:extLst>
          </p:cNvPr>
          <p:cNvSpPr>
            <a:spLocks noGrp="1"/>
          </p:cNvSpPr>
          <p:nvPr>
            <p:ph type="sldNum" sz="quarter" idx="12"/>
          </p:nvPr>
        </p:nvSpPr>
        <p:spPr/>
        <p:txBody>
          <a:bodyPr/>
          <a:lstStyle>
            <a:lvl1pPr>
              <a:defRPr/>
            </a:lvl1pPr>
          </a:lstStyle>
          <a:p>
            <a:pPr>
              <a:defRPr/>
            </a:pPr>
            <a:fld id="{6BB95931-4DE4-4784-804D-E04204E67D2B}" type="slidenum">
              <a:rPr lang="en-GB" altLang="en-US"/>
              <a:pPr>
                <a:defRPr/>
              </a:pPr>
              <a:t>‹#›</a:t>
            </a:fld>
            <a:endParaRPr lang="en-GB" altLang="en-US"/>
          </a:p>
        </p:txBody>
      </p:sp>
    </p:spTree>
    <p:extLst>
      <p:ext uri="{BB962C8B-B14F-4D97-AF65-F5344CB8AC3E}">
        <p14:creationId xmlns:p14="http://schemas.microsoft.com/office/powerpoint/2010/main" val="421816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79F9B0-CEEB-41A6-AF2F-9E20E07517FB}"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407672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79F9B0-CEEB-41A6-AF2F-9E20E07517FB}"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35983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79F9B0-CEEB-41A6-AF2F-9E20E07517FB}"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77088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79F9B0-CEEB-41A6-AF2F-9E20E07517FB}"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426762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F9B0-CEEB-41A6-AF2F-9E20E07517FB}"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43837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79F9B0-CEEB-41A6-AF2F-9E20E07517FB}"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32384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79F9B0-CEEB-41A6-AF2F-9E20E07517FB}"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70C5D-1262-4060-B45A-33A74E08AED9}" type="slidenum">
              <a:rPr lang="en-GB" smtClean="0"/>
              <a:t>‹#›</a:t>
            </a:fld>
            <a:endParaRPr lang="en-GB"/>
          </a:p>
        </p:txBody>
      </p:sp>
    </p:spTree>
    <p:extLst>
      <p:ext uri="{BB962C8B-B14F-4D97-AF65-F5344CB8AC3E}">
        <p14:creationId xmlns:p14="http://schemas.microsoft.com/office/powerpoint/2010/main" val="73847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F9B0-CEEB-41A6-AF2F-9E20E07517FB}" type="datetimeFigureOut">
              <a:rPr lang="en-GB" smtClean="0"/>
              <a:t>12/05/2020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70C5D-1262-4060-B45A-33A74E08AED9}" type="slidenum">
              <a:rPr lang="en-GB" smtClean="0"/>
              <a:t>‹#›</a:t>
            </a:fld>
            <a:endParaRPr lang="en-GB"/>
          </a:p>
        </p:txBody>
      </p:sp>
    </p:spTree>
    <p:extLst>
      <p:ext uri="{BB962C8B-B14F-4D97-AF65-F5344CB8AC3E}">
        <p14:creationId xmlns:p14="http://schemas.microsoft.com/office/powerpoint/2010/main" val="225532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D5CEB-3A2D-4E1F-B0BC-44526986B3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CAB158C-E7D0-4C43-8CFF-142EE9288A3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2D34866-AAC1-4D24-B579-FFDB392363A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6260C7-875D-40E5-92FF-AC899442146D}" type="datetimeFigureOut">
              <a:rPr lang="en-GB"/>
              <a:pPr>
                <a:defRPr/>
              </a:pPr>
              <a:t>12/05/2020</a:t>
            </a:fld>
            <a:endParaRPr lang="en-GB"/>
          </a:p>
        </p:txBody>
      </p:sp>
      <p:sp>
        <p:nvSpPr>
          <p:cNvPr id="5" name="Footer Placeholder 4">
            <a:extLst>
              <a:ext uri="{FF2B5EF4-FFF2-40B4-BE49-F238E27FC236}">
                <a16:creationId xmlns:a16="http://schemas.microsoft.com/office/drawing/2014/main" id="{D0319F0C-D48E-4EA4-991A-14D15FE2B0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C3D6764-BE91-4464-83AD-EF2EEF5F17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mic Sans MS" panose="030F0702030302020204" pitchFamily="66" charset="0"/>
              </a:defRPr>
            </a:lvl1pPr>
          </a:lstStyle>
          <a:p>
            <a:pPr>
              <a:defRPr/>
            </a:pPr>
            <a:fld id="{2D1824E5-676C-4120-8ED2-A1005C219B65}" type="slidenum">
              <a:rPr lang="en-GB" altLang="en-US"/>
              <a:pPr>
                <a:defRPr/>
              </a:pPr>
              <a:t>‹#›</a:t>
            </a:fld>
            <a:endParaRPr lang="en-GB" altLang="en-US"/>
          </a:p>
        </p:txBody>
      </p:sp>
    </p:spTree>
    <p:extLst>
      <p:ext uri="{BB962C8B-B14F-4D97-AF65-F5344CB8AC3E}">
        <p14:creationId xmlns:p14="http://schemas.microsoft.com/office/powerpoint/2010/main" val="703344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p:txBody>
          <a:bodyPr/>
          <a:lstStyle/>
          <a:p>
            <a:pPr algn="l"/>
            <a:br>
              <a:rPr lang="en-GB" altLang="en-US" u="sng" dirty="0">
                <a:solidFill>
                  <a:srgbClr val="7030A0"/>
                </a:solidFill>
              </a:rPr>
            </a:br>
            <a:r>
              <a:rPr lang="en-GB" altLang="en-US" u="sng" dirty="0">
                <a:solidFill>
                  <a:srgbClr val="7030A0"/>
                </a:solidFill>
              </a:rPr>
              <a:t>Dune Regeneration</a:t>
            </a:r>
          </a:p>
        </p:txBody>
      </p:sp>
      <p:sp>
        <p:nvSpPr>
          <p:cNvPr id="4" name="TextBox 3">
            <a:extLst>
              <a:ext uri="{FF2B5EF4-FFF2-40B4-BE49-F238E27FC236}">
                <a16:creationId xmlns:a16="http://schemas.microsoft.com/office/drawing/2014/main" id="{4E8C3F46-7C76-47FC-8123-4BDE959CB5AA}"/>
              </a:ext>
            </a:extLst>
          </p:cNvPr>
          <p:cNvSpPr txBox="1"/>
          <p:nvPr/>
        </p:nvSpPr>
        <p:spPr>
          <a:xfrm>
            <a:off x="2627313" y="1557338"/>
            <a:ext cx="6408737" cy="48942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omic Sans MS"/>
                <a:ea typeface="+mn-ea"/>
                <a:cs typeface="+mn-cs"/>
              </a:rPr>
              <a:t>Dune regeneration is </a:t>
            </a:r>
            <a:r>
              <a:rPr kumimoji="0" lang="en-GB" sz="2400" b="1" i="0" u="none" strike="noStrike" kern="1200" cap="none" spc="0" normalizeH="0" baseline="0" noProof="0" dirty="0">
                <a:ln>
                  <a:noFill/>
                </a:ln>
                <a:solidFill>
                  <a:srgbClr val="7030A0"/>
                </a:solidFill>
                <a:effectLst/>
                <a:uLnTx/>
                <a:uFillTx/>
                <a:latin typeface="Comic Sans MS"/>
                <a:ea typeface="+mn-ea"/>
                <a:cs typeface="+mn-cs"/>
              </a:rPr>
              <a:t>soft engineering </a:t>
            </a:r>
            <a:r>
              <a:rPr kumimoji="0" lang="en-GB" sz="2400" b="0" i="0" u="none" strike="noStrike" kern="1200" cap="none" spc="0" normalizeH="0" baseline="0" noProof="0" dirty="0">
                <a:ln>
                  <a:noFill/>
                </a:ln>
                <a:solidFill>
                  <a:srgbClr val="7030A0"/>
                </a:solidFill>
                <a:effectLst/>
                <a:uLnTx/>
                <a:uFillTx/>
                <a:latin typeface="Comic Sans MS"/>
                <a:ea typeface="+mn-ea"/>
                <a:cs typeface="+mn-cs"/>
              </a:rPr>
              <a:t>because it is natural and sustainable.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kumimoji="0" lang="en-GB" sz="2400" b="0" i="0" u="none" strike="noStrike" kern="1200" cap="none" spc="0" normalizeH="0" baseline="0" noProof="0" dirty="0">
                <a:ln>
                  <a:noFill/>
                </a:ln>
                <a:solidFill>
                  <a:srgbClr val="7030A0"/>
                </a:solidFill>
                <a:effectLst/>
                <a:uLnTx/>
                <a:uFillTx/>
                <a:latin typeface="Comic Sans MS"/>
                <a:ea typeface="+mn-ea"/>
                <a:cs typeface="+mn-cs"/>
              </a:rPr>
              <a:t>planting grass and shrubs on top of the sand. By doing this the sand is trapped in the roots  and will not be moved away by the waves (long shore drift).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400" b="0" i="0" u="none" strike="noStrike" kern="1200" cap="none" spc="0" normalizeH="0" baseline="0" noProof="0" dirty="0">
                <a:ln>
                  <a:noFill/>
                </a:ln>
                <a:solidFill>
                  <a:srgbClr val="7030A0"/>
                </a:solidFill>
                <a:effectLst/>
                <a:uLnTx/>
                <a:uFillTx/>
                <a:latin typeface="Comic Sans MS"/>
                <a:ea typeface="+mn-ea"/>
                <a:cs typeface="+mn-cs"/>
              </a:rPr>
              <a:t>about this defence is that it is relatively cheap and it looks very natural. </a:t>
            </a:r>
            <a:r>
              <a:rPr kumimoji="0" lang="en-GB" sz="24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400" b="0" i="0" u="none" strike="noStrike" kern="1200" cap="none" spc="0" normalizeH="0" baseline="0" noProof="0" dirty="0">
                <a:ln>
                  <a:noFill/>
                </a:ln>
                <a:solidFill>
                  <a:srgbClr val="7030A0"/>
                </a:solidFill>
                <a:effectLst/>
                <a:uLnTx/>
                <a:uFillTx/>
                <a:latin typeface="Comic Sans MS"/>
                <a:ea typeface="+mn-ea"/>
                <a:cs typeface="+mn-cs"/>
              </a:rPr>
              <a:t> include that it takes a long time to plant the grass/shrubs and they can be easily damaged. </a:t>
            </a:r>
          </a:p>
        </p:txBody>
      </p:sp>
      <p:pic>
        <p:nvPicPr>
          <p:cNvPr id="5" name="Picture 3">
            <a:extLst>
              <a:ext uri="{FF2B5EF4-FFF2-40B4-BE49-F238E27FC236}">
                <a16:creationId xmlns:a16="http://schemas.microsoft.com/office/drawing/2014/main" id="{6FF2EC28-1359-40E2-A87C-E59A2D8C3C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1" y="1873182"/>
            <a:ext cx="2485608" cy="186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13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a:xfrm>
            <a:off x="457200" y="0"/>
            <a:ext cx="8229600" cy="1143000"/>
          </a:xfrm>
        </p:spPr>
        <p:txBody>
          <a:bodyPr/>
          <a:lstStyle/>
          <a:p>
            <a:pPr algn="l"/>
            <a:br>
              <a:rPr lang="en-GB" altLang="en-US" u="sng" dirty="0">
                <a:solidFill>
                  <a:srgbClr val="7030A0"/>
                </a:solidFill>
              </a:rPr>
            </a:br>
            <a:r>
              <a:rPr lang="en-GB" altLang="en-US" u="sng" dirty="0">
                <a:solidFill>
                  <a:srgbClr val="7030A0"/>
                </a:solidFill>
              </a:rPr>
              <a:t>Sea Wall</a:t>
            </a:r>
          </a:p>
        </p:txBody>
      </p:sp>
      <p:sp>
        <p:nvSpPr>
          <p:cNvPr id="4" name="TextBox 3">
            <a:extLst>
              <a:ext uri="{FF2B5EF4-FFF2-40B4-BE49-F238E27FC236}">
                <a16:creationId xmlns:a16="http://schemas.microsoft.com/office/drawing/2014/main" id="{4E8C3F46-7C76-47FC-8123-4BDE959CB5AA}"/>
              </a:ext>
            </a:extLst>
          </p:cNvPr>
          <p:cNvSpPr txBox="1"/>
          <p:nvPr/>
        </p:nvSpPr>
        <p:spPr>
          <a:xfrm>
            <a:off x="2627313" y="1417638"/>
            <a:ext cx="6408737" cy="440120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omic Sans MS"/>
                <a:ea typeface="+mn-ea"/>
                <a:cs typeface="+mn-cs"/>
              </a:rPr>
              <a:t>A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sea wall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is an example of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hard engineering</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because it is a big, expensive man-made structure which is unnatural.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building a huge curved wall in front of the coast line so that the waves will hit this and not the land. The wall is curved in order to send the waves back to the sea more gently.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about this defence are that it protects the land from erosion and can be used by tourists to walk along.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include that it is very expensive and can look very unnatural. It also takes a lot of time and money to look after. </a:t>
            </a:r>
          </a:p>
        </p:txBody>
      </p:sp>
      <p:pic>
        <p:nvPicPr>
          <p:cNvPr id="5" name="Picture 2" descr="http://img1.photographersdirect.com/img/13253/wm/pd2749670.jpg">
            <a:extLst>
              <a:ext uri="{FF2B5EF4-FFF2-40B4-BE49-F238E27FC236}">
                <a16:creationId xmlns:a16="http://schemas.microsoft.com/office/drawing/2014/main" id="{27C277B1-0298-4839-871A-E912215F5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07" y="1813408"/>
            <a:ext cx="2422006" cy="161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2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a:xfrm>
            <a:off x="457200" y="0"/>
            <a:ext cx="8229600" cy="1143000"/>
          </a:xfrm>
        </p:spPr>
        <p:txBody>
          <a:bodyPr/>
          <a:lstStyle/>
          <a:p>
            <a:pPr algn="l"/>
            <a:br>
              <a:rPr lang="en-GB" altLang="en-US" u="sng" dirty="0">
                <a:solidFill>
                  <a:srgbClr val="7030A0"/>
                </a:solidFill>
              </a:rPr>
            </a:br>
            <a:r>
              <a:rPr lang="en-GB" altLang="en-US" u="sng" dirty="0">
                <a:solidFill>
                  <a:srgbClr val="7030A0"/>
                </a:solidFill>
              </a:rPr>
              <a:t>Groynes</a:t>
            </a:r>
          </a:p>
        </p:txBody>
      </p:sp>
      <p:sp>
        <p:nvSpPr>
          <p:cNvPr id="4" name="TextBox 3">
            <a:extLst>
              <a:ext uri="{FF2B5EF4-FFF2-40B4-BE49-F238E27FC236}">
                <a16:creationId xmlns:a16="http://schemas.microsoft.com/office/drawing/2014/main" id="{4E8C3F46-7C76-47FC-8123-4BDE959CB5AA}"/>
              </a:ext>
            </a:extLst>
          </p:cNvPr>
          <p:cNvSpPr txBox="1"/>
          <p:nvPr/>
        </p:nvSpPr>
        <p:spPr>
          <a:xfrm>
            <a:off x="2704780" y="1182412"/>
            <a:ext cx="6408737" cy="563231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Groynes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are an example of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hard engineering</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because they are man made and unnatural.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building groynes (a bit like fences) vertically down the beach in order to trap the sand. </a:t>
            </a:r>
            <a:r>
              <a:rPr lang="en-GB" sz="2000" dirty="0">
                <a:solidFill>
                  <a:srgbClr val="7030A0"/>
                </a:solidFill>
                <a:latin typeface="Comic Sans MS"/>
              </a:rPr>
              <a:t>This stops longshore drift from moving the sand away. As the beach gets bigger it protects the upper part of the coast from erosion.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about this defence </a:t>
            </a:r>
            <a:r>
              <a:rPr lang="en-GB" sz="2000" dirty="0">
                <a:solidFill>
                  <a:srgbClr val="7030A0"/>
                </a:solidFill>
                <a:latin typeface="Comic Sans MS"/>
              </a:rPr>
              <a:t>are that it’s quite a cheap form of hard engineering and people can use the groynes for fishing. Also, because they make the beach bigger it can attract more tourists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include that some people think the groynes are ugly and ruin the look of the beach. Also, the groynes stop sand travelling down the coast which makes beaches further down much smaller!</a:t>
            </a:r>
          </a:p>
        </p:txBody>
      </p:sp>
      <p:pic>
        <p:nvPicPr>
          <p:cNvPr id="6" name="Picture 2">
            <a:extLst>
              <a:ext uri="{FF2B5EF4-FFF2-40B4-BE49-F238E27FC236}">
                <a16:creationId xmlns:a16="http://schemas.microsoft.com/office/drawing/2014/main" id="{FAC4E685-97E2-4B4C-B3A9-1BD82DE329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300" y="1417638"/>
            <a:ext cx="2465480" cy="165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15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a:xfrm>
            <a:off x="457200" y="0"/>
            <a:ext cx="8229600" cy="1143000"/>
          </a:xfrm>
        </p:spPr>
        <p:txBody>
          <a:bodyPr/>
          <a:lstStyle/>
          <a:p>
            <a:pPr algn="l"/>
            <a:br>
              <a:rPr lang="en-GB" altLang="en-US" u="sng" dirty="0">
                <a:solidFill>
                  <a:srgbClr val="7030A0"/>
                </a:solidFill>
              </a:rPr>
            </a:br>
            <a:r>
              <a:rPr lang="en-GB" altLang="en-US" u="sng" dirty="0">
                <a:solidFill>
                  <a:srgbClr val="7030A0"/>
                </a:solidFill>
              </a:rPr>
              <a:t>Rock Armour</a:t>
            </a:r>
          </a:p>
        </p:txBody>
      </p:sp>
      <p:sp>
        <p:nvSpPr>
          <p:cNvPr id="4" name="TextBox 3">
            <a:extLst>
              <a:ext uri="{FF2B5EF4-FFF2-40B4-BE49-F238E27FC236}">
                <a16:creationId xmlns:a16="http://schemas.microsoft.com/office/drawing/2014/main" id="{4E8C3F46-7C76-47FC-8123-4BDE959CB5AA}"/>
              </a:ext>
            </a:extLst>
          </p:cNvPr>
          <p:cNvSpPr txBox="1"/>
          <p:nvPr/>
        </p:nvSpPr>
        <p:spPr>
          <a:xfrm>
            <a:off x="2704780" y="1225689"/>
            <a:ext cx="6408737" cy="470898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dirty="0">
                <a:solidFill>
                  <a:srgbClr val="7030A0"/>
                </a:solidFill>
                <a:latin typeface="Comic Sans MS"/>
              </a:rPr>
              <a:t>Rock armour is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an example of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hard engineering</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because they are man made and unnatural.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lvl="0" defTabSz="914400" fontAlgn="base">
              <a:spcBef>
                <a:spcPct val="0"/>
              </a:spcBef>
              <a:spcAft>
                <a:spcPct val="0"/>
              </a:spcAf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lang="en-GB" sz="2000" dirty="0">
                <a:solidFill>
                  <a:srgbClr val="7030A0"/>
                </a:solidFill>
                <a:latin typeface="Comic Sans MS"/>
              </a:rPr>
              <a:t>placing huge rocks at the bottom of the cliffs so that the waves cannot attach (and erode) the coast.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about this defence </a:t>
            </a:r>
            <a:r>
              <a:rPr lang="en-GB" sz="2000" dirty="0">
                <a:solidFill>
                  <a:srgbClr val="7030A0"/>
                </a:solidFill>
                <a:latin typeface="Comic Sans MS"/>
              </a:rPr>
              <a:t>are that it is relatively cheap and easy to look after. It can also look more natural if rocks from the local area are used.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include that often rocks from other places are used which looks unnatural and is expensive to transport. The big rocks also make it very difficult to access the beach which can put off tourists. </a:t>
            </a:r>
          </a:p>
        </p:txBody>
      </p:sp>
      <p:pic>
        <p:nvPicPr>
          <p:cNvPr id="5" name="Picture 16" descr="See the source image">
            <a:extLst>
              <a:ext uri="{FF2B5EF4-FFF2-40B4-BE49-F238E27FC236}">
                <a16:creationId xmlns:a16="http://schemas.microsoft.com/office/drawing/2014/main" id="{3369908A-7CA1-4925-8E85-C8413C400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3" y="1457739"/>
            <a:ext cx="2553691" cy="143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92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a:xfrm>
            <a:off x="457200" y="0"/>
            <a:ext cx="8229600" cy="1143000"/>
          </a:xfrm>
        </p:spPr>
        <p:txBody>
          <a:bodyPr/>
          <a:lstStyle/>
          <a:p>
            <a:pPr algn="l"/>
            <a:br>
              <a:rPr lang="en-GB" altLang="en-US" u="sng" dirty="0">
                <a:solidFill>
                  <a:srgbClr val="7030A0"/>
                </a:solidFill>
              </a:rPr>
            </a:br>
            <a:r>
              <a:rPr lang="en-GB" altLang="en-US" u="sng" dirty="0">
                <a:solidFill>
                  <a:srgbClr val="7030A0"/>
                </a:solidFill>
              </a:rPr>
              <a:t>Beach Nourishment </a:t>
            </a:r>
          </a:p>
        </p:txBody>
      </p:sp>
      <p:sp>
        <p:nvSpPr>
          <p:cNvPr id="4" name="TextBox 3">
            <a:extLst>
              <a:ext uri="{FF2B5EF4-FFF2-40B4-BE49-F238E27FC236}">
                <a16:creationId xmlns:a16="http://schemas.microsoft.com/office/drawing/2014/main" id="{4E8C3F46-7C76-47FC-8123-4BDE959CB5AA}"/>
              </a:ext>
            </a:extLst>
          </p:cNvPr>
          <p:cNvSpPr txBox="1"/>
          <p:nvPr/>
        </p:nvSpPr>
        <p:spPr>
          <a:xfrm>
            <a:off x="2694041" y="1316866"/>
            <a:ext cx="6408737" cy="470898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dirty="0">
                <a:solidFill>
                  <a:srgbClr val="7030A0"/>
                </a:solidFill>
                <a:latin typeface="Comic Sans MS"/>
              </a:rPr>
              <a:t>Beach nourishment is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an example of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soft engineering</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because it is completely natural.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lvl="0" defTabSz="914400" fontAlgn="base">
              <a:spcBef>
                <a:spcPct val="0"/>
              </a:spcBef>
              <a:spcAft>
                <a:spcPct val="0"/>
              </a:spcAf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lang="en-GB" sz="2000" dirty="0">
                <a:solidFill>
                  <a:srgbClr val="7030A0"/>
                </a:solidFill>
                <a:latin typeface="Comic Sans MS"/>
              </a:rPr>
              <a:t>placing huge rocks at the bottom of the cliffs so that the waves cannot attack (and erode) the coast.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about this defence </a:t>
            </a:r>
            <a:r>
              <a:rPr lang="en-GB" sz="2000" dirty="0">
                <a:solidFill>
                  <a:srgbClr val="7030A0"/>
                </a:solidFill>
                <a:latin typeface="Comic Sans MS"/>
              </a:rPr>
              <a:t>are that it is really easy to do and relatively cheap. It also looks completely natural and makes the beach bigger which pleases tourists.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include tha</a:t>
            </a:r>
            <a:r>
              <a:rPr lang="en-GB" sz="2000" dirty="0">
                <a:solidFill>
                  <a:srgbClr val="7030A0"/>
                </a:solidFill>
                <a:latin typeface="Comic Sans MS"/>
              </a:rPr>
              <a:t>t, because the waves will continue to remove the sand, the process has to be repeated over and over again to keep the beach full. This will become very expensive in the long run.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p:txBody>
      </p:sp>
      <p:pic>
        <p:nvPicPr>
          <p:cNvPr id="6" name="Picture 2">
            <a:extLst>
              <a:ext uri="{FF2B5EF4-FFF2-40B4-BE49-F238E27FC236}">
                <a16:creationId xmlns:a16="http://schemas.microsoft.com/office/drawing/2014/main" id="{60BDA97E-8DFC-4C26-B11C-5BFD60D0AD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11" y="1393066"/>
            <a:ext cx="2478830" cy="156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0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97FA8B4-340E-414C-BFF2-C71348DBAAA3}"/>
              </a:ext>
            </a:extLst>
          </p:cNvPr>
          <p:cNvSpPr>
            <a:spLocks noGrp="1"/>
          </p:cNvSpPr>
          <p:nvPr>
            <p:ph type="title"/>
          </p:nvPr>
        </p:nvSpPr>
        <p:spPr>
          <a:xfrm>
            <a:off x="457200" y="0"/>
            <a:ext cx="8229600" cy="1143000"/>
          </a:xfrm>
        </p:spPr>
        <p:txBody>
          <a:bodyPr/>
          <a:lstStyle/>
          <a:p>
            <a:pPr algn="l"/>
            <a:br>
              <a:rPr lang="en-GB" altLang="en-US" u="sng" dirty="0">
                <a:solidFill>
                  <a:srgbClr val="7030A0"/>
                </a:solidFill>
              </a:rPr>
            </a:br>
            <a:r>
              <a:rPr lang="en-GB" altLang="en-US" u="sng" dirty="0">
                <a:solidFill>
                  <a:srgbClr val="7030A0"/>
                </a:solidFill>
              </a:rPr>
              <a:t>Gabions</a:t>
            </a:r>
          </a:p>
        </p:txBody>
      </p:sp>
      <p:sp>
        <p:nvSpPr>
          <p:cNvPr id="4" name="TextBox 3">
            <a:extLst>
              <a:ext uri="{FF2B5EF4-FFF2-40B4-BE49-F238E27FC236}">
                <a16:creationId xmlns:a16="http://schemas.microsoft.com/office/drawing/2014/main" id="{4E8C3F46-7C76-47FC-8123-4BDE959CB5AA}"/>
              </a:ext>
            </a:extLst>
          </p:cNvPr>
          <p:cNvSpPr txBox="1"/>
          <p:nvPr/>
        </p:nvSpPr>
        <p:spPr>
          <a:xfrm>
            <a:off x="2694041" y="1316866"/>
            <a:ext cx="6408737" cy="501675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dirty="0">
                <a:solidFill>
                  <a:srgbClr val="7030A0"/>
                </a:solidFill>
                <a:latin typeface="Comic Sans MS"/>
              </a:rPr>
              <a:t>Gabions are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an example of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hard engineering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because they are man made and unnatural.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lvl="0" defTabSz="914400" fontAlgn="base">
              <a:spcBef>
                <a:spcPct val="0"/>
              </a:spcBef>
              <a:spcAft>
                <a:spcPct val="0"/>
              </a:spcAf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This defence works by </a:t>
            </a:r>
            <a:r>
              <a:rPr lang="en-GB" sz="2000" dirty="0">
                <a:solidFill>
                  <a:srgbClr val="7030A0"/>
                </a:solidFill>
                <a:latin typeface="Comic Sans MS"/>
              </a:rPr>
              <a:t>creating cages filled with small rocks. The water hits the cages instead of the coastline and so it erodes the rocks inside the cages and not the land.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mic Sans MS"/>
                <a:ea typeface="+mn-ea"/>
                <a:cs typeface="+mn-cs"/>
              </a:rPr>
              <a:t>Positive things </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about this defence </a:t>
            </a:r>
            <a:r>
              <a:rPr lang="en-GB" sz="2000" dirty="0">
                <a:solidFill>
                  <a:srgbClr val="7030A0"/>
                </a:solidFill>
                <a:latin typeface="Comic Sans MS"/>
              </a:rPr>
              <a:t>are that it is effective at protecting the coast and is much cheaper than building a sea wall. </a:t>
            </a:r>
            <a:r>
              <a:rPr kumimoji="0" lang="en-GB" sz="2000" b="1" i="0" u="none" strike="noStrike" kern="1200" cap="none" spc="0" normalizeH="0" baseline="0" noProof="0" dirty="0">
                <a:ln>
                  <a:noFill/>
                </a:ln>
                <a:solidFill>
                  <a:srgbClr val="7030A0"/>
                </a:solidFill>
                <a:effectLst/>
                <a:uLnTx/>
                <a:uFillTx/>
                <a:latin typeface="Comic Sans MS"/>
                <a:ea typeface="+mn-ea"/>
                <a:cs typeface="+mn-cs"/>
              </a:rPr>
              <a:t>Negatives</a:t>
            </a:r>
            <a:r>
              <a:rPr kumimoji="0" lang="en-GB" sz="2000" b="0" i="0" u="none" strike="noStrike" kern="1200" cap="none" spc="0" normalizeH="0" baseline="0" noProof="0" dirty="0">
                <a:ln>
                  <a:noFill/>
                </a:ln>
                <a:solidFill>
                  <a:srgbClr val="7030A0"/>
                </a:solidFill>
                <a:effectLst/>
                <a:uLnTx/>
                <a:uFillTx/>
                <a:latin typeface="Comic Sans MS"/>
                <a:ea typeface="+mn-ea"/>
                <a:cs typeface="+mn-cs"/>
              </a:rPr>
              <a:t> include tha</a:t>
            </a:r>
            <a:r>
              <a:rPr lang="en-GB" sz="2000" dirty="0">
                <a:solidFill>
                  <a:srgbClr val="7030A0"/>
                </a:solidFill>
                <a:latin typeface="Comic Sans MS"/>
              </a:rPr>
              <a:t>t lots of people think gabions are unattractive and ruin the look of the coast because they are so unnatural. They also need to be replaced more often than a sea wall as the small rocks inside the cages will erode </a:t>
            </a:r>
            <a:r>
              <a:rPr lang="en-GB" sz="2000">
                <a:solidFill>
                  <a:srgbClr val="7030A0"/>
                </a:solidFill>
                <a:latin typeface="Comic Sans MS"/>
              </a:rPr>
              <a:t>more quickly. </a:t>
            </a:r>
            <a:endParaRPr kumimoji="0" lang="en-GB" sz="2000" b="0" i="0" u="none" strike="noStrike" kern="1200" cap="none" spc="0" normalizeH="0" baseline="0" noProof="0" dirty="0">
              <a:ln>
                <a:noFill/>
              </a:ln>
              <a:solidFill>
                <a:srgbClr val="7030A0"/>
              </a:solidFill>
              <a:effectLst/>
              <a:uLnTx/>
              <a:uFillTx/>
              <a:latin typeface="Comic Sans MS"/>
              <a:ea typeface="+mn-ea"/>
              <a:cs typeface="+mn-cs"/>
            </a:endParaRPr>
          </a:p>
        </p:txBody>
      </p:sp>
      <p:pic>
        <p:nvPicPr>
          <p:cNvPr id="5" name="Picture 2" descr="See the source image">
            <a:extLst>
              <a:ext uri="{FF2B5EF4-FFF2-40B4-BE49-F238E27FC236}">
                <a16:creationId xmlns:a16="http://schemas.microsoft.com/office/drawing/2014/main" id="{B765D6A9-6ED9-4936-91B7-C6444A38E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629"/>
          <a:stretch>
            <a:fillRect/>
          </a:stretch>
        </p:blipFill>
        <p:spPr bwMode="auto">
          <a:xfrm>
            <a:off x="152136" y="1770842"/>
            <a:ext cx="2541905" cy="190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940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TotalTime>
  <Words>683</Words>
  <Application>Microsoft Office PowerPoint</Application>
  <PresentationFormat>On-screen Show (4:3)</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Comic Sans MS</vt:lpstr>
      <vt:lpstr>Office Theme</vt:lpstr>
      <vt:lpstr>1_Office Theme</vt:lpstr>
      <vt:lpstr> Dune Regeneration</vt:lpstr>
      <vt:lpstr> Sea Wall</vt:lpstr>
      <vt:lpstr> Groynes</vt:lpstr>
      <vt:lpstr> Rock Armour</vt:lpstr>
      <vt:lpstr> Beach Nourishment </vt:lpstr>
      <vt:lpstr> Gabions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Regeneration</dc:title>
  <dc:creator>R.Stevenson</dc:creator>
  <cp:lastModifiedBy>R.Stevenson</cp:lastModifiedBy>
  <cp:revision>4</cp:revision>
  <dcterms:created xsi:type="dcterms:W3CDTF">2020-05-12T13:22:07Z</dcterms:created>
  <dcterms:modified xsi:type="dcterms:W3CDTF">2020-05-12T13:44:58Z</dcterms:modified>
</cp:coreProperties>
</file>