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5B869-DD3D-4F9A-845E-37008CADBDA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FD4823C-6633-4D35-A344-454BAB211EA5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Identify </a:t>
          </a:r>
          <a:r>
            <a:rPr lang="en-GB" b="0" dirty="0" smtClean="0">
              <a:solidFill>
                <a:schemeClr val="tx1"/>
              </a:solidFill>
            </a:rPr>
            <a:t>important geographical information about both countries </a:t>
          </a:r>
          <a:endParaRPr lang="en-GB" b="0" dirty="0">
            <a:solidFill>
              <a:schemeClr val="tx1"/>
            </a:solidFill>
          </a:endParaRPr>
        </a:p>
      </dgm:t>
    </dgm:pt>
    <dgm:pt modelId="{753396D8-EBD5-4F27-9343-CF11EB016B16}" type="par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F22AE9C-4ECB-4640-92F3-A905963B57B3}" type="sib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9566A28-5ACD-4B1E-B51E-16F34905831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Compare and contrast </a:t>
          </a:r>
          <a:r>
            <a:rPr lang="en-GB" b="0" dirty="0" smtClean="0">
              <a:solidFill>
                <a:schemeClr val="tx1"/>
              </a:solidFill>
            </a:rPr>
            <a:t>Italy with England</a:t>
          </a:r>
          <a:endParaRPr lang="en-GB" b="0" dirty="0">
            <a:solidFill>
              <a:schemeClr val="tx1"/>
            </a:solidFill>
          </a:endParaRPr>
        </a:p>
      </dgm:t>
    </dgm:pt>
    <dgm:pt modelId="{DDF75108-4826-4E19-BC05-2F2551D66BDE}" type="par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68EBD7-9387-4235-80C9-0DD7D3D93741}" type="sib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7802A34-3BF2-4FE0-84F3-AFEDA7E54ED3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Judge </a:t>
          </a:r>
          <a:r>
            <a:rPr lang="en-GB" b="0" dirty="0" smtClean="0">
              <a:solidFill>
                <a:schemeClr val="tx1"/>
              </a:solidFill>
            </a:rPr>
            <a:t>whether Italy and England have more similarities or differences. </a:t>
          </a:r>
          <a:endParaRPr lang="en-GB" b="0" dirty="0">
            <a:solidFill>
              <a:schemeClr val="tx1"/>
            </a:solidFill>
          </a:endParaRPr>
        </a:p>
      </dgm:t>
    </dgm:pt>
    <dgm:pt modelId="{35410B36-DF1C-410A-A48F-714BD9E8FD79}" type="par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C601FC1-B93A-4869-A701-034A52409E6D}" type="sib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188A397-039A-4944-A31B-619A33B4E98A}" type="pres">
      <dgm:prSet presAssocID="{C915B869-DD3D-4F9A-845E-37008CADBDA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0A768FF-5486-451C-8D28-3E402F996E53}" type="pres">
      <dgm:prSet presAssocID="{9FD4823C-6633-4D35-A344-454BAB211EA5}" presName="composite" presStyleCnt="0"/>
      <dgm:spPr/>
    </dgm:pt>
    <dgm:pt modelId="{310A4C49-36CF-424D-A405-8412F3B9523B}" type="pres">
      <dgm:prSet presAssocID="{9FD4823C-6633-4D35-A344-454BAB211EA5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847FBB8-04B6-434D-9662-884FE21BE275}" type="pres">
      <dgm:prSet presAssocID="{9FD4823C-6633-4D35-A344-454BAB211EA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8B0000-EC6F-4E30-9993-6B3473C9815C}" type="pres">
      <dgm:prSet presAssocID="{9F22AE9C-4ECB-4640-92F3-A905963B57B3}" presName="spacing" presStyleCnt="0"/>
      <dgm:spPr/>
    </dgm:pt>
    <dgm:pt modelId="{28F82717-41E5-4994-8AC1-F747FDAE1959}" type="pres">
      <dgm:prSet presAssocID="{E9566A28-5ACD-4B1E-B51E-16F349058315}" presName="composite" presStyleCnt="0"/>
      <dgm:spPr/>
    </dgm:pt>
    <dgm:pt modelId="{45B99FEE-4E56-4314-A5B0-53E34C8B0149}" type="pres">
      <dgm:prSet presAssocID="{E9566A28-5ACD-4B1E-B51E-16F349058315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5D3CAE1-118A-4ACA-B71C-FB2DF82DDC8D}" type="pres">
      <dgm:prSet presAssocID="{E9566A28-5ACD-4B1E-B51E-16F34905831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3A8ADA-AB8C-4626-A697-CD7FE5B1590B}" type="pres">
      <dgm:prSet presAssocID="{0F68EBD7-9387-4235-80C9-0DD7D3D93741}" presName="spacing" presStyleCnt="0"/>
      <dgm:spPr/>
    </dgm:pt>
    <dgm:pt modelId="{8880477E-D9C6-468A-9CAA-BFC0164CA71A}" type="pres">
      <dgm:prSet presAssocID="{37802A34-3BF2-4FE0-84F3-AFEDA7E54ED3}" presName="composite" presStyleCnt="0"/>
      <dgm:spPr/>
    </dgm:pt>
    <dgm:pt modelId="{FABDD2E3-9646-4F44-9A2D-0484455B72C9}" type="pres">
      <dgm:prSet presAssocID="{37802A34-3BF2-4FE0-84F3-AFEDA7E54ED3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09FB03FA-59C9-4B18-AB5E-CA7E06E8A7D6}" type="pres">
      <dgm:prSet presAssocID="{37802A34-3BF2-4FE0-84F3-AFEDA7E54ED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D7C098B-76F8-4AD5-85D6-3690525F85A5}" type="presOf" srcId="{37802A34-3BF2-4FE0-84F3-AFEDA7E54ED3}" destId="{09FB03FA-59C9-4B18-AB5E-CA7E06E8A7D6}" srcOrd="0" destOrd="0" presId="urn:microsoft.com/office/officeart/2005/8/layout/vList3#1"/>
    <dgm:cxn modelId="{BF268D77-CE5D-48D6-A935-336C3F557B63}" srcId="{C915B869-DD3D-4F9A-845E-37008CADBDA3}" destId="{9FD4823C-6633-4D35-A344-454BAB211EA5}" srcOrd="0" destOrd="0" parTransId="{753396D8-EBD5-4F27-9343-CF11EB016B16}" sibTransId="{9F22AE9C-4ECB-4640-92F3-A905963B57B3}"/>
    <dgm:cxn modelId="{207D6D4C-644A-4A0D-93DE-28C39B99DE40}" srcId="{C915B869-DD3D-4F9A-845E-37008CADBDA3}" destId="{37802A34-3BF2-4FE0-84F3-AFEDA7E54ED3}" srcOrd="2" destOrd="0" parTransId="{35410B36-DF1C-410A-A48F-714BD9E8FD79}" sibTransId="{EC601FC1-B93A-4869-A701-034A52409E6D}"/>
    <dgm:cxn modelId="{4B152634-2B45-4541-9B84-19B2FFEF1233}" type="presOf" srcId="{E9566A28-5ACD-4B1E-B51E-16F349058315}" destId="{45D3CAE1-118A-4ACA-B71C-FB2DF82DDC8D}" srcOrd="0" destOrd="0" presId="urn:microsoft.com/office/officeart/2005/8/layout/vList3#1"/>
    <dgm:cxn modelId="{8B876A7B-5612-4D63-905B-BA609B3A4568}" srcId="{C915B869-DD3D-4F9A-845E-37008CADBDA3}" destId="{E9566A28-5ACD-4B1E-B51E-16F349058315}" srcOrd="1" destOrd="0" parTransId="{DDF75108-4826-4E19-BC05-2F2551D66BDE}" sibTransId="{0F68EBD7-9387-4235-80C9-0DD7D3D93741}"/>
    <dgm:cxn modelId="{3B3EC5D7-88C0-449F-9D79-EC49F1F5AB66}" type="presOf" srcId="{C915B869-DD3D-4F9A-845E-37008CADBDA3}" destId="{4188A397-039A-4944-A31B-619A33B4E98A}" srcOrd="0" destOrd="0" presId="urn:microsoft.com/office/officeart/2005/8/layout/vList3#1"/>
    <dgm:cxn modelId="{08588D9F-DB48-4212-B868-318EAE8CEDA6}" type="presOf" srcId="{9FD4823C-6633-4D35-A344-454BAB211EA5}" destId="{4847FBB8-04B6-434D-9662-884FE21BE275}" srcOrd="0" destOrd="0" presId="urn:microsoft.com/office/officeart/2005/8/layout/vList3#1"/>
    <dgm:cxn modelId="{E9657460-4384-4D8F-83CC-3F4608F1F93D}" type="presParOf" srcId="{4188A397-039A-4944-A31B-619A33B4E98A}" destId="{30A768FF-5486-451C-8D28-3E402F996E53}" srcOrd="0" destOrd="0" presId="urn:microsoft.com/office/officeart/2005/8/layout/vList3#1"/>
    <dgm:cxn modelId="{474A5FD8-2951-4033-9519-244AD45C0844}" type="presParOf" srcId="{30A768FF-5486-451C-8D28-3E402F996E53}" destId="{310A4C49-36CF-424D-A405-8412F3B9523B}" srcOrd="0" destOrd="0" presId="urn:microsoft.com/office/officeart/2005/8/layout/vList3#1"/>
    <dgm:cxn modelId="{3AABFD08-1344-4C7D-8268-810EBAC46C9F}" type="presParOf" srcId="{30A768FF-5486-451C-8D28-3E402F996E53}" destId="{4847FBB8-04B6-434D-9662-884FE21BE275}" srcOrd="1" destOrd="0" presId="urn:microsoft.com/office/officeart/2005/8/layout/vList3#1"/>
    <dgm:cxn modelId="{EB874446-F31B-43D5-ADC4-4953F6090BFA}" type="presParOf" srcId="{4188A397-039A-4944-A31B-619A33B4E98A}" destId="{928B0000-EC6F-4E30-9993-6B3473C9815C}" srcOrd="1" destOrd="0" presId="urn:microsoft.com/office/officeart/2005/8/layout/vList3#1"/>
    <dgm:cxn modelId="{91F0CA91-1C90-4E5F-9E02-A5AB14F13E9D}" type="presParOf" srcId="{4188A397-039A-4944-A31B-619A33B4E98A}" destId="{28F82717-41E5-4994-8AC1-F747FDAE1959}" srcOrd="2" destOrd="0" presId="urn:microsoft.com/office/officeart/2005/8/layout/vList3#1"/>
    <dgm:cxn modelId="{AC5DA37D-D22F-44AC-AC44-19629CDDD614}" type="presParOf" srcId="{28F82717-41E5-4994-8AC1-F747FDAE1959}" destId="{45B99FEE-4E56-4314-A5B0-53E34C8B0149}" srcOrd="0" destOrd="0" presId="urn:microsoft.com/office/officeart/2005/8/layout/vList3#1"/>
    <dgm:cxn modelId="{D1A5EC18-1197-4C12-B6E5-279C67D2705D}" type="presParOf" srcId="{28F82717-41E5-4994-8AC1-F747FDAE1959}" destId="{45D3CAE1-118A-4ACA-B71C-FB2DF82DDC8D}" srcOrd="1" destOrd="0" presId="urn:microsoft.com/office/officeart/2005/8/layout/vList3#1"/>
    <dgm:cxn modelId="{8EEB8C0D-BB6F-45BD-8DE3-751995F7CE1D}" type="presParOf" srcId="{4188A397-039A-4944-A31B-619A33B4E98A}" destId="{0B3A8ADA-AB8C-4626-A697-CD7FE5B1590B}" srcOrd="3" destOrd="0" presId="urn:microsoft.com/office/officeart/2005/8/layout/vList3#1"/>
    <dgm:cxn modelId="{D9BF89BA-81E2-44DE-8C81-A294AC6E79C1}" type="presParOf" srcId="{4188A397-039A-4944-A31B-619A33B4E98A}" destId="{8880477E-D9C6-468A-9CAA-BFC0164CA71A}" srcOrd="4" destOrd="0" presId="urn:microsoft.com/office/officeart/2005/8/layout/vList3#1"/>
    <dgm:cxn modelId="{CD3DF996-DA32-4235-84AB-47E492AE8EBF}" type="presParOf" srcId="{8880477E-D9C6-468A-9CAA-BFC0164CA71A}" destId="{FABDD2E3-9646-4F44-9A2D-0484455B72C9}" srcOrd="0" destOrd="0" presId="urn:microsoft.com/office/officeart/2005/8/layout/vList3#1"/>
    <dgm:cxn modelId="{DC5AC8DD-39AC-4618-B354-44B0D5A4BF20}" type="presParOf" srcId="{8880477E-D9C6-468A-9CAA-BFC0164CA71A}" destId="{09FB03FA-59C9-4B18-AB5E-CA7E06E8A7D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7FBB8-04B6-434D-9662-884FE21BE275}">
      <dsp:nvSpPr>
        <dsp:cNvPr id="0" name=""/>
        <dsp:cNvSpPr/>
      </dsp:nvSpPr>
      <dsp:spPr>
        <a:xfrm rot="10800000">
          <a:off x="1623218" y="1656"/>
          <a:ext cx="5244655" cy="1208786"/>
        </a:xfrm>
        <a:prstGeom prst="homePlat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041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chemeClr val="tx1"/>
              </a:solidFill>
            </a:rPr>
            <a:t>Identify </a:t>
          </a:r>
          <a:r>
            <a:rPr lang="en-GB" sz="2100" b="0" kern="1200" dirty="0" smtClean="0">
              <a:solidFill>
                <a:schemeClr val="tx1"/>
              </a:solidFill>
            </a:rPr>
            <a:t>important geographical information about both countries </a:t>
          </a:r>
          <a:endParaRPr lang="en-GB" sz="2100" b="0" kern="1200" dirty="0">
            <a:solidFill>
              <a:schemeClr val="tx1"/>
            </a:solidFill>
          </a:endParaRPr>
        </a:p>
      </dsp:txBody>
      <dsp:txXfrm rot="10800000">
        <a:off x="1925414" y="1656"/>
        <a:ext cx="4942459" cy="1208786"/>
      </dsp:txXfrm>
    </dsp:sp>
    <dsp:sp modelId="{310A4C49-36CF-424D-A405-8412F3B9523B}">
      <dsp:nvSpPr>
        <dsp:cNvPr id="0" name=""/>
        <dsp:cNvSpPr/>
      </dsp:nvSpPr>
      <dsp:spPr>
        <a:xfrm>
          <a:off x="1018825" y="1656"/>
          <a:ext cx="1208786" cy="120878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CAE1-118A-4ACA-B71C-FB2DF82DDC8D}">
      <dsp:nvSpPr>
        <dsp:cNvPr id="0" name=""/>
        <dsp:cNvSpPr/>
      </dsp:nvSpPr>
      <dsp:spPr>
        <a:xfrm rot="10800000">
          <a:off x="1623218" y="1571275"/>
          <a:ext cx="5244655" cy="1208786"/>
        </a:xfrm>
        <a:prstGeom prst="homePlat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041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chemeClr val="tx1"/>
              </a:solidFill>
            </a:rPr>
            <a:t>Compare and contrast </a:t>
          </a:r>
          <a:r>
            <a:rPr lang="en-GB" sz="2100" b="0" kern="1200" dirty="0" smtClean="0">
              <a:solidFill>
                <a:schemeClr val="tx1"/>
              </a:solidFill>
            </a:rPr>
            <a:t>Italy with England</a:t>
          </a:r>
          <a:endParaRPr lang="en-GB" sz="2100" b="0" kern="1200" dirty="0">
            <a:solidFill>
              <a:schemeClr val="tx1"/>
            </a:solidFill>
          </a:endParaRPr>
        </a:p>
      </dsp:txBody>
      <dsp:txXfrm rot="10800000">
        <a:off x="1925414" y="1571275"/>
        <a:ext cx="4942459" cy="1208786"/>
      </dsp:txXfrm>
    </dsp:sp>
    <dsp:sp modelId="{45B99FEE-4E56-4314-A5B0-53E34C8B0149}">
      <dsp:nvSpPr>
        <dsp:cNvPr id="0" name=""/>
        <dsp:cNvSpPr/>
      </dsp:nvSpPr>
      <dsp:spPr>
        <a:xfrm>
          <a:off x="1018825" y="1571275"/>
          <a:ext cx="1208786" cy="120878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B03FA-59C9-4B18-AB5E-CA7E06E8A7D6}">
      <dsp:nvSpPr>
        <dsp:cNvPr id="0" name=""/>
        <dsp:cNvSpPr/>
      </dsp:nvSpPr>
      <dsp:spPr>
        <a:xfrm rot="10800000">
          <a:off x="1623218" y="3140894"/>
          <a:ext cx="5244655" cy="1208786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041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b="1" kern="1200" dirty="0" smtClean="0">
              <a:solidFill>
                <a:schemeClr val="tx1"/>
              </a:solidFill>
            </a:rPr>
            <a:t>Judge </a:t>
          </a:r>
          <a:r>
            <a:rPr lang="en-GB" sz="2100" b="0" kern="1200" dirty="0" smtClean="0">
              <a:solidFill>
                <a:schemeClr val="tx1"/>
              </a:solidFill>
            </a:rPr>
            <a:t>whether Italy and England have more similarities or differences. </a:t>
          </a:r>
          <a:endParaRPr lang="en-GB" sz="2100" b="0" kern="1200" dirty="0">
            <a:solidFill>
              <a:schemeClr val="tx1"/>
            </a:solidFill>
          </a:endParaRPr>
        </a:p>
      </dsp:txBody>
      <dsp:txXfrm rot="10800000">
        <a:off x="1925414" y="3140894"/>
        <a:ext cx="4942459" cy="1208786"/>
      </dsp:txXfrm>
    </dsp:sp>
    <dsp:sp modelId="{FABDD2E3-9646-4F44-9A2D-0484455B72C9}">
      <dsp:nvSpPr>
        <dsp:cNvPr id="0" name=""/>
        <dsp:cNvSpPr/>
      </dsp:nvSpPr>
      <dsp:spPr>
        <a:xfrm>
          <a:off x="1018825" y="3140894"/>
          <a:ext cx="1208786" cy="120878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96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87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34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73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601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8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55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5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13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38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4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3FC18-6E31-4300-A4BF-E888F5B9C9B7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C9925-F32B-436D-8E17-A1C8AE0A5C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92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Comparing Italy to England </a:t>
            </a:r>
            <a:endParaRPr lang="en-GB" b="1" u="sng" dirty="0"/>
          </a:p>
        </p:txBody>
      </p:sp>
      <p:graphicFrame>
        <p:nvGraphicFramePr>
          <p:cNvPr id="6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60002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282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46868"/>
            <a:ext cx="9143999" cy="666205"/>
            <a:chOff x="1623218" y="1656"/>
            <a:chExt cx="5244655" cy="1208786"/>
          </a:xfrm>
        </p:grpSpPr>
        <p:sp>
          <p:nvSpPr>
            <p:cNvPr id="5" name="Pentagon 4"/>
            <p:cNvSpPr/>
            <p:nvPr/>
          </p:nvSpPr>
          <p:spPr>
            <a:xfrm rot="10800000">
              <a:off x="1623218" y="1656"/>
              <a:ext cx="5244655" cy="120878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Pentagon 4"/>
            <p:cNvSpPr txBox="1"/>
            <p:nvPr/>
          </p:nvSpPr>
          <p:spPr>
            <a:xfrm rot="21600000">
              <a:off x="1925414" y="1656"/>
              <a:ext cx="4942459" cy="12087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041" tIns="80010" rIns="149352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b="1" kern="1200" dirty="0" smtClean="0">
                  <a:solidFill>
                    <a:schemeClr val="tx1"/>
                  </a:solidFill>
                </a:rPr>
                <a:t>Identify </a:t>
              </a:r>
              <a:r>
                <a:rPr lang="en-GB" sz="2000" b="0" kern="1200" dirty="0" smtClean="0">
                  <a:solidFill>
                    <a:schemeClr val="tx1"/>
                  </a:solidFill>
                </a:rPr>
                <a:t>important geographical information about both countries </a:t>
              </a:r>
              <a:endParaRPr lang="en-GB" sz="2000" b="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156750" y="813073"/>
            <a:ext cx="8477793" cy="235290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000" b="1" u="sng" dirty="0" smtClean="0"/>
              <a:t>Task 1:</a:t>
            </a:r>
          </a:p>
          <a:p>
            <a:r>
              <a:rPr lang="en-GB" sz="2000" dirty="0" smtClean="0"/>
              <a:t>Open the document called ‘</a:t>
            </a:r>
            <a:r>
              <a:rPr lang="en-GB" sz="2000" b="1" dirty="0" smtClean="0"/>
              <a:t>resources to help</a:t>
            </a:r>
            <a:r>
              <a:rPr lang="en-GB" sz="2000" dirty="0" smtClean="0"/>
              <a:t>’ where there is </a:t>
            </a:r>
            <a:r>
              <a:rPr lang="en-GB" sz="2000" dirty="0" smtClean="0"/>
              <a:t>information about Italy and England focusing on the following areas:</a:t>
            </a:r>
          </a:p>
          <a:p>
            <a:pPr marL="285750" indent="-285750">
              <a:buFontTx/>
              <a:buChar char="-"/>
            </a:pPr>
            <a:r>
              <a:rPr lang="en-GB" sz="2000" dirty="0" smtClean="0"/>
              <a:t>Population, Mountains, Lakes, Rivers, Volcanoes</a:t>
            </a:r>
            <a:r>
              <a:rPr lang="en-GB" sz="2000" dirty="0"/>
              <a:t> </a:t>
            </a:r>
            <a:r>
              <a:rPr lang="en-GB" sz="2000" dirty="0" smtClean="0"/>
              <a:t>and Coasts</a:t>
            </a:r>
          </a:p>
          <a:p>
            <a:pPr marL="285750" indent="-285750">
              <a:buFontTx/>
              <a:buChar char="-"/>
            </a:pPr>
            <a:endParaRPr lang="en-GB" sz="2000" dirty="0"/>
          </a:p>
          <a:p>
            <a:r>
              <a:rPr lang="en-GB" sz="2000" dirty="0" smtClean="0"/>
              <a:t>Then, open </a:t>
            </a:r>
            <a:r>
              <a:rPr lang="en-GB" sz="2000" b="1" dirty="0" smtClean="0"/>
              <a:t>worksheet 1 </a:t>
            </a:r>
            <a:r>
              <a:rPr lang="en-GB" sz="2000" dirty="0" smtClean="0"/>
              <a:t>and </a:t>
            </a:r>
            <a:r>
              <a:rPr lang="en-GB" sz="2000" b="1" dirty="0" smtClean="0"/>
              <a:t>answer </a:t>
            </a:r>
            <a:r>
              <a:rPr lang="en-GB" sz="2000" b="1" dirty="0" smtClean="0"/>
              <a:t>the questions for each country (column 1 and 2 on your table</a:t>
            </a:r>
            <a:r>
              <a:rPr lang="en-GB" sz="2000" b="1" dirty="0" smtClean="0"/>
              <a:t>) using the resources</a:t>
            </a:r>
            <a:endParaRPr lang="en-GB" sz="2000" b="1" dirty="0" smtClean="0"/>
          </a:p>
        </p:txBody>
      </p:sp>
      <p:grpSp>
        <p:nvGrpSpPr>
          <p:cNvPr id="8" name="Group 7"/>
          <p:cNvGrpSpPr/>
          <p:nvPr/>
        </p:nvGrpSpPr>
        <p:grpSpPr>
          <a:xfrm rot="10800000">
            <a:off x="0" y="3394751"/>
            <a:ext cx="7524206" cy="680859"/>
            <a:chOff x="1623218" y="1571275"/>
            <a:chExt cx="5244655" cy="1208786"/>
          </a:xfrm>
        </p:grpSpPr>
        <p:sp>
          <p:nvSpPr>
            <p:cNvPr id="9" name="Pentagon 8"/>
            <p:cNvSpPr/>
            <p:nvPr/>
          </p:nvSpPr>
          <p:spPr>
            <a:xfrm rot="10800000">
              <a:off x="1623218" y="1571275"/>
              <a:ext cx="5244655" cy="1208786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entagon 4"/>
            <p:cNvSpPr txBox="1"/>
            <p:nvPr/>
          </p:nvSpPr>
          <p:spPr>
            <a:xfrm rot="10800000">
              <a:off x="1925414" y="1571275"/>
              <a:ext cx="4942459" cy="12087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041" tIns="80010" rIns="149352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b="1" kern="1200" dirty="0" smtClean="0">
                  <a:solidFill>
                    <a:schemeClr val="tx1"/>
                  </a:solidFill>
                </a:rPr>
                <a:t>Compare and contrast </a:t>
              </a:r>
              <a:r>
                <a:rPr lang="en-GB" sz="2000" b="0" kern="1200" dirty="0" smtClean="0">
                  <a:solidFill>
                    <a:schemeClr val="tx1"/>
                  </a:solidFill>
                </a:rPr>
                <a:t>Italy with England</a:t>
              </a:r>
              <a:endParaRPr lang="en-GB" sz="2000" b="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0" y="4075610"/>
            <a:ext cx="8451668" cy="12948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000" b="1" u="sng" dirty="0" smtClean="0"/>
              <a:t>Task 2:</a:t>
            </a:r>
          </a:p>
          <a:p>
            <a:r>
              <a:rPr lang="en-GB" sz="2000" dirty="0" smtClean="0"/>
              <a:t>Fill in the last column of your table by answering the questions to help you compare and contrast the two countries.</a:t>
            </a:r>
            <a:endParaRPr lang="en-GB" sz="2000" dirty="0"/>
          </a:p>
        </p:txBody>
      </p:sp>
      <p:sp>
        <p:nvSpPr>
          <p:cNvPr id="2" name="Flowchart: Process 1"/>
          <p:cNvSpPr/>
          <p:nvPr/>
        </p:nvSpPr>
        <p:spPr>
          <a:xfrm>
            <a:off x="1737360" y="5494693"/>
            <a:ext cx="7119257" cy="1162594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Stretch and Challenge</a:t>
            </a:r>
            <a:r>
              <a:rPr lang="en-GB" dirty="0" smtClean="0"/>
              <a:t>: </a:t>
            </a:r>
            <a:r>
              <a:rPr lang="en-GB" dirty="0" smtClean="0"/>
              <a:t>Open the stretch and challenge </a:t>
            </a:r>
            <a:r>
              <a:rPr lang="en-GB" dirty="0" smtClean="0"/>
              <a:t>maps </a:t>
            </a:r>
            <a:r>
              <a:rPr lang="en-GB" dirty="0" smtClean="0"/>
              <a:t>of Italy and England and use these to add further comparisons underneath your </a:t>
            </a:r>
            <a:r>
              <a:rPr lang="en-GB" dirty="0" smtClean="0"/>
              <a:t>table (again, </a:t>
            </a:r>
            <a:r>
              <a:rPr lang="en-GB" b="1" dirty="0" smtClean="0"/>
              <a:t>check your answers </a:t>
            </a:r>
            <a:r>
              <a:rPr lang="en-GB" dirty="0" smtClean="0"/>
              <a:t>when you’ve finished)</a:t>
            </a:r>
            <a:endParaRPr lang="en-GB" dirty="0"/>
          </a:p>
        </p:txBody>
      </p:sp>
      <p:sp>
        <p:nvSpPr>
          <p:cNvPr id="3" name="Oval 2"/>
          <p:cNvSpPr/>
          <p:nvPr/>
        </p:nvSpPr>
        <p:spPr>
          <a:xfrm>
            <a:off x="7273539" y="2919544"/>
            <a:ext cx="1726770" cy="171777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Don’t forget to mark your table using the answers document!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0306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505492"/>
              </p:ext>
            </p:extLst>
          </p:nvPr>
        </p:nvGraphicFramePr>
        <p:xfrm>
          <a:off x="107576" y="2569404"/>
          <a:ext cx="8944984" cy="41128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44984">
                  <a:extLst>
                    <a:ext uri="{9D8B030D-6E8A-4147-A177-3AD203B41FA5}">
                      <a16:colId xmlns:a16="http://schemas.microsoft.com/office/drawing/2014/main" val="475876681"/>
                    </a:ext>
                  </a:extLst>
                </a:gridCol>
              </a:tblGrid>
              <a:tr h="448917">
                <a:tc>
                  <a:txBody>
                    <a:bodyPr/>
                    <a:lstStyle/>
                    <a:p>
                      <a:r>
                        <a:rPr lang="en-GB" sz="2400" b="1" u="sng" dirty="0" smtClean="0"/>
                        <a:t>Success Criteria:</a:t>
                      </a:r>
                      <a:endParaRPr lang="en-GB" sz="2400" b="1" u="sng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98869625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Paragraph</a:t>
                      </a:r>
                      <a:r>
                        <a:rPr lang="en-GB" sz="2400" baseline="0" dirty="0" smtClean="0"/>
                        <a:t> 1: </a:t>
                      </a:r>
                      <a:r>
                        <a:rPr lang="en-GB" sz="2400" b="1" dirty="0" smtClean="0"/>
                        <a:t>Identify</a:t>
                      </a:r>
                      <a:r>
                        <a:rPr lang="en-GB" sz="2400" dirty="0" smtClean="0"/>
                        <a:t> at least 2 similarities between Italy and</a:t>
                      </a:r>
                      <a:r>
                        <a:rPr lang="en-GB" sz="2400" baseline="0" dirty="0" smtClean="0"/>
                        <a:t> England</a:t>
                      </a:r>
                      <a:endParaRPr lang="en-GB" sz="2400" dirty="0"/>
                    </a:p>
                  </a:txBody>
                  <a:tcPr marL="68580" marR="68580" marT="34290" marB="34290">
                    <a:solidFill>
                      <a:srgbClr val="99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914399"/>
                  </a:ext>
                </a:extLst>
              </a:tr>
              <a:tr h="448917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Paragraph</a:t>
                      </a:r>
                      <a:r>
                        <a:rPr lang="en-GB" sz="2400" baseline="0" dirty="0" smtClean="0"/>
                        <a:t> 1: </a:t>
                      </a:r>
                      <a:r>
                        <a:rPr lang="en-GB" sz="2400" b="1" dirty="0" smtClean="0"/>
                        <a:t>Explain</a:t>
                      </a:r>
                      <a:r>
                        <a:rPr lang="en-GB" sz="2400" baseline="0" dirty="0" smtClean="0"/>
                        <a:t> why they are similar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932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Paragraph</a:t>
                      </a:r>
                      <a:r>
                        <a:rPr lang="en-GB" sz="2400" baseline="0" dirty="0" smtClean="0"/>
                        <a:t> 2: </a:t>
                      </a:r>
                      <a:r>
                        <a:rPr lang="en-GB" sz="2400" b="1" dirty="0" smtClean="0"/>
                        <a:t>Identify</a:t>
                      </a:r>
                      <a:r>
                        <a:rPr lang="en-GB" sz="2400" dirty="0" smtClean="0"/>
                        <a:t> at</a:t>
                      </a:r>
                      <a:r>
                        <a:rPr lang="en-GB" sz="2400" baseline="0" dirty="0" smtClean="0"/>
                        <a:t> least 2 differences between Italy and England</a:t>
                      </a:r>
                      <a:endParaRPr lang="en-GB" sz="2400" dirty="0"/>
                    </a:p>
                  </a:txBody>
                  <a:tcPr marL="68580" marR="68580" marT="34290" marB="34290">
                    <a:solidFill>
                      <a:srgbClr val="99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623369"/>
                  </a:ext>
                </a:extLst>
              </a:tr>
              <a:tr h="448917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Paragraph</a:t>
                      </a:r>
                      <a:r>
                        <a:rPr lang="en-GB" sz="2400" baseline="0" dirty="0" smtClean="0"/>
                        <a:t> 2: </a:t>
                      </a:r>
                      <a:r>
                        <a:rPr lang="en-GB" sz="2400" b="1" dirty="0" smtClean="0"/>
                        <a:t>Explain</a:t>
                      </a:r>
                      <a:r>
                        <a:rPr lang="en-GB" sz="2400" dirty="0" smtClean="0"/>
                        <a:t> why they</a:t>
                      </a:r>
                      <a:r>
                        <a:rPr lang="en-GB" sz="2400" baseline="0" dirty="0" smtClean="0"/>
                        <a:t> are different</a:t>
                      </a:r>
                      <a:endParaRPr lang="en-GB" sz="2400" dirty="0"/>
                    </a:p>
                  </a:txBody>
                  <a:tcPr marL="68580" marR="68580" marT="34290" marB="3429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147415"/>
                  </a:ext>
                </a:extLst>
              </a:tr>
              <a:tr h="77484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Paragraph</a:t>
                      </a:r>
                      <a:r>
                        <a:rPr lang="en-GB" sz="2400" baseline="0" dirty="0" smtClean="0"/>
                        <a:t> 3: </a:t>
                      </a:r>
                      <a:r>
                        <a:rPr lang="en-GB" sz="2400" b="1" dirty="0" smtClean="0"/>
                        <a:t>Judge</a:t>
                      </a:r>
                      <a:r>
                        <a:rPr lang="en-GB" sz="2400" baseline="0" dirty="0" smtClean="0"/>
                        <a:t> whether you think Italy and England are mostly similar, or mostly different, giving reasons for your opinion.</a:t>
                      </a:r>
                      <a:endParaRPr lang="en-GB" sz="2400" dirty="0"/>
                    </a:p>
                  </a:txBody>
                  <a:tcPr marL="68580" marR="68580" marT="34290" marB="3429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061022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731520" y="198972"/>
            <a:ext cx="8321040" cy="1159566"/>
            <a:chOff x="1623218" y="3140894"/>
            <a:chExt cx="5244655" cy="1208786"/>
          </a:xfrm>
        </p:grpSpPr>
        <p:sp>
          <p:nvSpPr>
            <p:cNvPr id="7" name="Pentagon 6"/>
            <p:cNvSpPr/>
            <p:nvPr/>
          </p:nvSpPr>
          <p:spPr>
            <a:xfrm rot="10800000">
              <a:off x="1623218" y="3140894"/>
              <a:ext cx="5244655" cy="1208786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entagon 4"/>
            <p:cNvSpPr txBox="1"/>
            <p:nvPr/>
          </p:nvSpPr>
          <p:spPr>
            <a:xfrm rot="21600000">
              <a:off x="1925414" y="3140894"/>
              <a:ext cx="4942459" cy="12087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041" tIns="80010" rIns="149352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tx1"/>
                  </a:solidFill>
                </a:rPr>
                <a:t>Judge </a:t>
              </a:r>
              <a:r>
                <a:rPr lang="en-GB" sz="3200" b="0" kern="1200" dirty="0" smtClean="0">
                  <a:solidFill>
                    <a:schemeClr val="tx1"/>
                  </a:solidFill>
                </a:rPr>
                <a:t>whether Italy and England have more similarities or differences. </a:t>
              </a:r>
              <a:endParaRPr lang="en-GB" sz="3200" b="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59397" y="1369074"/>
            <a:ext cx="80413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Open </a:t>
            </a:r>
            <a:r>
              <a:rPr lang="en-GB" sz="2400" b="1" dirty="0" smtClean="0"/>
              <a:t>worksheet 2 </a:t>
            </a:r>
            <a:r>
              <a:rPr lang="en-GB" sz="2400" dirty="0" smtClean="0"/>
              <a:t>and use the writing </a:t>
            </a:r>
            <a:r>
              <a:rPr lang="en-GB" sz="2400" dirty="0" smtClean="0"/>
              <a:t>frame to help you structure your answer. (</a:t>
            </a:r>
            <a:r>
              <a:rPr lang="en-GB" sz="2400" dirty="0" smtClean="0"/>
              <a:t>Use the worksheet 1 to help </a:t>
            </a:r>
            <a:r>
              <a:rPr lang="en-GB" sz="2400" dirty="0" smtClean="0"/>
              <a:t>you to write your answer</a:t>
            </a:r>
            <a:r>
              <a:rPr lang="en-GB" sz="2400" dirty="0" smtClean="0"/>
              <a:t>…)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8293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7030A0"/>
            </a:solidFill>
          </a:ln>
        </p:spPr>
        <p:txBody>
          <a:bodyPr/>
          <a:lstStyle/>
          <a:p>
            <a:r>
              <a:rPr lang="en-GB" dirty="0" smtClean="0"/>
              <a:t>Self-Assess your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07623"/>
            <a:ext cx="7886700" cy="396934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Open the worksheet 2 answers document where I have completed the writing task. 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Check your work carefully (have you made any mistakes- if so correct them)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Can you improve you work- is there anything I included that you didn’t? If so, add it to your work to improve it. </a:t>
            </a:r>
          </a:p>
        </p:txBody>
      </p:sp>
    </p:spTree>
    <p:extLst>
      <p:ext uri="{BB962C8B-B14F-4D97-AF65-F5344CB8AC3E}">
        <p14:creationId xmlns:p14="http://schemas.microsoft.com/office/powerpoint/2010/main" val="236665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336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Comic Sans MS</vt:lpstr>
      <vt:lpstr>Office Theme</vt:lpstr>
      <vt:lpstr>Comparing Italy to England </vt:lpstr>
      <vt:lpstr>PowerPoint Presentation</vt:lpstr>
      <vt:lpstr>PowerPoint Presentation</vt:lpstr>
      <vt:lpstr>Self-Assess your work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to compare:</dc:title>
  <dc:creator>J Hyland</dc:creator>
  <cp:lastModifiedBy>J Hyland</cp:lastModifiedBy>
  <cp:revision>11</cp:revision>
  <dcterms:created xsi:type="dcterms:W3CDTF">2019-06-20T15:26:28Z</dcterms:created>
  <dcterms:modified xsi:type="dcterms:W3CDTF">2020-05-21T13:08:17Z</dcterms:modified>
</cp:coreProperties>
</file>