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0" r:id="rId5"/>
    <p:sldId id="264" r:id="rId6"/>
    <p:sldId id="261" r:id="rId7"/>
    <p:sldId id="265" r:id="rId8"/>
    <p:sldId id="257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r>
              <a:rPr lang="en-GB"/>
              <a:t>A Climate Graph for North Italy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Comic Sans MS" panose="030F0702030302020204" pitchFamily="66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Sheet1!$H$2</c:f>
              <c:strCache>
                <c:ptCount val="1"/>
                <c:pt idx="0">
                  <c:v>Rainfall (mm)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Sheet1!$F$3:$F$14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Sheet1!$H$3:$H$14</c:f>
              <c:numCache>
                <c:formatCode>General</c:formatCode>
                <c:ptCount val="12"/>
                <c:pt idx="0">
                  <c:v>53</c:v>
                </c:pt>
                <c:pt idx="1">
                  <c:v>48</c:v>
                </c:pt>
                <c:pt idx="2">
                  <c:v>85</c:v>
                </c:pt>
                <c:pt idx="3">
                  <c:v>138</c:v>
                </c:pt>
                <c:pt idx="4">
                  <c:v>130</c:v>
                </c:pt>
                <c:pt idx="5">
                  <c:v>142</c:v>
                </c:pt>
                <c:pt idx="6">
                  <c:v>142</c:v>
                </c:pt>
                <c:pt idx="7">
                  <c:v>128</c:v>
                </c:pt>
                <c:pt idx="8">
                  <c:v>127</c:v>
                </c:pt>
                <c:pt idx="9">
                  <c:v>129</c:v>
                </c:pt>
                <c:pt idx="10">
                  <c:v>128</c:v>
                </c:pt>
                <c:pt idx="1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F9-4C9D-AEDF-DBED802B4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08669368"/>
        <c:axId val="408665760"/>
      </c:barChart>
      <c:lineChart>
        <c:grouping val="standard"/>
        <c:varyColors val="0"/>
        <c:ser>
          <c:idx val="0"/>
          <c:order val="0"/>
          <c:tx>
            <c:strRef>
              <c:f>Sheet1!$G$2</c:f>
              <c:strCache>
                <c:ptCount val="1"/>
                <c:pt idx="0">
                  <c:v>Temperature (°C)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Sheet1!$F$3:$F$14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Sheet1!$G$3:$G$14</c:f>
              <c:numCache>
                <c:formatCode>General</c:formatCode>
                <c:ptCount val="12"/>
                <c:pt idx="0">
                  <c:v>-3</c:v>
                </c:pt>
                <c:pt idx="1">
                  <c:v>-1</c:v>
                </c:pt>
                <c:pt idx="2">
                  <c:v>1</c:v>
                </c:pt>
                <c:pt idx="3">
                  <c:v>5</c:v>
                </c:pt>
                <c:pt idx="4">
                  <c:v>8</c:v>
                </c:pt>
                <c:pt idx="5">
                  <c:v>13</c:v>
                </c:pt>
                <c:pt idx="6">
                  <c:v>15</c:v>
                </c:pt>
                <c:pt idx="7">
                  <c:v>14</c:v>
                </c:pt>
                <c:pt idx="8">
                  <c:v>13</c:v>
                </c:pt>
                <c:pt idx="9">
                  <c:v>8</c:v>
                </c:pt>
                <c:pt idx="10">
                  <c:v>4</c:v>
                </c:pt>
                <c:pt idx="11">
                  <c:v>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2F9-4C9D-AEDF-DBED802B4D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1403272"/>
        <c:axId val="311404256"/>
      </c:lineChart>
      <c:catAx>
        <c:axId val="40866936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Months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408665760"/>
        <c:crosses val="autoZero"/>
        <c:auto val="1"/>
        <c:lblAlgn val="ctr"/>
        <c:lblOffset val="100"/>
        <c:noMultiLvlLbl val="0"/>
      </c:catAx>
      <c:valAx>
        <c:axId val="40866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Rainfall/Snow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408669368"/>
        <c:crosses val="autoZero"/>
        <c:crossBetween val="between"/>
      </c:valAx>
      <c:valAx>
        <c:axId val="311404256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Temperature (⁰C)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311403272"/>
        <c:crosses val="max"/>
        <c:crossBetween val="between"/>
      </c:valAx>
      <c:catAx>
        <c:axId val="3114032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14042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  <a:latin typeface="Comic Sans MS" panose="030F0702030302020204" pitchFamily="66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r>
              <a:rPr lang="en-GB"/>
              <a:t>A Climate Graph for Mid Italy</a:t>
            </a:r>
          </a:p>
        </c:rich>
      </c:tx>
      <c:layout>
        <c:manualLayout>
          <c:xMode val="edge"/>
          <c:yMode val="edge"/>
          <c:x val="0.29834715428013359"/>
          <c:y val="3.98938008037678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Comic Sans MS" panose="030F0702030302020204" pitchFamily="66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Sheet1!$D$2</c:f>
              <c:strCache>
                <c:ptCount val="1"/>
                <c:pt idx="0">
                  <c:v>Rainfall (mm)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Sheet1!$B$3:$B$14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Sheet1!$D$3:$D$14</c:f>
              <c:numCache>
                <c:formatCode>General</c:formatCode>
                <c:ptCount val="12"/>
                <c:pt idx="0">
                  <c:v>70</c:v>
                </c:pt>
                <c:pt idx="1">
                  <c:v>60</c:v>
                </c:pt>
                <c:pt idx="2">
                  <c:v>58</c:v>
                </c:pt>
                <c:pt idx="3">
                  <c:v>50</c:v>
                </c:pt>
                <c:pt idx="4">
                  <c:v>43</c:v>
                </c:pt>
                <c:pt idx="5">
                  <c:v>37</c:v>
                </c:pt>
                <c:pt idx="6">
                  <c:v>15</c:v>
                </c:pt>
                <c:pt idx="7">
                  <c:v>20</c:v>
                </c:pt>
                <c:pt idx="8">
                  <c:v>60</c:v>
                </c:pt>
                <c:pt idx="9">
                  <c:v>100</c:v>
                </c:pt>
                <c:pt idx="10">
                  <c:v>130</c:v>
                </c:pt>
                <c:pt idx="1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06-4AF6-B4CB-05D788651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07019600"/>
        <c:axId val="407020584"/>
      </c:barChart>
      <c:lineChart>
        <c:grouping val="standard"/>
        <c:varyColors val="0"/>
        <c:ser>
          <c:idx val="0"/>
          <c:order val="0"/>
          <c:tx>
            <c:strRef>
              <c:f>Sheet1!$C$2</c:f>
              <c:strCache>
                <c:ptCount val="1"/>
                <c:pt idx="0">
                  <c:v>Temperature (°C)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Sheet1!$B$3:$B$14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Sheet1!$C$3:$C$14</c:f>
              <c:numCache>
                <c:formatCode>General</c:formatCode>
                <c:ptCount val="12"/>
                <c:pt idx="0">
                  <c:v>8</c:v>
                </c:pt>
                <c:pt idx="1">
                  <c:v>9</c:v>
                </c:pt>
                <c:pt idx="2">
                  <c:v>10</c:v>
                </c:pt>
                <c:pt idx="3">
                  <c:v>13</c:v>
                </c:pt>
                <c:pt idx="4">
                  <c:v>17</c:v>
                </c:pt>
                <c:pt idx="5">
                  <c:v>21</c:v>
                </c:pt>
                <c:pt idx="6">
                  <c:v>25</c:v>
                </c:pt>
                <c:pt idx="7">
                  <c:v>25</c:v>
                </c:pt>
                <c:pt idx="8">
                  <c:v>21</c:v>
                </c:pt>
                <c:pt idx="9">
                  <c:v>17</c:v>
                </c:pt>
                <c:pt idx="10">
                  <c:v>13</c:v>
                </c:pt>
                <c:pt idx="11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06-4AF6-B4CB-05D788651E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0550024"/>
        <c:axId val="313726464"/>
      </c:lineChart>
      <c:catAx>
        <c:axId val="407019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Months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407020584"/>
        <c:crosses val="autoZero"/>
        <c:auto val="1"/>
        <c:lblAlgn val="ctr"/>
        <c:lblOffset val="100"/>
        <c:noMultiLvlLbl val="0"/>
      </c:catAx>
      <c:valAx>
        <c:axId val="407020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US"/>
                  <a:t>Rainfall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407019600"/>
        <c:crosses val="autoZero"/>
        <c:crossBetween val="between"/>
      </c:valAx>
      <c:valAx>
        <c:axId val="313726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Temperature (⁰C)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310550024"/>
        <c:crosses val="max"/>
        <c:crossBetween val="between"/>
      </c:valAx>
      <c:catAx>
        <c:axId val="310550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137264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  <a:latin typeface="Comic Sans MS" panose="030F0702030302020204" pitchFamily="66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60" b="0" i="0" u="none" strike="noStrike" kern="1200" spc="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r>
              <a:rPr lang="en-GB"/>
              <a:t>A Climate Graph for South Italy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60" b="0" i="0" u="none" strike="noStrike" kern="1200" spc="0" baseline="0">
              <a:solidFill>
                <a:schemeClr val="tx1"/>
              </a:solidFill>
              <a:latin typeface="Comic Sans MS" panose="030F0702030302020204" pitchFamily="66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Sheet1!$L$2</c:f>
              <c:strCache>
                <c:ptCount val="1"/>
                <c:pt idx="0">
                  <c:v>Rainfall (mm)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Sheet1!$J$3:$J$14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Sheet1!$L$3:$L$14</c:f>
              <c:numCache>
                <c:formatCode>General</c:formatCode>
                <c:ptCount val="12"/>
                <c:pt idx="0">
                  <c:v>70</c:v>
                </c:pt>
                <c:pt idx="1">
                  <c:v>40</c:v>
                </c:pt>
                <c:pt idx="2">
                  <c:v>50</c:v>
                </c:pt>
                <c:pt idx="3">
                  <c:v>50</c:v>
                </c:pt>
                <c:pt idx="4">
                  <c:v>18</c:v>
                </c:pt>
                <c:pt idx="5">
                  <c:v>5</c:v>
                </c:pt>
                <c:pt idx="6">
                  <c:v>0</c:v>
                </c:pt>
                <c:pt idx="7">
                  <c:v>18</c:v>
                </c:pt>
                <c:pt idx="8">
                  <c:v>40</c:v>
                </c:pt>
                <c:pt idx="9">
                  <c:v>70</c:v>
                </c:pt>
                <c:pt idx="10">
                  <c:v>62</c:v>
                </c:pt>
                <c:pt idx="11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31-40E1-8C86-664DDFD7C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312195016"/>
        <c:axId val="312192392"/>
      </c:barChart>
      <c:lineChart>
        <c:grouping val="standard"/>
        <c:varyColors val="0"/>
        <c:ser>
          <c:idx val="0"/>
          <c:order val="0"/>
          <c:tx>
            <c:strRef>
              <c:f>Sheet1!$K$2</c:f>
              <c:strCache>
                <c:ptCount val="1"/>
                <c:pt idx="0">
                  <c:v>Temperature (°C)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Sheet1!$J$3:$J$14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Sheet1!$K$3:$K$14</c:f>
              <c:numCache>
                <c:formatCode>General</c:formatCode>
                <c:ptCount val="12"/>
                <c:pt idx="0">
                  <c:v>11</c:v>
                </c:pt>
                <c:pt idx="1">
                  <c:v>12</c:v>
                </c:pt>
                <c:pt idx="2">
                  <c:v>13</c:v>
                </c:pt>
                <c:pt idx="3">
                  <c:v>15</c:v>
                </c:pt>
                <c:pt idx="4">
                  <c:v>18</c:v>
                </c:pt>
                <c:pt idx="5">
                  <c:v>23</c:v>
                </c:pt>
                <c:pt idx="6">
                  <c:v>35</c:v>
                </c:pt>
                <c:pt idx="7">
                  <c:v>36</c:v>
                </c:pt>
                <c:pt idx="8">
                  <c:v>24</c:v>
                </c:pt>
                <c:pt idx="9">
                  <c:v>20</c:v>
                </c:pt>
                <c:pt idx="10">
                  <c:v>18</c:v>
                </c:pt>
                <c:pt idx="11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31-40E1-8C86-664DDFD7C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7372120"/>
        <c:axId val="417371792"/>
      </c:lineChart>
      <c:catAx>
        <c:axId val="31219501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Months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312192392"/>
        <c:crosses val="autoZero"/>
        <c:auto val="1"/>
        <c:lblAlgn val="ctr"/>
        <c:lblOffset val="100"/>
        <c:noMultiLvlLbl val="0"/>
      </c:catAx>
      <c:valAx>
        <c:axId val="312192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Rainfall (mm)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312195016"/>
        <c:crosses val="autoZero"/>
        <c:crossBetween val="between"/>
      </c:valAx>
      <c:valAx>
        <c:axId val="417371792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pPr>
                <a:r>
                  <a:rPr lang="en-GB"/>
                  <a:t>Temperature (⁰C)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pPr>
            <a:endParaRPr lang="en-US"/>
          </a:p>
        </c:txPr>
        <c:crossAx val="417372120"/>
        <c:crosses val="max"/>
        <c:crossBetween val="between"/>
      </c:valAx>
      <c:catAx>
        <c:axId val="4173721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173717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  <a:latin typeface="Comic Sans MS" panose="030F0702030302020204" pitchFamily="66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15B869-DD3D-4F9A-845E-37008CADBDA3}" type="doc">
      <dgm:prSet loTypeId="urn:microsoft.com/office/officeart/2005/8/layout/vList3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FD4823C-6633-4D35-A344-454BAB211EA5}">
      <dgm:prSet phldrT="[Text]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Recap </a:t>
          </a:r>
          <a:r>
            <a:rPr lang="en-GB" b="0" dirty="0" smtClean="0">
              <a:solidFill>
                <a:schemeClr val="tx1"/>
              </a:solidFill>
            </a:rPr>
            <a:t>what a climate graph looks like and how we make one</a:t>
          </a:r>
          <a:endParaRPr lang="en-GB" b="0" dirty="0">
            <a:solidFill>
              <a:schemeClr val="tx1"/>
            </a:solidFill>
          </a:endParaRPr>
        </a:p>
      </dgm:t>
    </dgm:pt>
    <dgm:pt modelId="{753396D8-EBD5-4F27-9343-CF11EB016B16}" type="par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9F22AE9C-4ECB-4640-92F3-A905963B57B3}" type="sibTrans" cxnId="{BF268D77-CE5D-48D6-A935-336C3F557B6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9566A28-5ACD-4B1E-B51E-16F349058315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Draw </a:t>
          </a:r>
          <a:r>
            <a:rPr lang="en-GB" b="0" dirty="0" smtClean="0">
              <a:solidFill>
                <a:schemeClr val="tx1"/>
              </a:solidFill>
            </a:rPr>
            <a:t>your own climate graph for at least one area of Italy</a:t>
          </a:r>
          <a:endParaRPr lang="en-GB" b="0" dirty="0">
            <a:solidFill>
              <a:schemeClr val="tx1"/>
            </a:solidFill>
          </a:endParaRPr>
        </a:p>
      </dgm:t>
    </dgm:pt>
    <dgm:pt modelId="{DDF75108-4826-4E19-BC05-2F2551D66BDE}" type="par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0F68EBD7-9387-4235-80C9-0DD7D3D93741}" type="sibTrans" cxnId="{8B876A7B-5612-4D63-905B-BA609B3A4568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7802A34-3BF2-4FE0-84F3-AFEDA7E54ED3}">
      <dgm:prSet phldrT="[Text]"/>
      <dgm:spPr>
        <a:solidFill>
          <a:srgbClr val="FFC000"/>
        </a:solidFill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Compare and contrast t</a:t>
          </a:r>
          <a:r>
            <a:rPr lang="en-GB" b="0" dirty="0" smtClean="0">
              <a:solidFill>
                <a:schemeClr val="tx1"/>
              </a:solidFill>
            </a:rPr>
            <a:t>he climate across Italy</a:t>
          </a:r>
          <a:endParaRPr lang="en-GB" b="0" dirty="0">
            <a:solidFill>
              <a:schemeClr val="tx1"/>
            </a:solidFill>
          </a:endParaRPr>
        </a:p>
      </dgm:t>
    </dgm:pt>
    <dgm:pt modelId="{35410B36-DF1C-410A-A48F-714BD9E8FD79}" type="par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C601FC1-B93A-4869-A701-034A52409E6D}" type="sibTrans" cxnId="{207D6D4C-644A-4A0D-93DE-28C39B99DE40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4188A397-039A-4944-A31B-619A33B4E98A}" type="pres">
      <dgm:prSet presAssocID="{C915B869-DD3D-4F9A-845E-37008CADBD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A768FF-5486-451C-8D28-3E402F996E53}" type="pres">
      <dgm:prSet presAssocID="{9FD4823C-6633-4D35-A344-454BAB211EA5}" presName="composite" presStyleCnt="0"/>
      <dgm:spPr/>
    </dgm:pt>
    <dgm:pt modelId="{310A4C49-36CF-424D-A405-8412F3B9523B}" type="pres">
      <dgm:prSet presAssocID="{9FD4823C-6633-4D35-A344-454BAB211EA5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847FBB8-04B6-434D-9662-884FE21BE275}" type="pres">
      <dgm:prSet presAssocID="{9FD4823C-6633-4D35-A344-454BAB211EA5}" presName="tx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8B0000-EC6F-4E30-9993-6B3473C9815C}" type="pres">
      <dgm:prSet presAssocID="{9F22AE9C-4ECB-4640-92F3-A905963B57B3}" presName="spacing" presStyleCnt="0"/>
      <dgm:spPr/>
    </dgm:pt>
    <dgm:pt modelId="{28F82717-41E5-4994-8AC1-F747FDAE1959}" type="pres">
      <dgm:prSet presAssocID="{E9566A28-5ACD-4B1E-B51E-16F349058315}" presName="composite" presStyleCnt="0"/>
      <dgm:spPr/>
    </dgm:pt>
    <dgm:pt modelId="{45B99FEE-4E56-4314-A5B0-53E34C8B0149}" type="pres">
      <dgm:prSet presAssocID="{E9566A28-5ACD-4B1E-B51E-16F349058315}" presName="imgShp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45D3CAE1-118A-4ACA-B71C-FB2DF82DDC8D}" type="pres">
      <dgm:prSet presAssocID="{E9566A28-5ACD-4B1E-B51E-16F349058315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3A8ADA-AB8C-4626-A697-CD7FE5B1590B}" type="pres">
      <dgm:prSet presAssocID="{0F68EBD7-9387-4235-80C9-0DD7D3D93741}" presName="spacing" presStyleCnt="0"/>
      <dgm:spPr/>
    </dgm:pt>
    <dgm:pt modelId="{8880477E-D9C6-468A-9CAA-BFC0164CA71A}" type="pres">
      <dgm:prSet presAssocID="{37802A34-3BF2-4FE0-84F3-AFEDA7E54ED3}" presName="composite" presStyleCnt="0"/>
      <dgm:spPr/>
    </dgm:pt>
    <dgm:pt modelId="{FABDD2E3-9646-4F44-9A2D-0484455B72C9}" type="pres">
      <dgm:prSet presAssocID="{37802A34-3BF2-4FE0-84F3-AFEDA7E54ED3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09FB03FA-59C9-4B18-AB5E-CA7E06E8A7D6}" type="pres">
      <dgm:prSet presAssocID="{37802A34-3BF2-4FE0-84F3-AFEDA7E54ED3}" presName="tx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26BFDC-40DA-49AF-8DE6-A98D6275CC03}" type="presOf" srcId="{C915B869-DD3D-4F9A-845E-37008CADBDA3}" destId="{4188A397-039A-4944-A31B-619A33B4E98A}" srcOrd="0" destOrd="0" presId="urn:microsoft.com/office/officeart/2005/8/layout/vList3#1"/>
    <dgm:cxn modelId="{8B876A7B-5612-4D63-905B-BA609B3A4568}" srcId="{C915B869-DD3D-4F9A-845E-37008CADBDA3}" destId="{E9566A28-5ACD-4B1E-B51E-16F349058315}" srcOrd="1" destOrd="0" parTransId="{DDF75108-4826-4E19-BC05-2F2551D66BDE}" sibTransId="{0F68EBD7-9387-4235-80C9-0DD7D3D93741}"/>
    <dgm:cxn modelId="{BF268D77-CE5D-48D6-A935-336C3F557B63}" srcId="{C915B869-DD3D-4F9A-845E-37008CADBDA3}" destId="{9FD4823C-6633-4D35-A344-454BAB211EA5}" srcOrd="0" destOrd="0" parTransId="{753396D8-EBD5-4F27-9343-CF11EB016B16}" sibTransId="{9F22AE9C-4ECB-4640-92F3-A905963B57B3}"/>
    <dgm:cxn modelId="{68757062-D2CC-4982-9417-1B5B650E01BF}" type="presOf" srcId="{37802A34-3BF2-4FE0-84F3-AFEDA7E54ED3}" destId="{09FB03FA-59C9-4B18-AB5E-CA7E06E8A7D6}" srcOrd="0" destOrd="0" presId="urn:microsoft.com/office/officeart/2005/8/layout/vList3#1"/>
    <dgm:cxn modelId="{207D6D4C-644A-4A0D-93DE-28C39B99DE40}" srcId="{C915B869-DD3D-4F9A-845E-37008CADBDA3}" destId="{37802A34-3BF2-4FE0-84F3-AFEDA7E54ED3}" srcOrd="2" destOrd="0" parTransId="{35410B36-DF1C-410A-A48F-714BD9E8FD79}" sibTransId="{EC601FC1-B93A-4869-A701-034A52409E6D}"/>
    <dgm:cxn modelId="{841664CC-9E15-4654-B6FE-68B3F418AC7A}" type="presOf" srcId="{E9566A28-5ACD-4B1E-B51E-16F349058315}" destId="{45D3CAE1-118A-4ACA-B71C-FB2DF82DDC8D}" srcOrd="0" destOrd="0" presId="urn:microsoft.com/office/officeart/2005/8/layout/vList3#1"/>
    <dgm:cxn modelId="{9B7AC0CA-C23E-4085-89B7-488916D7EA9D}" type="presOf" srcId="{9FD4823C-6633-4D35-A344-454BAB211EA5}" destId="{4847FBB8-04B6-434D-9662-884FE21BE275}" srcOrd="0" destOrd="0" presId="urn:microsoft.com/office/officeart/2005/8/layout/vList3#1"/>
    <dgm:cxn modelId="{AFAE7528-C04F-4A17-B278-D02F93DA1E3D}" type="presParOf" srcId="{4188A397-039A-4944-A31B-619A33B4E98A}" destId="{30A768FF-5486-451C-8D28-3E402F996E53}" srcOrd="0" destOrd="0" presId="urn:microsoft.com/office/officeart/2005/8/layout/vList3#1"/>
    <dgm:cxn modelId="{64F7D88B-099C-4475-A793-4DB7C368128E}" type="presParOf" srcId="{30A768FF-5486-451C-8D28-3E402F996E53}" destId="{310A4C49-36CF-424D-A405-8412F3B9523B}" srcOrd="0" destOrd="0" presId="urn:microsoft.com/office/officeart/2005/8/layout/vList3#1"/>
    <dgm:cxn modelId="{9C36E123-BBFC-4497-9341-6E248FD22064}" type="presParOf" srcId="{30A768FF-5486-451C-8D28-3E402F996E53}" destId="{4847FBB8-04B6-434D-9662-884FE21BE275}" srcOrd="1" destOrd="0" presId="urn:microsoft.com/office/officeart/2005/8/layout/vList3#1"/>
    <dgm:cxn modelId="{AE6B98D5-0255-496B-98AE-61344990AE4B}" type="presParOf" srcId="{4188A397-039A-4944-A31B-619A33B4E98A}" destId="{928B0000-EC6F-4E30-9993-6B3473C9815C}" srcOrd="1" destOrd="0" presId="urn:microsoft.com/office/officeart/2005/8/layout/vList3#1"/>
    <dgm:cxn modelId="{2EC9048B-C551-41FD-A123-FBB2D4ACA61D}" type="presParOf" srcId="{4188A397-039A-4944-A31B-619A33B4E98A}" destId="{28F82717-41E5-4994-8AC1-F747FDAE1959}" srcOrd="2" destOrd="0" presId="urn:microsoft.com/office/officeart/2005/8/layout/vList3#1"/>
    <dgm:cxn modelId="{D3399B60-935D-4887-9391-40B8B06CF6FC}" type="presParOf" srcId="{28F82717-41E5-4994-8AC1-F747FDAE1959}" destId="{45B99FEE-4E56-4314-A5B0-53E34C8B0149}" srcOrd="0" destOrd="0" presId="urn:microsoft.com/office/officeart/2005/8/layout/vList3#1"/>
    <dgm:cxn modelId="{410E9237-075C-4E72-8EF3-4CC1256459F5}" type="presParOf" srcId="{28F82717-41E5-4994-8AC1-F747FDAE1959}" destId="{45D3CAE1-118A-4ACA-B71C-FB2DF82DDC8D}" srcOrd="1" destOrd="0" presId="urn:microsoft.com/office/officeart/2005/8/layout/vList3#1"/>
    <dgm:cxn modelId="{6F0A78A5-CE72-43B9-BD0B-75F10033AD17}" type="presParOf" srcId="{4188A397-039A-4944-A31B-619A33B4E98A}" destId="{0B3A8ADA-AB8C-4626-A697-CD7FE5B1590B}" srcOrd="3" destOrd="0" presId="urn:microsoft.com/office/officeart/2005/8/layout/vList3#1"/>
    <dgm:cxn modelId="{0228212E-BF93-45BE-85C4-12AB951E8CBC}" type="presParOf" srcId="{4188A397-039A-4944-A31B-619A33B4E98A}" destId="{8880477E-D9C6-468A-9CAA-BFC0164CA71A}" srcOrd="4" destOrd="0" presId="urn:microsoft.com/office/officeart/2005/8/layout/vList3#1"/>
    <dgm:cxn modelId="{64ACF496-E9D3-4791-AE88-F4C418BD87F7}" type="presParOf" srcId="{8880477E-D9C6-468A-9CAA-BFC0164CA71A}" destId="{FABDD2E3-9646-4F44-9A2D-0484455B72C9}" srcOrd="0" destOrd="0" presId="urn:microsoft.com/office/officeart/2005/8/layout/vList3#1"/>
    <dgm:cxn modelId="{D7FC5D77-3589-4977-88AC-B4A9BD33930F}" type="presParOf" srcId="{8880477E-D9C6-468A-9CAA-BFC0164CA71A}" destId="{09FB03FA-59C9-4B18-AB5E-CA7E06E8A7D6}" srcOrd="1" destOrd="0" presId="urn:microsoft.com/office/officeart/2005/8/layout/vList3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7FBB8-04B6-434D-9662-884FE21BE275}">
      <dsp:nvSpPr>
        <dsp:cNvPr id="0" name=""/>
        <dsp:cNvSpPr/>
      </dsp:nvSpPr>
      <dsp:spPr>
        <a:xfrm rot="10800000">
          <a:off x="1777976" y="1641"/>
          <a:ext cx="5733288" cy="1335509"/>
        </a:xfrm>
        <a:prstGeom prst="homePlate">
          <a:avLst/>
        </a:prstGeom>
        <a:solidFill>
          <a:schemeClr val="accent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923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>
              <a:solidFill>
                <a:schemeClr val="tx1"/>
              </a:solidFill>
            </a:rPr>
            <a:t>Recap </a:t>
          </a:r>
          <a:r>
            <a:rPr lang="en-GB" sz="2500" b="0" kern="1200" dirty="0" smtClean="0">
              <a:solidFill>
                <a:schemeClr val="tx1"/>
              </a:solidFill>
            </a:rPr>
            <a:t>what a climate graph looks like and how we make one</a:t>
          </a:r>
          <a:endParaRPr lang="en-GB" sz="2500" b="0" kern="1200" dirty="0">
            <a:solidFill>
              <a:schemeClr val="tx1"/>
            </a:solidFill>
          </a:endParaRPr>
        </a:p>
      </dsp:txBody>
      <dsp:txXfrm rot="10800000">
        <a:off x="2111853" y="1641"/>
        <a:ext cx="5399411" cy="1335509"/>
      </dsp:txXfrm>
    </dsp:sp>
    <dsp:sp modelId="{310A4C49-36CF-424D-A405-8412F3B9523B}">
      <dsp:nvSpPr>
        <dsp:cNvPr id="0" name=""/>
        <dsp:cNvSpPr/>
      </dsp:nvSpPr>
      <dsp:spPr>
        <a:xfrm>
          <a:off x="1110221" y="1641"/>
          <a:ext cx="1335509" cy="133550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D3CAE1-118A-4ACA-B71C-FB2DF82DDC8D}">
      <dsp:nvSpPr>
        <dsp:cNvPr id="0" name=""/>
        <dsp:cNvSpPr/>
      </dsp:nvSpPr>
      <dsp:spPr>
        <a:xfrm rot="10800000">
          <a:off x="1777976" y="1735810"/>
          <a:ext cx="5733288" cy="1335509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923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>
              <a:solidFill>
                <a:schemeClr val="tx1"/>
              </a:solidFill>
            </a:rPr>
            <a:t>Draw </a:t>
          </a:r>
          <a:r>
            <a:rPr lang="en-GB" sz="2500" b="0" kern="1200" dirty="0" smtClean="0">
              <a:solidFill>
                <a:schemeClr val="tx1"/>
              </a:solidFill>
            </a:rPr>
            <a:t>your own climate graph for at least one area of Italy</a:t>
          </a:r>
          <a:endParaRPr lang="en-GB" sz="2500" b="0" kern="1200" dirty="0">
            <a:solidFill>
              <a:schemeClr val="tx1"/>
            </a:solidFill>
          </a:endParaRPr>
        </a:p>
      </dsp:txBody>
      <dsp:txXfrm rot="10800000">
        <a:off x="2111853" y="1735810"/>
        <a:ext cx="5399411" cy="1335509"/>
      </dsp:txXfrm>
    </dsp:sp>
    <dsp:sp modelId="{45B99FEE-4E56-4314-A5B0-53E34C8B0149}">
      <dsp:nvSpPr>
        <dsp:cNvPr id="0" name=""/>
        <dsp:cNvSpPr/>
      </dsp:nvSpPr>
      <dsp:spPr>
        <a:xfrm>
          <a:off x="1110221" y="1735810"/>
          <a:ext cx="1335509" cy="1335509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FB03FA-59C9-4B18-AB5E-CA7E06E8A7D6}">
      <dsp:nvSpPr>
        <dsp:cNvPr id="0" name=""/>
        <dsp:cNvSpPr/>
      </dsp:nvSpPr>
      <dsp:spPr>
        <a:xfrm rot="10800000">
          <a:off x="1777976" y="3469979"/>
          <a:ext cx="5733288" cy="1335509"/>
        </a:xfrm>
        <a:prstGeom prst="homePlat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8923" tIns="95250" rIns="17780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1" kern="1200" dirty="0" smtClean="0">
              <a:solidFill>
                <a:schemeClr val="tx1"/>
              </a:solidFill>
            </a:rPr>
            <a:t>Compare and contrast t</a:t>
          </a:r>
          <a:r>
            <a:rPr lang="en-GB" sz="2500" b="0" kern="1200" dirty="0" smtClean="0">
              <a:solidFill>
                <a:schemeClr val="tx1"/>
              </a:solidFill>
            </a:rPr>
            <a:t>he climate across Italy</a:t>
          </a:r>
          <a:endParaRPr lang="en-GB" sz="2500" b="0" kern="1200" dirty="0">
            <a:solidFill>
              <a:schemeClr val="tx1"/>
            </a:solidFill>
          </a:endParaRPr>
        </a:p>
      </dsp:txBody>
      <dsp:txXfrm rot="10800000">
        <a:off x="2111853" y="3469979"/>
        <a:ext cx="5399411" cy="1335509"/>
      </dsp:txXfrm>
    </dsp:sp>
    <dsp:sp modelId="{FABDD2E3-9646-4F44-9A2D-0484455B72C9}">
      <dsp:nvSpPr>
        <dsp:cNvPr id="0" name=""/>
        <dsp:cNvSpPr/>
      </dsp:nvSpPr>
      <dsp:spPr>
        <a:xfrm>
          <a:off x="1110221" y="3469979"/>
          <a:ext cx="1335509" cy="133550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12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45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712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21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23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6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35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01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36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969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D18F3-332D-4D40-AFBB-E9F54F56842E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E6F23-2FB3-4BDD-90BF-70B2BFD3DC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2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 smtClean="0"/>
              <a:t>Italy’s Climate </a:t>
            </a:r>
            <a:endParaRPr lang="en-GB" b="1" u="sng" dirty="0"/>
          </a:p>
        </p:txBody>
      </p:sp>
      <p:graphicFrame>
        <p:nvGraphicFramePr>
          <p:cNvPr id="6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878661"/>
              </p:ext>
            </p:extLst>
          </p:nvPr>
        </p:nvGraphicFramePr>
        <p:xfrm>
          <a:off x="261257" y="1593669"/>
          <a:ext cx="8621486" cy="4807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811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89447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7016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75657" y="621792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75657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141401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162594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91415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289447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27016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1175657" y="621792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75657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141401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162594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283235" y="888274"/>
            <a:ext cx="2468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we need to add the months along the bottom…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315573" y="6308899"/>
            <a:ext cx="74365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315573" y="6373290"/>
            <a:ext cx="7595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      Feb     Mar      Apr      May      June      July      Aug      Sep      Oct      Nov      Dec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182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23683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252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09893" y="6283235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09893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75637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96830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86341" y="704934"/>
            <a:ext cx="2468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 we need to look at the data on worksheet 1 to look for the highest and lowest temperature for our temperature axis.  </a:t>
            </a:r>
          </a:p>
          <a:p>
            <a:r>
              <a:rPr lang="en-GB" dirty="0" smtClean="0"/>
              <a:t>The highest temperature is 15 and lowest is -3.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49809" y="6308899"/>
            <a:ext cx="74365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9809" y="6373290"/>
            <a:ext cx="7595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      Feb     Mar      Apr      May      June      July      Aug      Sep      Oct      Nov      Dec</a:t>
            </a:r>
            <a:endParaRPr lang="en-GB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43384" y="672739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45158" y="612601"/>
            <a:ext cx="42992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/>
              <a:t>5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-5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8369510" y="85344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69510" y="2140449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386351" y="357161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8386351" y="4902926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386351" y="6276704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466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23683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252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09893" y="6283235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09893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75637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96830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72850" y="2276571"/>
            <a:ext cx="2468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Don’t forget to add labels to your axis’ so you know which one is which. And, give your graph a relevant title…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49809" y="6308899"/>
            <a:ext cx="74365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9809" y="6373290"/>
            <a:ext cx="7595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      Feb     Mar      Apr      May      June      July      Aug      Sep      Oct      Nov      Dec</a:t>
            </a:r>
            <a:endParaRPr lang="en-GB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43384" y="672739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45158" y="612601"/>
            <a:ext cx="42992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/>
              <a:t>5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-5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8369510" y="85344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69510" y="2140449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386351" y="357161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8386351" y="4902926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386351" y="6276704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-1382955" y="3206468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Rainfall/Snow (mm)</a:t>
            </a:r>
            <a:endParaRPr lang="en-GB" sz="1400" dirty="0"/>
          </a:p>
        </p:txBody>
      </p:sp>
      <p:sp>
        <p:nvSpPr>
          <p:cNvPr id="20" name="Rectangle 19"/>
          <p:cNvSpPr/>
          <p:nvPr/>
        </p:nvSpPr>
        <p:spPr>
          <a:xfrm rot="5400000">
            <a:off x="7416617" y="3444872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Temperature (⁰c)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076994" y="166543"/>
            <a:ext cx="4847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A Climate Graph for North Italy</a:t>
            </a:r>
            <a:endParaRPr lang="en-GB" sz="2400" u="sng" dirty="0"/>
          </a:p>
        </p:txBody>
      </p:sp>
    </p:spTree>
    <p:extLst>
      <p:ext uri="{BB962C8B-B14F-4D97-AF65-F5344CB8AC3E}">
        <p14:creationId xmlns:p14="http://schemas.microsoft.com/office/powerpoint/2010/main" val="3814435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23683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252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09893" y="6283235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09893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75637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96830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72850" y="2276571"/>
            <a:ext cx="2468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You should now be ready to draw your bars (using the data from the table), I’ve done the first two as an example…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49809" y="6308899"/>
            <a:ext cx="74365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9809" y="6373290"/>
            <a:ext cx="7595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      Feb     Mar      Apr      May      June      July      Aug      Sep      Oct      Nov      Dec</a:t>
            </a:r>
            <a:endParaRPr lang="en-GB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43384" y="672739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45158" y="612601"/>
            <a:ext cx="42992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/>
              <a:t>5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-5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8369510" y="85344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69510" y="2140449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386351" y="357161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8386351" y="4902926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386351" y="6276704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-1382955" y="3206468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Rainfall/Snow (mm)</a:t>
            </a:r>
            <a:endParaRPr lang="en-GB" sz="1400" dirty="0"/>
          </a:p>
        </p:txBody>
      </p:sp>
      <p:sp>
        <p:nvSpPr>
          <p:cNvPr id="20" name="Rectangle 19"/>
          <p:cNvSpPr/>
          <p:nvPr/>
        </p:nvSpPr>
        <p:spPr>
          <a:xfrm rot="5400000">
            <a:off x="7416617" y="3444872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Temperature (⁰c)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076994" y="166543"/>
            <a:ext cx="4847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A Climate Graph for North Italy</a:t>
            </a:r>
            <a:endParaRPr lang="en-GB" sz="2400" u="sng" dirty="0"/>
          </a:p>
        </p:txBody>
      </p:sp>
      <p:sp>
        <p:nvSpPr>
          <p:cNvPr id="21" name="Rectangle 20"/>
          <p:cNvSpPr/>
          <p:nvPr/>
        </p:nvSpPr>
        <p:spPr>
          <a:xfrm>
            <a:off x="949809" y="4428309"/>
            <a:ext cx="552420" cy="1880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502229" y="4650377"/>
            <a:ext cx="574765" cy="1658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2516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923683" y="704934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1252" y="1084217"/>
            <a:ext cx="570990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50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809893" y="6283235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809893" y="455458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75637" y="290866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96830" y="1262743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72850" y="2276571"/>
            <a:ext cx="24688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When you’ve done all of your bars, draw crosses to plot your temperature line (using the numbers on the right)</a:t>
            </a:r>
          </a:p>
          <a:p>
            <a:r>
              <a:rPr lang="en-GB" dirty="0" smtClean="0"/>
              <a:t>Don’t forget to join the crosses together when you’ve done them all…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949809" y="6308899"/>
            <a:ext cx="743654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49809" y="6373290"/>
            <a:ext cx="75953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Jan      Feb     Mar      Apr      May      June      July      Aug      Sep      Oct      Nov      Dec</a:t>
            </a:r>
            <a:endParaRPr lang="en-GB" sz="1400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343384" y="672739"/>
            <a:ext cx="26126" cy="56039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545158" y="612601"/>
            <a:ext cx="429925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15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10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/>
              <a:t>5</a:t>
            </a:r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0</a:t>
            </a:r>
          </a:p>
          <a:p>
            <a:pPr algn="ctr"/>
            <a:endParaRPr lang="en-GB" dirty="0"/>
          </a:p>
          <a:p>
            <a:pPr algn="ctr"/>
            <a:endParaRPr lang="en-GB" dirty="0" smtClean="0"/>
          </a:p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-5</a:t>
            </a:r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8369510" y="85344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69510" y="2140449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386351" y="3571610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8386351" y="4902926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8386351" y="6276704"/>
            <a:ext cx="1399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 rot="16200000">
            <a:off x="-1382955" y="3206468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Rainfall/Snow (mm)</a:t>
            </a:r>
            <a:endParaRPr lang="en-GB" sz="1400" dirty="0"/>
          </a:p>
        </p:txBody>
      </p:sp>
      <p:sp>
        <p:nvSpPr>
          <p:cNvPr id="20" name="Rectangle 19"/>
          <p:cNvSpPr/>
          <p:nvPr/>
        </p:nvSpPr>
        <p:spPr>
          <a:xfrm rot="5400000">
            <a:off x="7416617" y="3444872"/>
            <a:ext cx="3148149" cy="24476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Temperature (⁰c)</a:t>
            </a:r>
            <a:endParaRPr lang="en-GB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2076994" y="166543"/>
            <a:ext cx="4847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u="sng" dirty="0" smtClean="0"/>
              <a:t>A Climate Graph for North Italy</a:t>
            </a:r>
            <a:endParaRPr lang="en-GB" sz="2400" u="sng" dirty="0"/>
          </a:p>
        </p:txBody>
      </p:sp>
      <p:sp>
        <p:nvSpPr>
          <p:cNvPr id="21" name="Rectangle 20"/>
          <p:cNvSpPr/>
          <p:nvPr/>
        </p:nvSpPr>
        <p:spPr>
          <a:xfrm>
            <a:off x="949809" y="4428309"/>
            <a:ext cx="552420" cy="1880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1502229" y="4650377"/>
            <a:ext cx="574765" cy="16585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1076730" y="5490685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1629150" y="4999272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292143" y="4327936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x</a:t>
            </a:r>
            <a:endParaRPr lang="en-GB" dirty="0"/>
          </a:p>
        </p:txBody>
      </p:sp>
      <p:sp>
        <p:nvSpPr>
          <p:cNvPr id="30" name="Freeform 29"/>
          <p:cNvSpPr/>
          <p:nvPr/>
        </p:nvSpPr>
        <p:spPr>
          <a:xfrm>
            <a:off x="1240971" y="4467497"/>
            <a:ext cx="1293223" cy="1201783"/>
          </a:xfrm>
          <a:custGeom>
            <a:avLst/>
            <a:gdLst>
              <a:gd name="connsiteX0" fmla="*/ 0 w 1293223"/>
              <a:gd name="connsiteY0" fmla="*/ 1201783 h 1201783"/>
              <a:gd name="connsiteX1" fmla="*/ 65315 w 1293223"/>
              <a:gd name="connsiteY1" fmla="*/ 1149532 h 1201783"/>
              <a:gd name="connsiteX2" fmla="*/ 130629 w 1293223"/>
              <a:gd name="connsiteY2" fmla="*/ 1084217 h 1201783"/>
              <a:gd name="connsiteX3" fmla="*/ 195943 w 1293223"/>
              <a:gd name="connsiteY3" fmla="*/ 1031966 h 1201783"/>
              <a:gd name="connsiteX4" fmla="*/ 222069 w 1293223"/>
              <a:gd name="connsiteY4" fmla="*/ 992777 h 1201783"/>
              <a:gd name="connsiteX5" fmla="*/ 300446 w 1293223"/>
              <a:gd name="connsiteY5" fmla="*/ 940526 h 1201783"/>
              <a:gd name="connsiteX6" fmla="*/ 339635 w 1293223"/>
              <a:gd name="connsiteY6" fmla="*/ 914400 h 1201783"/>
              <a:gd name="connsiteX7" fmla="*/ 365760 w 1293223"/>
              <a:gd name="connsiteY7" fmla="*/ 875212 h 1201783"/>
              <a:gd name="connsiteX8" fmla="*/ 404949 w 1293223"/>
              <a:gd name="connsiteY8" fmla="*/ 862149 h 1201783"/>
              <a:gd name="connsiteX9" fmla="*/ 483326 w 1293223"/>
              <a:gd name="connsiteY9" fmla="*/ 783772 h 1201783"/>
              <a:gd name="connsiteX10" fmla="*/ 483326 w 1293223"/>
              <a:gd name="connsiteY10" fmla="*/ 783772 h 1201783"/>
              <a:gd name="connsiteX11" fmla="*/ 535578 w 1293223"/>
              <a:gd name="connsiteY11" fmla="*/ 705394 h 1201783"/>
              <a:gd name="connsiteX12" fmla="*/ 692332 w 1293223"/>
              <a:gd name="connsiteY12" fmla="*/ 548640 h 1201783"/>
              <a:gd name="connsiteX13" fmla="*/ 770709 w 1293223"/>
              <a:gd name="connsiteY13" fmla="*/ 470263 h 1201783"/>
              <a:gd name="connsiteX14" fmla="*/ 836023 w 1293223"/>
              <a:gd name="connsiteY14" fmla="*/ 391886 h 1201783"/>
              <a:gd name="connsiteX15" fmla="*/ 862149 w 1293223"/>
              <a:gd name="connsiteY15" fmla="*/ 352697 h 1201783"/>
              <a:gd name="connsiteX16" fmla="*/ 901338 w 1293223"/>
              <a:gd name="connsiteY16" fmla="*/ 326572 h 1201783"/>
              <a:gd name="connsiteX17" fmla="*/ 979715 w 1293223"/>
              <a:gd name="connsiteY17" fmla="*/ 248194 h 1201783"/>
              <a:gd name="connsiteX18" fmla="*/ 1018903 w 1293223"/>
              <a:gd name="connsiteY18" fmla="*/ 209006 h 1201783"/>
              <a:gd name="connsiteX19" fmla="*/ 1058092 w 1293223"/>
              <a:gd name="connsiteY19" fmla="*/ 182880 h 1201783"/>
              <a:gd name="connsiteX20" fmla="*/ 1123406 w 1293223"/>
              <a:gd name="connsiteY20" fmla="*/ 117566 h 1201783"/>
              <a:gd name="connsiteX21" fmla="*/ 1201783 w 1293223"/>
              <a:gd name="connsiteY21" fmla="*/ 65314 h 1201783"/>
              <a:gd name="connsiteX22" fmla="*/ 1227909 w 1293223"/>
              <a:gd name="connsiteY22" fmla="*/ 26126 h 1201783"/>
              <a:gd name="connsiteX23" fmla="*/ 1267098 w 1293223"/>
              <a:gd name="connsiteY23" fmla="*/ 13063 h 1201783"/>
              <a:gd name="connsiteX24" fmla="*/ 1293223 w 1293223"/>
              <a:gd name="connsiteY24" fmla="*/ 0 h 120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93223" h="1201783">
                <a:moveTo>
                  <a:pt x="0" y="1201783"/>
                </a:moveTo>
                <a:cubicBezTo>
                  <a:pt x="21772" y="1184366"/>
                  <a:pt x="45600" y="1169247"/>
                  <a:pt x="65315" y="1149532"/>
                </a:cubicBezTo>
                <a:cubicBezTo>
                  <a:pt x="152405" y="1062442"/>
                  <a:pt x="26120" y="1153889"/>
                  <a:pt x="130629" y="1084217"/>
                </a:cubicBezTo>
                <a:cubicBezTo>
                  <a:pt x="205505" y="971906"/>
                  <a:pt x="105804" y="1104078"/>
                  <a:pt x="195943" y="1031966"/>
                </a:cubicBezTo>
                <a:cubicBezTo>
                  <a:pt x="208202" y="1022158"/>
                  <a:pt x="210254" y="1003115"/>
                  <a:pt x="222069" y="992777"/>
                </a:cubicBezTo>
                <a:cubicBezTo>
                  <a:pt x="245699" y="972101"/>
                  <a:pt x="274320" y="957943"/>
                  <a:pt x="300446" y="940526"/>
                </a:cubicBezTo>
                <a:lnTo>
                  <a:pt x="339635" y="914400"/>
                </a:lnTo>
                <a:cubicBezTo>
                  <a:pt x="348343" y="901337"/>
                  <a:pt x="353501" y="885019"/>
                  <a:pt x="365760" y="875212"/>
                </a:cubicBezTo>
                <a:cubicBezTo>
                  <a:pt x="376512" y="866610"/>
                  <a:pt x="394080" y="870603"/>
                  <a:pt x="404949" y="862149"/>
                </a:cubicBezTo>
                <a:cubicBezTo>
                  <a:pt x="434113" y="839466"/>
                  <a:pt x="457200" y="809898"/>
                  <a:pt x="483326" y="783772"/>
                </a:cubicBezTo>
                <a:lnTo>
                  <a:pt x="483326" y="783772"/>
                </a:lnTo>
                <a:cubicBezTo>
                  <a:pt x="500743" y="757646"/>
                  <a:pt x="513375" y="727597"/>
                  <a:pt x="535578" y="705394"/>
                </a:cubicBezTo>
                <a:lnTo>
                  <a:pt x="692332" y="548640"/>
                </a:lnTo>
                <a:lnTo>
                  <a:pt x="770709" y="470263"/>
                </a:lnTo>
                <a:cubicBezTo>
                  <a:pt x="835576" y="372963"/>
                  <a:pt x="752206" y="492466"/>
                  <a:pt x="836023" y="391886"/>
                </a:cubicBezTo>
                <a:cubicBezTo>
                  <a:pt x="846074" y="379825"/>
                  <a:pt x="851047" y="363798"/>
                  <a:pt x="862149" y="352697"/>
                </a:cubicBezTo>
                <a:cubicBezTo>
                  <a:pt x="873250" y="341596"/>
                  <a:pt x="889604" y="337002"/>
                  <a:pt x="901338" y="326572"/>
                </a:cubicBezTo>
                <a:cubicBezTo>
                  <a:pt x="928953" y="302025"/>
                  <a:pt x="953589" y="274320"/>
                  <a:pt x="979715" y="248194"/>
                </a:cubicBezTo>
                <a:cubicBezTo>
                  <a:pt x="992778" y="235131"/>
                  <a:pt x="1003532" y="219253"/>
                  <a:pt x="1018903" y="209006"/>
                </a:cubicBezTo>
                <a:lnTo>
                  <a:pt x="1058092" y="182880"/>
                </a:lnTo>
                <a:cubicBezTo>
                  <a:pt x="1105990" y="111035"/>
                  <a:pt x="1058092" y="171995"/>
                  <a:pt x="1123406" y="117566"/>
                </a:cubicBezTo>
                <a:cubicBezTo>
                  <a:pt x="1188639" y="63205"/>
                  <a:pt x="1132915" y="88271"/>
                  <a:pt x="1201783" y="65314"/>
                </a:cubicBezTo>
                <a:cubicBezTo>
                  <a:pt x="1210492" y="52251"/>
                  <a:pt x="1215650" y="35933"/>
                  <a:pt x="1227909" y="26126"/>
                </a:cubicBezTo>
                <a:cubicBezTo>
                  <a:pt x="1238661" y="17524"/>
                  <a:pt x="1254313" y="18177"/>
                  <a:pt x="1267098" y="13063"/>
                </a:cubicBezTo>
                <a:cubicBezTo>
                  <a:pt x="1276138" y="9447"/>
                  <a:pt x="1284515" y="4354"/>
                  <a:pt x="1293223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Callout 30"/>
          <p:cNvSpPr/>
          <p:nvPr/>
        </p:nvSpPr>
        <p:spPr>
          <a:xfrm>
            <a:off x="1133267" y="916471"/>
            <a:ext cx="2730137" cy="1763486"/>
          </a:xfrm>
          <a:prstGeom prst="wedgeEllipseCallout">
            <a:avLst>
              <a:gd name="adj1" fmla="val 45674"/>
              <a:gd name="adj2" fmla="val 5435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 the answers document to check to see if your graphs look about right!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9819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670243" y="0"/>
            <a:ext cx="4473757" cy="718457"/>
            <a:chOff x="1777976" y="3469979"/>
            <a:chExt cx="5733288" cy="1335509"/>
          </a:xfrm>
        </p:grpSpPr>
        <p:sp>
          <p:nvSpPr>
            <p:cNvPr id="3" name="Pentagon 2"/>
            <p:cNvSpPr/>
            <p:nvPr/>
          </p:nvSpPr>
          <p:spPr>
            <a:xfrm rot="10800000">
              <a:off x="1777976" y="3469979"/>
              <a:ext cx="5733288" cy="1335509"/>
            </a:xfrm>
            <a:prstGeom prst="homePlate">
              <a:avLst/>
            </a:pr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" name="Pentagon 4"/>
            <p:cNvSpPr txBox="1"/>
            <p:nvPr/>
          </p:nvSpPr>
          <p:spPr>
            <a:xfrm rot="21600000">
              <a:off x="2111853" y="3469979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400" b="1" kern="1200" dirty="0" smtClean="0">
                  <a:solidFill>
                    <a:schemeClr val="tx1"/>
                  </a:solidFill>
                </a:rPr>
                <a:t>Compare and contrast </a:t>
              </a:r>
              <a:r>
                <a:rPr lang="en-GB" sz="2400" kern="1200" dirty="0" smtClean="0">
                  <a:solidFill>
                    <a:schemeClr val="tx1"/>
                  </a:solidFill>
                </a:rPr>
                <a:t>t</a:t>
              </a:r>
              <a:r>
                <a:rPr lang="en-GB" sz="2400" b="0" kern="1200" dirty="0" smtClean="0">
                  <a:solidFill>
                    <a:schemeClr val="tx1"/>
                  </a:solidFill>
                </a:rPr>
                <a:t>he climate across Italy</a:t>
              </a:r>
              <a:endParaRPr lang="en-GB" sz="2400" b="0" kern="12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020545198"/>
              </p:ext>
            </p:extLst>
          </p:nvPr>
        </p:nvGraphicFramePr>
        <p:xfrm>
          <a:off x="130629" y="0"/>
          <a:ext cx="454025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16966219"/>
              </p:ext>
            </p:extLst>
          </p:nvPr>
        </p:nvGraphicFramePr>
        <p:xfrm>
          <a:off x="145869" y="2096770"/>
          <a:ext cx="4524375" cy="230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722892919"/>
              </p:ext>
            </p:extLst>
          </p:nvPr>
        </p:nvGraphicFramePr>
        <p:xfrm>
          <a:off x="130629" y="4261485"/>
          <a:ext cx="4508500" cy="2364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ounded Rectangle 7"/>
          <p:cNvSpPr/>
          <p:nvPr/>
        </p:nvSpPr>
        <p:spPr>
          <a:xfrm>
            <a:off x="5110978" y="1385932"/>
            <a:ext cx="3592286" cy="372291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400" b="1" u="sng" dirty="0" smtClean="0"/>
              <a:t>Task:</a:t>
            </a:r>
          </a:p>
          <a:p>
            <a:r>
              <a:rPr lang="en-GB" sz="2400" dirty="0" smtClean="0"/>
              <a:t>Look carefully at your own climate graphs, or </a:t>
            </a:r>
            <a:r>
              <a:rPr lang="en-GB" sz="2400" dirty="0" smtClean="0"/>
              <a:t>at worksheet 2 </a:t>
            </a:r>
            <a:r>
              <a:rPr lang="en-GB" sz="2400" dirty="0" smtClean="0"/>
              <a:t>showing the 3 </a:t>
            </a:r>
            <a:r>
              <a:rPr lang="en-GB" sz="2400" dirty="0" smtClean="0"/>
              <a:t>completed climate </a:t>
            </a:r>
            <a:r>
              <a:rPr lang="en-GB" sz="2400" dirty="0" smtClean="0"/>
              <a:t>graphs, and answer the questions on </a:t>
            </a:r>
            <a:r>
              <a:rPr lang="en-GB" sz="2400" dirty="0" smtClean="0"/>
              <a:t>worksheet 3. Then </a:t>
            </a:r>
            <a:r>
              <a:rPr lang="en-GB" sz="2400" b="1" dirty="0" smtClean="0"/>
              <a:t>check your answers</a:t>
            </a:r>
            <a:r>
              <a:rPr lang="en-GB" sz="2400" dirty="0" smtClean="0"/>
              <a:t>. </a:t>
            </a:r>
            <a:endParaRPr lang="en-GB" sz="24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5228179" y="5548040"/>
            <a:ext cx="3618411" cy="7351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Complete the stretch and challenge </a:t>
            </a:r>
            <a:r>
              <a:rPr lang="en-GB" b="1" dirty="0" smtClean="0">
                <a:solidFill>
                  <a:schemeClr val="tx1"/>
                </a:solidFill>
              </a:rPr>
              <a:t>task if you want to!</a:t>
            </a:r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28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587874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544" y="4860502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4921" y="4740078"/>
            <a:ext cx="4493623" cy="1867988"/>
          </a:xfrm>
          <a:prstGeom prst="wedgeEllipseCallout">
            <a:avLst>
              <a:gd name="adj1" fmla="val 63760"/>
              <a:gd name="adj2" fmla="val 2613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What do the blue bars show us?</a:t>
            </a:r>
            <a:endParaRPr lang="en-GB" sz="3600" dirty="0"/>
          </a:p>
        </p:txBody>
      </p:sp>
      <p:grpSp>
        <p:nvGrpSpPr>
          <p:cNvPr id="9" name="Group 8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10" name="Pentagon 9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4929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587874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544" y="4860502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4921" y="4740078"/>
            <a:ext cx="4493623" cy="1867988"/>
          </a:xfrm>
          <a:prstGeom prst="wedgeEllipseCallout">
            <a:avLst>
              <a:gd name="adj1" fmla="val 63760"/>
              <a:gd name="adj2" fmla="val 26136"/>
            </a:avLst>
          </a:prstGeom>
          <a:solidFill>
            <a:srgbClr val="7030A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</a:rPr>
              <a:t>RAINFALL</a:t>
            </a:r>
            <a:endParaRPr lang="en-GB" sz="3600" b="1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10" name="Pentagon 9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021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467450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544" y="4653236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4921" y="4519749"/>
            <a:ext cx="4493623" cy="1867988"/>
          </a:xfrm>
          <a:prstGeom prst="wedgeEllipseCallout">
            <a:avLst>
              <a:gd name="adj1" fmla="val 63760"/>
              <a:gd name="adj2" fmla="val 2613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What does the red line show us?</a:t>
            </a:r>
            <a:endParaRPr lang="en-GB" sz="3600" dirty="0"/>
          </a:p>
        </p:txBody>
      </p:sp>
      <p:grpSp>
        <p:nvGrpSpPr>
          <p:cNvPr id="7" name="Group 6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8" name="Pentagon 7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542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587874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544" y="4860502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4921" y="4740078"/>
            <a:ext cx="4493623" cy="1867988"/>
          </a:xfrm>
          <a:prstGeom prst="wedgeEllipseCallout">
            <a:avLst>
              <a:gd name="adj1" fmla="val 63760"/>
              <a:gd name="adj2" fmla="val 26136"/>
            </a:avLst>
          </a:prstGeom>
          <a:solidFill>
            <a:srgbClr val="7030A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TEMPERATURE</a:t>
            </a:r>
            <a:endParaRPr lang="en-GB" sz="2800" b="1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10" name="Pentagon 9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080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640171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769" y="4860502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846146" y="4687781"/>
            <a:ext cx="4493623" cy="2048344"/>
          </a:xfrm>
          <a:prstGeom prst="wedgeEllipseCallout">
            <a:avLst>
              <a:gd name="adj1" fmla="val 63760"/>
              <a:gd name="adj2" fmla="val 26136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What information does this graph tell us about The UK?</a:t>
            </a:r>
            <a:endParaRPr lang="en-GB" sz="2800" dirty="0"/>
          </a:p>
        </p:txBody>
      </p:sp>
      <p:grpSp>
        <p:nvGrpSpPr>
          <p:cNvPr id="6" name="Group 5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7" name="Pentagon 6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51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323"/>
          <a:stretch/>
        </p:blipFill>
        <p:spPr>
          <a:xfrm>
            <a:off x="0" y="587874"/>
            <a:ext cx="8533826" cy="43266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8544" y="4860502"/>
            <a:ext cx="2073593" cy="1997498"/>
          </a:xfrm>
          <a:prstGeom prst="rect">
            <a:avLst/>
          </a:prstGeom>
        </p:spPr>
      </p:pic>
      <p:sp>
        <p:nvSpPr>
          <p:cNvPr id="5" name="Oval Callout 4"/>
          <p:cNvSpPr/>
          <p:nvPr/>
        </p:nvSpPr>
        <p:spPr>
          <a:xfrm>
            <a:off x="734921" y="4740078"/>
            <a:ext cx="4493623" cy="1867988"/>
          </a:xfrm>
          <a:prstGeom prst="wedgeEllipseCallout">
            <a:avLst>
              <a:gd name="adj1" fmla="val 63760"/>
              <a:gd name="adj2" fmla="val 26136"/>
            </a:avLst>
          </a:prstGeom>
          <a:solidFill>
            <a:srgbClr val="7030A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bg1"/>
                </a:solidFill>
              </a:rPr>
              <a:t>We have rainfall throughout the year (with slightly more in the winter months), and the temperature is colder in the winter and warmer in the summer. </a:t>
            </a:r>
            <a:endParaRPr lang="en-GB" sz="1600" dirty="0">
              <a:solidFill>
                <a:schemeClr val="bg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535539" y="0"/>
            <a:ext cx="7608461" cy="467450"/>
            <a:chOff x="1777976" y="1641"/>
            <a:chExt cx="5733288" cy="1335509"/>
          </a:xfrm>
        </p:grpSpPr>
        <p:sp>
          <p:nvSpPr>
            <p:cNvPr id="10" name="Pentagon 9"/>
            <p:cNvSpPr/>
            <p:nvPr/>
          </p:nvSpPr>
          <p:spPr>
            <a:xfrm rot="10800000">
              <a:off x="1777976" y="1641"/>
              <a:ext cx="5733288" cy="1335509"/>
            </a:xfrm>
            <a:prstGeom prst="homePlate">
              <a:avLst/>
            </a:prstGeom>
            <a:solidFill>
              <a:schemeClr val="accent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Pentagon 4"/>
            <p:cNvSpPr txBox="1"/>
            <p:nvPr/>
          </p:nvSpPr>
          <p:spPr>
            <a:xfrm rot="21600000">
              <a:off x="2111853" y="1641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kern="1200" dirty="0" smtClean="0">
                  <a:solidFill>
                    <a:schemeClr val="tx1"/>
                  </a:solidFill>
                </a:rPr>
                <a:t>Recap </a:t>
              </a:r>
              <a:r>
                <a:rPr lang="en-GB" b="0" kern="1200" dirty="0" smtClean="0">
                  <a:solidFill>
                    <a:schemeClr val="tx1"/>
                  </a:solidFill>
                </a:rPr>
                <a:t>what a climate graph looks like and how we make one</a:t>
              </a:r>
              <a:endParaRPr lang="en-GB" b="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987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92332" y="0"/>
            <a:ext cx="8428179" cy="783771"/>
            <a:chOff x="1777976" y="1735810"/>
            <a:chExt cx="5733288" cy="1335509"/>
          </a:xfrm>
        </p:grpSpPr>
        <p:sp>
          <p:nvSpPr>
            <p:cNvPr id="8" name="Pentagon 7"/>
            <p:cNvSpPr/>
            <p:nvPr/>
          </p:nvSpPr>
          <p:spPr>
            <a:xfrm rot="10800000">
              <a:off x="1777976" y="1735810"/>
              <a:ext cx="5733288" cy="1335509"/>
            </a:xfrm>
            <a:prstGeom prst="homePlat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Pentagon 4"/>
            <p:cNvSpPr txBox="1"/>
            <p:nvPr/>
          </p:nvSpPr>
          <p:spPr>
            <a:xfrm rot="21600000">
              <a:off x="2111853" y="1735810"/>
              <a:ext cx="5399411" cy="13355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88923" tIns="95250" rIns="177800" bIns="952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b="1" kern="1200" dirty="0" smtClean="0">
                  <a:solidFill>
                    <a:schemeClr val="tx1"/>
                  </a:solidFill>
                </a:rPr>
                <a:t>Draw </a:t>
              </a:r>
              <a:r>
                <a:rPr lang="en-GB" sz="2000" b="0" kern="1200" dirty="0" smtClean="0">
                  <a:solidFill>
                    <a:schemeClr val="tx1"/>
                  </a:solidFill>
                </a:rPr>
                <a:t>your own climate graph for at least one area of Italy</a:t>
              </a:r>
              <a:endParaRPr lang="en-GB" sz="2000" b="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476793" y="1163544"/>
            <a:ext cx="8105504" cy="16972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2000" b="1" u="sng" dirty="0" smtClean="0"/>
              <a:t>Task: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Use the climate data on worksheet 1 to create your own climate graphs</a:t>
            </a:r>
            <a:endParaRPr lang="en-GB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You </a:t>
            </a:r>
            <a:r>
              <a:rPr lang="en-GB" sz="2000" dirty="0" smtClean="0"/>
              <a:t>should </a:t>
            </a:r>
            <a:r>
              <a:rPr lang="en-GB" sz="2000" dirty="0" smtClean="0"/>
              <a:t>complete </a:t>
            </a:r>
            <a:r>
              <a:rPr lang="en-GB" sz="2000" dirty="0" smtClean="0"/>
              <a:t>at least one graph, but I would like to see </a:t>
            </a:r>
            <a:r>
              <a:rPr lang="en-GB" sz="2000" dirty="0" smtClean="0"/>
              <a:t>you </a:t>
            </a:r>
            <a:r>
              <a:rPr lang="en-GB" sz="2000" dirty="0" smtClean="0"/>
              <a:t>doing all three if you can!</a:t>
            </a:r>
            <a:endParaRPr lang="en-GB" sz="2000" dirty="0"/>
          </a:p>
        </p:txBody>
      </p:sp>
      <p:sp>
        <p:nvSpPr>
          <p:cNvPr id="2" name="Cloud Callout 1"/>
          <p:cNvSpPr/>
          <p:nvPr/>
        </p:nvSpPr>
        <p:spPr>
          <a:xfrm>
            <a:off x="961076" y="3944983"/>
            <a:ext cx="6001427" cy="2677886"/>
          </a:xfrm>
          <a:prstGeom prst="cloudCallout">
            <a:avLst>
              <a:gd name="adj1" fmla="val -52797"/>
              <a:gd name="adj2" fmla="val 5010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The following slides will talk you through how to make your climate graph (we have done them in school before so if you know what you’re doing- feel free to do it on your own!)</a:t>
            </a:r>
            <a:endParaRPr lang="en-GB" sz="2000" dirty="0"/>
          </a:p>
        </p:txBody>
      </p:sp>
      <p:sp>
        <p:nvSpPr>
          <p:cNvPr id="3" name="Rounded Rectangle 2"/>
          <p:cNvSpPr/>
          <p:nvPr/>
        </p:nvSpPr>
        <p:spPr>
          <a:xfrm>
            <a:off x="431074" y="2965269"/>
            <a:ext cx="8412479" cy="97971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Obviously, we would use graph paper in school, but I imagine most of you don’t have it, so you can just use any plain paper (and a ruler!)</a:t>
            </a:r>
          </a:p>
          <a:p>
            <a:pPr algn="ctr"/>
            <a:r>
              <a:rPr lang="en-GB" sz="1600" dirty="0" smtClean="0"/>
              <a:t>If you’re a whizz on the computer you could make your graph on excel if you prefer!</a:t>
            </a:r>
            <a:endParaRPr lang="en-GB" sz="1600" dirty="0"/>
          </a:p>
        </p:txBody>
      </p:sp>
      <p:sp>
        <p:nvSpPr>
          <p:cNvPr id="11" name="Oval Callout 10"/>
          <p:cNvSpPr/>
          <p:nvPr/>
        </p:nvSpPr>
        <p:spPr>
          <a:xfrm>
            <a:off x="6257109" y="4859383"/>
            <a:ext cx="2730137" cy="1763486"/>
          </a:xfrm>
          <a:prstGeom prst="wedgeEllipseCallout">
            <a:avLst>
              <a:gd name="adj1" fmla="val 45674"/>
              <a:gd name="adj2" fmla="val 54352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Use the answers document to check to see if your graphs look about right!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5252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264366"/>
              </p:ext>
            </p:extLst>
          </p:nvPr>
        </p:nvGraphicFramePr>
        <p:xfrm>
          <a:off x="414608" y="1240984"/>
          <a:ext cx="4888911" cy="504224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629637">
                  <a:extLst>
                    <a:ext uri="{9D8B030D-6E8A-4147-A177-3AD203B41FA5}">
                      <a16:colId xmlns:a16="http://schemas.microsoft.com/office/drawing/2014/main" val="3093170523"/>
                    </a:ext>
                  </a:extLst>
                </a:gridCol>
                <a:gridCol w="1629637">
                  <a:extLst>
                    <a:ext uri="{9D8B030D-6E8A-4147-A177-3AD203B41FA5}">
                      <a16:colId xmlns:a16="http://schemas.microsoft.com/office/drawing/2014/main" val="793229017"/>
                    </a:ext>
                  </a:extLst>
                </a:gridCol>
                <a:gridCol w="1629637">
                  <a:extLst>
                    <a:ext uri="{9D8B030D-6E8A-4147-A177-3AD203B41FA5}">
                      <a16:colId xmlns:a16="http://schemas.microsoft.com/office/drawing/2014/main" val="1881431622"/>
                    </a:ext>
                  </a:extLst>
                </a:gridCol>
              </a:tblGrid>
              <a:tr h="597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>
                          <a:effectLst/>
                        </a:rPr>
                        <a:t>Month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>
                          <a:effectLst/>
                        </a:rPr>
                        <a:t>Temperature (°C)</a:t>
                      </a:r>
                      <a:endParaRPr lang="en-GB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b="1" dirty="0">
                          <a:effectLst/>
                        </a:rPr>
                        <a:t>Rainfall/Snow (mm)</a:t>
                      </a:r>
                      <a:endParaRPr lang="en-GB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3163350"/>
                  </a:ext>
                </a:extLst>
              </a:tr>
              <a:tr h="2892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January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-3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53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63902956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February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-1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48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408543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March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85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6277499"/>
                  </a:ext>
                </a:extLst>
              </a:tr>
              <a:tr h="3494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April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138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0598724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May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130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7425106"/>
                  </a:ext>
                </a:extLst>
              </a:tr>
              <a:tr h="3494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June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142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5640748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July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15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142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0651316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August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128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5612961"/>
                  </a:ext>
                </a:extLst>
              </a:tr>
              <a:tr h="597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September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13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127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7333476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October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129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8168606"/>
                  </a:ext>
                </a:extLst>
              </a:tr>
              <a:tr h="358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November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128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6863796"/>
                  </a:ext>
                </a:extLst>
              </a:tr>
              <a:tr h="3494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December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-2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60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565698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283235" y="888274"/>
            <a:ext cx="24688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information on worksheet 1 shows us this table of climate data for The North of Italy.</a:t>
            </a:r>
          </a:p>
          <a:p>
            <a:endParaRPr lang="en-GB" dirty="0"/>
          </a:p>
          <a:p>
            <a:r>
              <a:rPr lang="en-GB" dirty="0" smtClean="0"/>
              <a:t>Let’s start with the rainfall. The biggest number is 142 so we need to make sure our axis is at least that high.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246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Jo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301</TotalTime>
  <Words>811</Words>
  <Application>Microsoft Office PowerPoint</Application>
  <PresentationFormat>On-screen Show (4:3)</PresentationFormat>
  <Paragraphs>305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Comic Sans MS</vt:lpstr>
      <vt:lpstr>Times New Roman</vt:lpstr>
      <vt:lpstr>Office Theme</vt:lpstr>
      <vt:lpstr>Italy’s Climate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Woodhouse Academy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Italy’s Climate</dc:title>
  <dc:creator>J Hyland</dc:creator>
  <cp:lastModifiedBy>J Hyland</cp:lastModifiedBy>
  <cp:revision>15</cp:revision>
  <dcterms:created xsi:type="dcterms:W3CDTF">2020-04-03T15:00:22Z</dcterms:created>
  <dcterms:modified xsi:type="dcterms:W3CDTF">2020-05-04T17:03:13Z</dcterms:modified>
</cp:coreProperties>
</file>