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3" r:id="rId6"/>
    <p:sldId id="261" r:id="rId7"/>
    <p:sldId id="264" r:id="rId8"/>
    <p:sldId id="265" r:id="rId9"/>
    <p:sldId id="257" r:id="rId10"/>
    <p:sldId id="26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2" d="100"/>
          <a:sy n="72" d="100"/>
        </p:scale>
        <p:origin x="118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5B869-DD3D-4F9A-845E-37008CADBDA3}"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GB"/>
        </a:p>
      </dgm:t>
    </dgm:pt>
    <dgm:pt modelId="{9FD4823C-6633-4D35-A344-454BAB211EA5}">
      <dgm:prSet phldrT="[Text]" custT="1"/>
      <dgm:spPr>
        <a:solidFill>
          <a:schemeClr val="accent2">
            <a:lumMod val="50000"/>
          </a:schemeClr>
        </a:solidFill>
      </dgm:spPr>
      <dgm:t>
        <a:bodyPr/>
        <a:lstStyle/>
        <a:p>
          <a:pPr algn="ctr"/>
          <a:r>
            <a:rPr lang="en-GB" sz="2400" b="1" dirty="0">
              <a:solidFill>
                <a:schemeClr val="tx1"/>
              </a:solidFill>
              <a:latin typeface="Comic Sans MS" pitchFamily="66" charset="0"/>
            </a:rPr>
            <a:t>Understand</a:t>
          </a:r>
          <a:r>
            <a:rPr lang="en-GB" sz="2400" b="0" dirty="0">
              <a:solidFill>
                <a:schemeClr val="tx1"/>
              </a:solidFill>
              <a:latin typeface="Comic Sans MS" pitchFamily="66" charset="0"/>
            </a:rPr>
            <a:t> that there is only so much water in the world</a:t>
          </a:r>
        </a:p>
      </dgm:t>
    </dgm:pt>
    <dgm:pt modelId="{753396D8-EBD5-4F27-9343-CF11EB016B16}" type="parTrans" cxnId="{BF268D77-CE5D-48D6-A935-336C3F557B63}">
      <dgm:prSet/>
      <dgm:spPr/>
      <dgm:t>
        <a:bodyPr/>
        <a:lstStyle/>
        <a:p>
          <a:pPr algn="ctr"/>
          <a:endParaRPr lang="en-GB" sz="2400">
            <a:solidFill>
              <a:schemeClr val="tx1"/>
            </a:solidFill>
            <a:latin typeface="Comic Sans MS" pitchFamily="66" charset="0"/>
          </a:endParaRPr>
        </a:p>
      </dgm:t>
    </dgm:pt>
    <dgm:pt modelId="{9F22AE9C-4ECB-4640-92F3-A905963B57B3}" type="sibTrans" cxnId="{BF268D77-CE5D-48D6-A935-336C3F557B63}">
      <dgm:prSet/>
      <dgm:spPr/>
      <dgm:t>
        <a:bodyPr/>
        <a:lstStyle/>
        <a:p>
          <a:pPr algn="ctr"/>
          <a:endParaRPr lang="en-GB" sz="2400">
            <a:solidFill>
              <a:schemeClr val="tx1"/>
            </a:solidFill>
            <a:latin typeface="Comic Sans MS" pitchFamily="66" charset="0"/>
          </a:endParaRPr>
        </a:p>
      </dgm:t>
    </dgm:pt>
    <dgm:pt modelId="{E9566A28-5ACD-4B1E-B51E-16F349058315}">
      <dgm:prSet phldrT="[Text]" custT="1"/>
      <dgm:spPr>
        <a:solidFill>
          <a:schemeClr val="bg1">
            <a:lumMod val="65000"/>
          </a:schemeClr>
        </a:solidFill>
      </dgm:spPr>
      <dgm:t>
        <a:bodyPr/>
        <a:lstStyle/>
        <a:p>
          <a:pPr algn="ctr"/>
          <a:r>
            <a:rPr lang="en-GB" sz="2400" b="1" dirty="0">
              <a:solidFill>
                <a:schemeClr val="tx1"/>
              </a:solidFill>
              <a:latin typeface="Comic Sans MS" pitchFamily="66" charset="0"/>
            </a:rPr>
            <a:t>Explain </a:t>
          </a:r>
          <a:r>
            <a:rPr lang="en-GB" sz="2400" b="0" dirty="0">
              <a:solidFill>
                <a:schemeClr val="tx1"/>
              </a:solidFill>
              <a:latin typeface="Comic Sans MS" pitchFamily="66" charset="0"/>
            </a:rPr>
            <a:t>the two problems which could cause a water shortage</a:t>
          </a:r>
        </a:p>
      </dgm:t>
    </dgm:pt>
    <dgm:pt modelId="{DDF75108-4826-4E19-BC05-2F2551D66BDE}" type="parTrans" cxnId="{8B876A7B-5612-4D63-905B-BA609B3A4568}">
      <dgm:prSet/>
      <dgm:spPr/>
      <dgm:t>
        <a:bodyPr/>
        <a:lstStyle/>
        <a:p>
          <a:pPr algn="ctr"/>
          <a:endParaRPr lang="en-GB" sz="2400">
            <a:solidFill>
              <a:schemeClr val="tx1"/>
            </a:solidFill>
            <a:latin typeface="Comic Sans MS" pitchFamily="66" charset="0"/>
          </a:endParaRPr>
        </a:p>
      </dgm:t>
    </dgm:pt>
    <dgm:pt modelId="{0F68EBD7-9387-4235-80C9-0DD7D3D93741}" type="sibTrans" cxnId="{8B876A7B-5612-4D63-905B-BA609B3A4568}">
      <dgm:prSet/>
      <dgm:spPr/>
      <dgm:t>
        <a:bodyPr/>
        <a:lstStyle/>
        <a:p>
          <a:pPr algn="ctr"/>
          <a:endParaRPr lang="en-GB" sz="2400">
            <a:solidFill>
              <a:schemeClr val="tx1"/>
            </a:solidFill>
            <a:latin typeface="Comic Sans MS" pitchFamily="66" charset="0"/>
          </a:endParaRPr>
        </a:p>
      </dgm:t>
    </dgm:pt>
    <dgm:pt modelId="{37802A34-3BF2-4FE0-84F3-AFEDA7E54ED3}">
      <dgm:prSet phldrT="[Text]" custT="1"/>
      <dgm:spPr>
        <a:solidFill>
          <a:srgbClr val="FFC000"/>
        </a:solidFill>
      </dgm:spPr>
      <dgm:t>
        <a:bodyPr/>
        <a:lstStyle/>
        <a:p>
          <a:pPr algn="ctr"/>
          <a:r>
            <a:rPr lang="en-GB" sz="2400" b="1" dirty="0">
              <a:solidFill>
                <a:schemeClr val="tx1"/>
              </a:solidFill>
              <a:latin typeface="Comic Sans MS" pitchFamily="66" charset="0"/>
            </a:rPr>
            <a:t>Recommend</a:t>
          </a:r>
          <a:r>
            <a:rPr lang="en-GB" sz="2400" b="0" dirty="0">
              <a:solidFill>
                <a:schemeClr val="tx1"/>
              </a:solidFill>
              <a:latin typeface="Comic Sans MS" pitchFamily="66" charset="0"/>
            </a:rPr>
            <a:t> ways in which people could use less water</a:t>
          </a:r>
        </a:p>
      </dgm:t>
    </dgm:pt>
    <dgm:pt modelId="{35410B36-DF1C-410A-A48F-714BD9E8FD79}" type="parTrans" cxnId="{207D6D4C-644A-4A0D-93DE-28C39B99DE40}">
      <dgm:prSet/>
      <dgm:spPr/>
      <dgm:t>
        <a:bodyPr/>
        <a:lstStyle/>
        <a:p>
          <a:pPr algn="ctr"/>
          <a:endParaRPr lang="en-GB" sz="2400">
            <a:solidFill>
              <a:schemeClr val="tx1"/>
            </a:solidFill>
            <a:latin typeface="Comic Sans MS" pitchFamily="66" charset="0"/>
          </a:endParaRPr>
        </a:p>
      </dgm:t>
    </dgm:pt>
    <dgm:pt modelId="{EC601FC1-B93A-4869-A701-034A52409E6D}" type="sibTrans" cxnId="{207D6D4C-644A-4A0D-93DE-28C39B99DE40}">
      <dgm:prSet/>
      <dgm:spPr/>
      <dgm:t>
        <a:bodyPr/>
        <a:lstStyle/>
        <a:p>
          <a:pPr algn="ctr"/>
          <a:endParaRPr lang="en-GB" sz="2400">
            <a:solidFill>
              <a:schemeClr val="tx1"/>
            </a:solidFill>
            <a:latin typeface="Comic Sans MS" pitchFamily="66" charset="0"/>
          </a:endParaRPr>
        </a:p>
      </dgm:t>
    </dgm:pt>
    <dgm:pt modelId="{4188A397-039A-4944-A31B-619A33B4E98A}" type="pres">
      <dgm:prSet presAssocID="{C915B869-DD3D-4F9A-845E-37008CADBDA3}" presName="linearFlow" presStyleCnt="0">
        <dgm:presLayoutVars>
          <dgm:dir/>
          <dgm:resizeHandles val="exact"/>
        </dgm:presLayoutVars>
      </dgm:prSet>
      <dgm:spPr/>
    </dgm:pt>
    <dgm:pt modelId="{30A768FF-5486-451C-8D28-3E402F996E53}" type="pres">
      <dgm:prSet presAssocID="{9FD4823C-6633-4D35-A344-454BAB211EA5}" presName="composite" presStyleCnt="0"/>
      <dgm:spPr/>
    </dgm:pt>
    <dgm:pt modelId="{310A4C49-36CF-424D-A405-8412F3B9523B}" type="pres">
      <dgm:prSet presAssocID="{9FD4823C-6633-4D35-A344-454BAB211EA5}"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4847FBB8-04B6-434D-9662-884FE21BE275}" type="pres">
      <dgm:prSet presAssocID="{9FD4823C-6633-4D35-A344-454BAB211EA5}" presName="txShp" presStyleLbl="node1" presStyleIdx="0" presStyleCnt="3">
        <dgm:presLayoutVars>
          <dgm:bulletEnabled val="1"/>
        </dgm:presLayoutVars>
      </dgm:prSet>
      <dgm:spPr/>
    </dgm:pt>
    <dgm:pt modelId="{928B0000-EC6F-4E30-9993-6B3473C9815C}" type="pres">
      <dgm:prSet presAssocID="{9F22AE9C-4ECB-4640-92F3-A905963B57B3}" presName="spacing" presStyleCnt="0"/>
      <dgm:spPr/>
    </dgm:pt>
    <dgm:pt modelId="{28F82717-41E5-4994-8AC1-F747FDAE1959}" type="pres">
      <dgm:prSet presAssocID="{E9566A28-5ACD-4B1E-B51E-16F349058315}" presName="composite" presStyleCnt="0"/>
      <dgm:spPr/>
    </dgm:pt>
    <dgm:pt modelId="{45B99FEE-4E56-4314-A5B0-53E34C8B0149}" type="pres">
      <dgm:prSet presAssocID="{E9566A28-5ACD-4B1E-B51E-16F349058315}"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45D3CAE1-118A-4ACA-B71C-FB2DF82DDC8D}" type="pres">
      <dgm:prSet presAssocID="{E9566A28-5ACD-4B1E-B51E-16F349058315}" presName="txShp" presStyleLbl="node1" presStyleIdx="1" presStyleCnt="3">
        <dgm:presLayoutVars>
          <dgm:bulletEnabled val="1"/>
        </dgm:presLayoutVars>
      </dgm:prSet>
      <dgm:spPr/>
    </dgm:pt>
    <dgm:pt modelId="{0B3A8ADA-AB8C-4626-A697-CD7FE5B1590B}" type="pres">
      <dgm:prSet presAssocID="{0F68EBD7-9387-4235-80C9-0DD7D3D93741}" presName="spacing" presStyleCnt="0"/>
      <dgm:spPr/>
    </dgm:pt>
    <dgm:pt modelId="{8880477E-D9C6-468A-9CAA-BFC0164CA71A}" type="pres">
      <dgm:prSet presAssocID="{37802A34-3BF2-4FE0-84F3-AFEDA7E54ED3}" presName="composite" presStyleCnt="0"/>
      <dgm:spPr/>
    </dgm:pt>
    <dgm:pt modelId="{FABDD2E3-9646-4F44-9A2D-0484455B72C9}" type="pres">
      <dgm:prSet presAssocID="{37802A34-3BF2-4FE0-84F3-AFEDA7E54ED3}"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dgm:spPr>
    </dgm:pt>
    <dgm:pt modelId="{09FB03FA-59C9-4B18-AB5E-CA7E06E8A7D6}" type="pres">
      <dgm:prSet presAssocID="{37802A34-3BF2-4FE0-84F3-AFEDA7E54ED3}" presName="txShp" presStyleLbl="node1" presStyleIdx="2" presStyleCnt="3">
        <dgm:presLayoutVars>
          <dgm:bulletEnabled val="1"/>
        </dgm:presLayoutVars>
      </dgm:prSet>
      <dgm:spPr/>
    </dgm:pt>
  </dgm:ptLst>
  <dgm:cxnLst>
    <dgm:cxn modelId="{7A73D03A-9B1A-4112-82C7-AFCF10B7D7E4}" type="presOf" srcId="{9FD4823C-6633-4D35-A344-454BAB211EA5}" destId="{4847FBB8-04B6-434D-9662-884FE21BE275}" srcOrd="0" destOrd="0" presId="urn:microsoft.com/office/officeart/2005/8/layout/vList3#1"/>
    <dgm:cxn modelId="{B6EBF63E-D0CF-44C1-B760-E9AD86ED03C8}" type="presOf" srcId="{E9566A28-5ACD-4B1E-B51E-16F349058315}" destId="{45D3CAE1-118A-4ACA-B71C-FB2DF82DDC8D}" srcOrd="0" destOrd="0" presId="urn:microsoft.com/office/officeart/2005/8/layout/vList3#1"/>
    <dgm:cxn modelId="{207D6D4C-644A-4A0D-93DE-28C39B99DE40}" srcId="{C915B869-DD3D-4F9A-845E-37008CADBDA3}" destId="{37802A34-3BF2-4FE0-84F3-AFEDA7E54ED3}" srcOrd="2" destOrd="0" parTransId="{35410B36-DF1C-410A-A48F-714BD9E8FD79}" sibTransId="{EC601FC1-B93A-4869-A701-034A52409E6D}"/>
    <dgm:cxn modelId="{BF268D77-CE5D-48D6-A935-336C3F557B63}" srcId="{C915B869-DD3D-4F9A-845E-37008CADBDA3}" destId="{9FD4823C-6633-4D35-A344-454BAB211EA5}" srcOrd="0" destOrd="0" parTransId="{753396D8-EBD5-4F27-9343-CF11EB016B16}" sibTransId="{9F22AE9C-4ECB-4640-92F3-A905963B57B3}"/>
    <dgm:cxn modelId="{8B876A7B-5612-4D63-905B-BA609B3A4568}" srcId="{C915B869-DD3D-4F9A-845E-37008CADBDA3}" destId="{E9566A28-5ACD-4B1E-B51E-16F349058315}" srcOrd="1" destOrd="0" parTransId="{DDF75108-4826-4E19-BC05-2F2551D66BDE}" sibTransId="{0F68EBD7-9387-4235-80C9-0DD7D3D93741}"/>
    <dgm:cxn modelId="{6DDFE27E-D7A8-4471-BDFD-E169106E1EC0}" type="presOf" srcId="{37802A34-3BF2-4FE0-84F3-AFEDA7E54ED3}" destId="{09FB03FA-59C9-4B18-AB5E-CA7E06E8A7D6}" srcOrd="0" destOrd="0" presId="urn:microsoft.com/office/officeart/2005/8/layout/vList3#1"/>
    <dgm:cxn modelId="{2575C69F-90D1-4F08-9670-9F1A1AEB79A8}" type="presOf" srcId="{C915B869-DD3D-4F9A-845E-37008CADBDA3}" destId="{4188A397-039A-4944-A31B-619A33B4E98A}" srcOrd="0" destOrd="0" presId="urn:microsoft.com/office/officeart/2005/8/layout/vList3#1"/>
    <dgm:cxn modelId="{4EC317FE-3F5C-4DF6-BA16-7ED1039E90B5}" type="presParOf" srcId="{4188A397-039A-4944-A31B-619A33B4E98A}" destId="{30A768FF-5486-451C-8D28-3E402F996E53}" srcOrd="0" destOrd="0" presId="urn:microsoft.com/office/officeart/2005/8/layout/vList3#1"/>
    <dgm:cxn modelId="{FD2B2AB9-C347-45C1-AD15-06CD361FEFFC}" type="presParOf" srcId="{30A768FF-5486-451C-8D28-3E402F996E53}" destId="{310A4C49-36CF-424D-A405-8412F3B9523B}" srcOrd="0" destOrd="0" presId="urn:microsoft.com/office/officeart/2005/8/layout/vList3#1"/>
    <dgm:cxn modelId="{CDC1E1B4-D4EF-4B64-9240-518DCBB19C75}" type="presParOf" srcId="{30A768FF-5486-451C-8D28-3E402F996E53}" destId="{4847FBB8-04B6-434D-9662-884FE21BE275}" srcOrd="1" destOrd="0" presId="urn:microsoft.com/office/officeart/2005/8/layout/vList3#1"/>
    <dgm:cxn modelId="{95259C9A-C48A-4910-9351-D2DFFF86D4E8}" type="presParOf" srcId="{4188A397-039A-4944-A31B-619A33B4E98A}" destId="{928B0000-EC6F-4E30-9993-6B3473C9815C}" srcOrd="1" destOrd="0" presId="urn:microsoft.com/office/officeart/2005/8/layout/vList3#1"/>
    <dgm:cxn modelId="{EEBFC16D-0132-48CF-85E4-BBD397BA57AE}" type="presParOf" srcId="{4188A397-039A-4944-A31B-619A33B4E98A}" destId="{28F82717-41E5-4994-8AC1-F747FDAE1959}" srcOrd="2" destOrd="0" presId="urn:microsoft.com/office/officeart/2005/8/layout/vList3#1"/>
    <dgm:cxn modelId="{6A2646A7-7863-456F-A814-61F04BC2059D}" type="presParOf" srcId="{28F82717-41E5-4994-8AC1-F747FDAE1959}" destId="{45B99FEE-4E56-4314-A5B0-53E34C8B0149}" srcOrd="0" destOrd="0" presId="urn:microsoft.com/office/officeart/2005/8/layout/vList3#1"/>
    <dgm:cxn modelId="{5F389F5C-BBD1-4AB1-A092-A160772C1ADA}" type="presParOf" srcId="{28F82717-41E5-4994-8AC1-F747FDAE1959}" destId="{45D3CAE1-118A-4ACA-B71C-FB2DF82DDC8D}" srcOrd="1" destOrd="0" presId="urn:microsoft.com/office/officeart/2005/8/layout/vList3#1"/>
    <dgm:cxn modelId="{C2029E5D-6B68-47F8-B781-24FF032A3008}" type="presParOf" srcId="{4188A397-039A-4944-A31B-619A33B4E98A}" destId="{0B3A8ADA-AB8C-4626-A697-CD7FE5B1590B}" srcOrd="3" destOrd="0" presId="urn:microsoft.com/office/officeart/2005/8/layout/vList3#1"/>
    <dgm:cxn modelId="{77F1FFE8-12B2-4578-AC16-556597DEB602}" type="presParOf" srcId="{4188A397-039A-4944-A31B-619A33B4E98A}" destId="{8880477E-D9C6-468A-9CAA-BFC0164CA71A}" srcOrd="4" destOrd="0" presId="urn:microsoft.com/office/officeart/2005/8/layout/vList3#1"/>
    <dgm:cxn modelId="{20A7DA54-B064-467A-A9DF-45353079DEE0}" type="presParOf" srcId="{8880477E-D9C6-468A-9CAA-BFC0164CA71A}" destId="{FABDD2E3-9646-4F44-9A2D-0484455B72C9}" srcOrd="0" destOrd="0" presId="urn:microsoft.com/office/officeart/2005/8/layout/vList3#1"/>
    <dgm:cxn modelId="{9765EB41-D19E-4C63-A639-0E4244F65485}" type="presParOf" srcId="{8880477E-D9C6-468A-9CAA-BFC0164CA71A}" destId="{09FB03FA-59C9-4B18-AB5E-CA7E06E8A7D6}"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7FBB8-04B6-434D-9662-884FE21BE275}">
      <dsp:nvSpPr>
        <dsp:cNvPr id="0" name=""/>
        <dsp:cNvSpPr/>
      </dsp:nvSpPr>
      <dsp:spPr>
        <a:xfrm rot="10800000">
          <a:off x="1710984" y="2100"/>
          <a:ext cx="5506345" cy="1296189"/>
        </a:xfrm>
        <a:prstGeom prst="homePlate">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84"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latin typeface="Comic Sans MS" pitchFamily="66" charset="0"/>
            </a:rPr>
            <a:t>Understand</a:t>
          </a:r>
          <a:r>
            <a:rPr lang="en-GB" sz="2400" b="0" kern="1200" dirty="0">
              <a:solidFill>
                <a:schemeClr val="tx1"/>
              </a:solidFill>
              <a:latin typeface="Comic Sans MS" pitchFamily="66" charset="0"/>
            </a:rPr>
            <a:t> that there is only so much water in the world</a:t>
          </a:r>
        </a:p>
      </dsp:txBody>
      <dsp:txXfrm rot="10800000">
        <a:off x="2035031" y="2100"/>
        <a:ext cx="5182298" cy="1296189"/>
      </dsp:txXfrm>
    </dsp:sp>
    <dsp:sp modelId="{310A4C49-36CF-424D-A405-8412F3B9523B}">
      <dsp:nvSpPr>
        <dsp:cNvPr id="0" name=""/>
        <dsp:cNvSpPr/>
      </dsp:nvSpPr>
      <dsp:spPr>
        <a:xfrm>
          <a:off x="1062889" y="2100"/>
          <a:ext cx="1296189" cy="129618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D3CAE1-118A-4ACA-B71C-FB2DF82DDC8D}">
      <dsp:nvSpPr>
        <dsp:cNvPr id="0" name=""/>
        <dsp:cNvSpPr/>
      </dsp:nvSpPr>
      <dsp:spPr>
        <a:xfrm rot="10800000">
          <a:off x="1710984" y="1685212"/>
          <a:ext cx="5506345" cy="1296189"/>
        </a:xfrm>
        <a:prstGeom prst="homePlate">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84"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latin typeface="Comic Sans MS" pitchFamily="66" charset="0"/>
            </a:rPr>
            <a:t>Explain </a:t>
          </a:r>
          <a:r>
            <a:rPr lang="en-GB" sz="2400" b="0" kern="1200" dirty="0">
              <a:solidFill>
                <a:schemeClr val="tx1"/>
              </a:solidFill>
              <a:latin typeface="Comic Sans MS" pitchFamily="66" charset="0"/>
            </a:rPr>
            <a:t>the two problems which could cause a water shortage</a:t>
          </a:r>
        </a:p>
      </dsp:txBody>
      <dsp:txXfrm rot="10800000">
        <a:off x="2035031" y="1685212"/>
        <a:ext cx="5182298" cy="1296189"/>
      </dsp:txXfrm>
    </dsp:sp>
    <dsp:sp modelId="{45B99FEE-4E56-4314-A5B0-53E34C8B0149}">
      <dsp:nvSpPr>
        <dsp:cNvPr id="0" name=""/>
        <dsp:cNvSpPr/>
      </dsp:nvSpPr>
      <dsp:spPr>
        <a:xfrm>
          <a:off x="1062889" y="1685212"/>
          <a:ext cx="1296189" cy="129618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FB03FA-59C9-4B18-AB5E-CA7E06E8A7D6}">
      <dsp:nvSpPr>
        <dsp:cNvPr id="0" name=""/>
        <dsp:cNvSpPr/>
      </dsp:nvSpPr>
      <dsp:spPr>
        <a:xfrm rot="10800000">
          <a:off x="1710984" y="3368324"/>
          <a:ext cx="5506345" cy="1296189"/>
        </a:xfrm>
        <a:prstGeom prst="homePlat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84"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latin typeface="Comic Sans MS" pitchFamily="66" charset="0"/>
            </a:rPr>
            <a:t>Recommend</a:t>
          </a:r>
          <a:r>
            <a:rPr lang="en-GB" sz="2400" b="0" kern="1200" dirty="0">
              <a:solidFill>
                <a:schemeClr val="tx1"/>
              </a:solidFill>
              <a:latin typeface="Comic Sans MS" pitchFamily="66" charset="0"/>
            </a:rPr>
            <a:t> ways in which people could use less water</a:t>
          </a:r>
        </a:p>
      </dsp:txBody>
      <dsp:txXfrm rot="10800000">
        <a:off x="2035031" y="3368324"/>
        <a:ext cx="5182298" cy="1296189"/>
      </dsp:txXfrm>
    </dsp:sp>
    <dsp:sp modelId="{FABDD2E3-9646-4F44-9A2D-0484455B72C9}">
      <dsp:nvSpPr>
        <dsp:cNvPr id="0" name=""/>
        <dsp:cNvSpPr/>
      </dsp:nvSpPr>
      <dsp:spPr>
        <a:xfrm>
          <a:off x="1062889" y="3368324"/>
          <a:ext cx="1296189" cy="129618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D81F4-CB14-4D05-BA83-E46D0B435857}"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F8284-8E21-4180-A8F1-92C88B1AC07F}" type="slidenum">
              <a:rPr lang="en-GB" smtClean="0"/>
              <a:t>‹#›</a:t>
            </a:fld>
            <a:endParaRPr lang="en-GB"/>
          </a:p>
        </p:txBody>
      </p:sp>
    </p:spTree>
    <p:extLst>
      <p:ext uri="{BB962C8B-B14F-4D97-AF65-F5344CB8AC3E}">
        <p14:creationId xmlns:p14="http://schemas.microsoft.com/office/powerpoint/2010/main" val="3785742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AD81F4-CB14-4D05-BA83-E46D0B435857}"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F8284-8E21-4180-A8F1-92C88B1AC07F}" type="slidenum">
              <a:rPr lang="en-GB" smtClean="0"/>
              <a:t>‹#›</a:t>
            </a:fld>
            <a:endParaRPr lang="en-GB"/>
          </a:p>
        </p:txBody>
      </p:sp>
    </p:spTree>
    <p:extLst>
      <p:ext uri="{BB962C8B-B14F-4D97-AF65-F5344CB8AC3E}">
        <p14:creationId xmlns:p14="http://schemas.microsoft.com/office/powerpoint/2010/main" val="291689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AD81F4-CB14-4D05-BA83-E46D0B435857}"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F8284-8E21-4180-A8F1-92C88B1AC07F}" type="slidenum">
              <a:rPr lang="en-GB" smtClean="0"/>
              <a:t>‹#›</a:t>
            </a:fld>
            <a:endParaRPr lang="en-GB"/>
          </a:p>
        </p:txBody>
      </p:sp>
    </p:spTree>
    <p:extLst>
      <p:ext uri="{BB962C8B-B14F-4D97-AF65-F5344CB8AC3E}">
        <p14:creationId xmlns:p14="http://schemas.microsoft.com/office/powerpoint/2010/main" val="197122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AD81F4-CB14-4D05-BA83-E46D0B435857}"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F8284-8E21-4180-A8F1-92C88B1AC07F}" type="slidenum">
              <a:rPr lang="en-GB" smtClean="0"/>
              <a:t>‹#›</a:t>
            </a:fld>
            <a:endParaRPr lang="en-GB"/>
          </a:p>
        </p:txBody>
      </p:sp>
    </p:spTree>
    <p:extLst>
      <p:ext uri="{BB962C8B-B14F-4D97-AF65-F5344CB8AC3E}">
        <p14:creationId xmlns:p14="http://schemas.microsoft.com/office/powerpoint/2010/main" val="290934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AD81F4-CB14-4D05-BA83-E46D0B435857}"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F8284-8E21-4180-A8F1-92C88B1AC07F}" type="slidenum">
              <a:rPr lang="en-GB" smtClean="0"/>
              <a:t>‹#›</a:t>
            </a:fld>
            <a:endParaRPr lang="en-GB"/>
          </a:p>
        </p:txBody>
      </p:sp>
    </p:spTree>
    <p:extLst>
      <p:ext uri="{BB962C8B-B14F-4D97-AF65-F5344CB8AC3E}">
        <p14:creationId xmlns:p14="http://schemas.microsoft.com/office/powerpoint/2010/main" val="397105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AD81F4-CB14-4D05-BA83-E46D0B435857}"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3F8284-8E21-4180-A8F1-92C88B1AC07F}" type="slidenum">
              <a:rPr lang="en-GB" smtClean="0"/>
              <a:t>‹#›</a:t>
            </a:fld>
            <a:endParaRPr lang="en-GB"/>
          </a:p>
        </p:txBody>
      </p:sp>
    </p:spTree>
    <p:extLst>
      <p:ext uri="{BB962C8B-B14F-4D97-AF65-F5344CB8AC3E}">
        <p14:creationId xmlns:p14="http://schemas.microsoft.com/office/powerpoint/2010/main" val="151999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AD81F4-CB14-4D05-BA83-E46D0B435857}" type="datetimeFigureOut">
              <a:rPr lang="en-GB" smtClean="0"/>
              <a:t>13/05/2020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3F8284-8E21-4180-A8F1-92C88B1AC07F}" type="slidenum">
              <a:rPr lang="en-GB" smtClean="0"/>
              <a:t>‹#›</a:t>
            </a:fld>
            <a:endParaRPr lang="en-GB"/>
          </a:p>
        </p:txBody>
      </p:sp>
    </p:spTree>
    <p:extLst>
      <p:ext uri="{BB962C8B-B14F-4D97-AF65-F5344CB8AC3E}">
        <p14:creationId xmlns:p14="http://schemas.microsoft.com/office/powerpoint/2010/main" val="10627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AD81F4-CB14-4D05-BA83-E46D0B435857}" type="datetimeFigureOut">
              <a:rPr lang="en-GB" smtClean="0"/>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3F8284-8E21-4180-A8F1-92C88B1AC07F}" type="slidenum">
              <a:rPr lang="en-GB" smtClean="0"/>
              <a:t>‹#›</a:t>
            </a:fld>
            <a:endParaRPr lang="en-GB"/>
          </a:p>
        </p:txBody>
      </p:sp>
    </p:spTree>
    <p:extLst>
      <p:ext uri="{BB962C8B-B14F-4D97-AF65-F5344CB8AC3E}">
        <p14:creationId xmlns:p14="http://schemas.microsoft.com/office/powerpoint/2010/main" val="3353307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D81F4-CB14-4D05-BA83-E46D0B435857}" type="datetimeFigureOut">
              <a:rPr lang="en-GB" smtClean="0"/>
              <a:t>13/05/2020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3F8284-8E21-4180-A8F1-92C88B1AC07F}" type="slidenum">
              <a:rPr lang="en-GB" smtClean="0"/>
              <a:t>‹#›</a:t>
            </a:fld>
            <a:endParaRPr lang="en-GB"/>
          </a:p>
        </p:txBody>
      </p:sp>
    </p:spTree>
    <p:extLst>
      <p:ext uri="{BB962C8B-B14F-4D97-AF65-F5344CB8AC3E}">
        <p14:creationId xmlns:p14="http://schemas.microsoft.com/office/powerpoint/2010/main" val="3034055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AD81F4-CB14-4D05-BA83-E46D0B435857}"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3F8284-8E21-4180-A8F1-92C88B1AC07F}" type="slidenum">
              <a:rPr lang="en-GB" smtClean="0"/>
              <a:t>‹#›</a:t>
            </a:fld>
            <a:endParaRPr lang="en-GB"/>
          </a:p>
        </p:txBody>
      </p:sp>
    </p:spTree>
    <p:extLst>
      <p:ext uri="{BB962C8B-B14F-4D97-AF65-F5344CB8AC3E}">
        <p14:creationId xmlns:p14="http://schemas.microsoft.com/office/powerpoint/2010/main" val="325208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AD81F4-CB14-4D05-BA83-E46D0B435857}"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3F8284-8E21-4180-A8F1-92C88B1AC07F}" type="slidenum">
              <a:rPr lang="en-GB" smtClean="0"/>
              <a:t>‹#›</a:t>
            </a:fld>
            <a:endParaRPr lang="en-GB"/>
          </a:p>
        </p:txBody>
      </p:sp>
    </p:spTree>
    <p:extLst>
      <p:ext uri="{BB962C8B-B14F-4D97-AF65-F5344CB8AC3E}">
        <p14:creationId xmlns:p14="http://schemas.microsoft.com/office/powerpoint/2010/main" val="1107225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D81F4-CB14-4D05-BA83-E46D0B435857}" type="datetimeFigureOut">
              <a:rPr lang="en-GB" smtClean="0"/>
              <a:t>13/05/2020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F8284-8E21-4180-A8F1-92C88B1AC07F}" type="slidenum">
              <a:rPr lang="en-GB" smtClean="0"/>
              <a:t>‹#›</a:t>
            </a:fld>
            <a:endParaRPr lang="en-GB"/>
          </a:p>
        </p:txBody>
      </p:sp>
    </p:spTree>
    <p:extLst>
      <p:ext uri="{BB962C8B-B14F-4D97-AF65-F5344CB8AC3E}">
        <p14:creationId xmlns:p14="http://schemas.microsoft.com/office/powerpoint/2010/main" val="548808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bing.com/videos/search?q=water+shortages&amp;adlt=strict&amp;view=detail&amp;mid=318B0D6E5C3D79652BFC318B0D6E5C3D79652BFC&amp;&amp;FORM=VRDGA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7656" y="234497"/>
            <a:ext cx="7886700" cy="1325563"/>
          </a:xfrm>
        </p:spPr>
        <p:txBody>
          <a:bodyPr/>
          <a:lstStyle/>
          <a:p>
            <a:pPr algn="ctr"/>
            <a:r>
              <a:rPr lang="en-GB" b="1" u="sng" dirty="0"/>
              <a:t>A Water Crisis?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5817583"/>
              </p:ext>
            </p:extLst>
          </p:nvPr>
        </p:nvGraphicFramePr>
        <p:xfrm>
          <a:off x="235131" y="1690689"/>
          <a:ext cx="8280219" cy="4666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89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08886582"/>
              </p:ext>
            </p:extLst>
          </p:nvPr>
        </p:nvGraphicFramePr>
        <p:xfrm>
          <a:off x="373107" y="2295885"/>
          <a:ext cx="8397785" cy="4030032"/>
        </p:xfrm>
        <a:graphic>
          <a:graphicData uri="http://schemas.openxmlformats.org/drawingml/2006/table">
            <a:tbl>
              <a:tblPr firstRow="1" bandRow="1">
                <a:tableStyleId>{5940675A-B579-460E-94D1-54222C63F5DA}</a:tableStyleId>
              </a:tblPr>
              <a:tblGrid>
                <a:gridCol w="1474472">
                  <a:extLst>
                    <a:ext uri="{9D8B030D-6E8A-4147-A177-3AD203B41FA5}">
                      <a16:colId xmlns:a16="http://schemas.microsoft.com/office/drawing/2014/main" val="1110991760"/>
                    </a:ext>
                  </a:extLst>
                </a:gridCol>
                <a:gridCol w="6923313">
                  <a:extLst>
                    <a:ext uri="{9D8B030D-6E8A-4147-A177-3AD203B41FA5}">
                      <a16:colId xmlns:a16="http://schemas.microsoft.com/office/drawing/2014/main" val="3917358951"/>
                    </a:ext>
                  </a:extLst>
                </a:gridCol>
              </a:tblGrid>
              <a:tr h="662712">
                <a:tc>
                  <a:txBody>
                    <a:bodyPr/>
                    <a:lstStyle/>
                    <a:p>
                      <a:endParaRPr lang="en-GB" sz="2400" b="1" dirty="0"/>
                    </a:p>
                  </a:txBody>
                  <a:tcPr/>
                </a:tc>
                <a:tc>
                  <a:txBody>
                    <a:bodyPr/>
                    <a:lstStyle/>
                    <a:p>
                      <a:r>
                        <a:rPr lang="en-GB" sz="2400" b="1" dirty="0"/>
                        <a:t>Success</a:t>
                      </a:r>
                      <a:r>
                        <a:rPr lang="en-GB" sz="2400" b="1" baseline="0" dirty="0"/>
                        <a:t> Criteria:</a:t>
                      </a:r>
                      <a:endParaRPr lang="en-GB" sz="2400" b="1" dirty="0"/>
                    </a:p>
                  </a:txBody>
                  <a:tcPr/>
                </a:tc>
                <a:extLst>
                  <a:ext uri="{0D108BD9-81ED-4DB2-BD59-A6C34878D82A}">
                    <a16:rowId xmlns:a16="http://schemas.microsoft.com/office/drawing/2014/main" val="2117699745"/>
                  </a:ext>
                </a:extLst>
              </a:tr>
              <a:tr h="1089300">
                <a:tc>
                  <a:txBody>
                    <a:bodyPr/>
                    <a:lstStyle/>
                    <a:p>
                      <a:r>
                        <a:rPr lang="en-GB" sz="2400" dirty="0"/>
                        <a:t>Dev</a:t>
                      </a:r>
                    </a:p>
                  </a:txBody>
                  <a:tcPr>
                    <a:solidFill>
                      <a:schemeClr val="accent2">
                        <a:lumMod val="50000"/>
                      </a:schemeClr>
                    </a:solidFill>
                  </a:tcPr>
                </a:tc>
                <a:tc>
                  <a:txBody>
                    <a:bodyPr/>
                    <a:lstStyle/>
                    <a:p>
                      <a:r>
                        <a:rPr lang="en-GB" sz="2400" b="1" dirty="0"/>
                        <a:t>Explain/show</a:t>
                      </a:r>
                      <a:r>
                        <a:rPr lang="en-GB" sz="2400" dirty="0"/>
                        <a:t> that there will</a:t>
                      </a:r>
                      <a:r>
                        <a:rPr lang="en-GB" sz="2400" baseline="0" dirty="0"/>
                        <a:t> always be the same amount of water in the world</a:t>
                      </a:r>
                      <a:endParaRPr lang="en-GB" sz="2400" dirty="0"/>
                    </a:p>
                  </a:txBody>
                  <a:tcPr>
                    <a:solidFill>
                      <a:schemeClr val="accent2">
                        <a:lumMod val="50000"/>
                      </a:schemeClr>
                    </a:solidFill>
                  </a:tcPr>
                </a:tc>
                <a:extLst>
                  <a:ext uri="{0D108BD9-81ED-4DB2-BD59-A6C34878D82A}">
                    <a16:rowId xmlns:a16="http://schemas.microsoft.com/office/drawing/2014/main" val="3498936630"/>
                  </a:ext>
                </a:extLst>
              </a:tr>
              <a:tr h="1089300">
                <a:tc>
                  <a:txBody>
                    <a:bodyPr/>
                    <a:lstStyle/>
                    <a:p>
                      <a:r>
                        <a:rPr lang="en-GB" sz="2400" dirty="0"/>
                        <a:t>Secure</a:t>
                      </a:r>
                    </a:p>
                  </a:txBody>
                  <a:tcPr>
                    <a:solidFill>
                      <a:schemeClr val="bg1">
                        <a:lumMod val="75000"/>
                      </a:schemeClr>
                    </a:solidFill>
                  </a:tcPr>
                </a:tc>
                <a:tc>
                  <a:txBody>
                    <a:bodyPr/>
                    <a:lstStyle/>
                    <a:p>
                      <a:r>
                        <a:rPr lang="en-GB" sz="2400" b="1" dirty="0"/>
                        <a:t>Explain/show</a:t>
                      </a:r>
                      <a:r>
                        <a:rPr lang="en-GB" sz="2400" dirty="0"/>
                        <a:t> the two reasons why the world</a:t>
                      </a:r>
                      <a:r>
                        <a:rPr lang="en-GB" sz="2400" baseline="0" dirty="0"/>
                        <a:t> might not have enough water for everyone</a:t>
                      </a:r>
                      <a:endParaRPr lang="en-GB" sz="2400" dirty="0"/>
                    </a:p>
                  </a:txBody>
                  <a:tcPr>
                    <a:solidFill>
                      <a:schemeClr val="bg1">
                        <a:lumMod val="75000"/>
                      </a:schemeClr>
                    </a:solidFill>
                  </a:tcPr>
                </a:tc>
                <a:extLst>
                  <a:ext uri="{0D108BD9-81ED-4DB2-BD59-A6C34878D82A}">
                    <a16:rowId xmlns:a16="http://schemas.microsoft.com/office/drawing/2014/main" val="1000604242"/>
                  </a:ext>
                </a:extLst>
              </a:tr>
              <a:tr h="662712">
                <a:tc>
                  <a:txBody>
                    <a:bodyPr/>
                    <a:lstStyle/>
                    <a:p>
                      <a:r>
                        <a:rPr lang="en-GB" sz="2400" dirty="0"/>
                        <a:t>Secure Plus </a:t>
                      </a:r>
                    </a:p>
                  </a:txBody>
                  <a:tcPr>
                    <a:solidFill>
                      <a:schemeClr val="accent4"/>
                    </a:solidFill>
                  </a:tcPr>
                </a:tc>
                <a:tc>
                  <a:txBody>
                    <a:bodyPr/>
                    <a:lstStyle/>
                    <a:p>
                      <a:r>
                        <a:rPr lang="en-GB" sz="2400" b="1" dirty="0"/>
                        <a:t>Recommend</a:t>
                      </a:r>
                      <a:r>
                        <a:rPr lang="en-GB" sz="2400" dirty="0"/>
                        <a:t> things that people can</a:t>
                      </a:r>
                      <a:r>
                        <a:rPr lang="en-GB" sz="2400" baseline="0" dirty="0"/>
                        <a:t> do to save water!</a:t>
                      </a:r>
                    </a:p>
                    <a:p>
                      <a:endParaRPr lang="en-GB" sz="2400" baseline="0" dirty="0"/>
                    </a:p>
                  </a:txBody>
                  <a:tcPr>
                    <a:solidFill>
                      <a:schemeClr val="accent4"/>
                    </a:solidFill>
                  </a:tcPr>
                </a:tc>
                <a:extLst>
                  <a:ext uri="{0D108BD9-81ED-4DB2-BD59-A6C34878D82A}">
                    <a16:rowId xmlns:a16="http://schemas.microsoft.com/office/drawing/2014/main" val="3712971418"/>
                  </a:ext>
                </a:extLst>
              </a:tr>
            </a:tbl>
          </a:graphicData>
        </a:graphic>
      </p:graphicFrame>
      <p:grpSp>
        <p:nvGrpSpPr>
          <p:cNvPr id="5" name="Group 4"/>
          <p:cNvGrpSpPr/>
          <p:nvPr/>
        </p:nvGrpSpPr>
        <p:grpSpPr>
          <a:xfrm>
            <a:off x="3264547" y="233649"/>
            <a:ext cx="5506345" cy="1296189"/>
            <a:chOff x="1710984" y="3368324"/>
            <a:chExt cx="5506345" cy="1296189"/>
          </a:xfrm>
        </p:grpSpPr>
        <p:sp>
          <p:nvSpPr>
            <p:cNvPr id="6" name="Pentagon 5"/>
            <p:cNvSpPr/>
            <p:nvPr/>
          </p:nvSpPr>
          <p:spPr>
            <a:xfrm rot="10800000">
              <a:off x="1710984" y="3368324"/>
              <a:ext cx="5506345" cy="1296189"/>
            </a:xfrm>
            <a:prstGeom prst="homePlat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agon 4"/>
            <p:cNvSpPr txBox="1"/>
            <p:nvPr/>
          </p:nvSpPr>
          <p:spPr>
            <a:xfrm rot="21600000">
              <a:off x="2035031" y="3368324"/>
              <a:ext cx="5182298" cy="12961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84" tIns="91440" rIns="170688" bIns="91440" numCol="1" spcCol="1270" anchor="ctr" anchorCtr="0">
              <a:noAutofit/>
            </a:bodyPr>
            <a:lstStyle/>
            <a:p>
              <a:pPr lvl="0" algn="ctr" defTabSz="1066800">
                <a:lnSpc>
                  <a:spcPct val="90000"/>
                </a:lnSpc>
                <a:spcBef>
                  <a:spcPct val="0"/>
                </a:spcBef>
                <a:spcAft>
                  <a:spcPct val="35000"/>
                </a:spcAft>
              </a:pPr>
              <a:r>
                <a:rPr lang="en-GB" sz="2400" b="1" kern="1200" dirty="0">
                  <a:solidFill>
                    <a:schemeClr val="tx1"/>
                  </a:solidFill>
                  <a:latin typeface="Comic Sans MS" pitchFamily="66" charset="0"/>
                </a:rPr>
                <a:t>Recommend</a:t>
              </a:r>
              <a:r>
                <a:rPr lang="en-GB" sz="2400" b="0" kern="1200" dirty="0">
                  <a:solidFill>
                    <a:schemeClr val="tx1"/>
                  </a:solidFill>
                  <a:latin typeface="Comic Sans MS" pitchFamily="66" charset="0"/>
                </a:rPr>
                <a:t> ways in which people could use less water</a:t>
              </a:r>
            </a:p>
          </p:txBody>
        </p:sp>
      </p:grpSp>
      <p:sp>
        <p:nvSpPr>
          <p:cNvPr id="8" name="Rectangle 7"/>
          <p:cNvSpPr/>
          <p:nvPr/>
        </p:nvSpPr>
        <p:spPr>
          <a:xfrm>
            <a:off x="211084" y="233648"/>
            <a:ext cx="2891440" cy="192172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2000" b="1" u="sng" dirty="0"/>
              <a:t>Task</a:t>
            </a:r>
            <a:r>
              <a:rPr lang="en-GB" sz="2000" dirty="0"/>
              <a:t>: Create a poster to help people understand the water crisis and what they could do to help!</a:t>
            </a:r>
          </a:p>
        </p:txBody>
      </p:sp>
    </p:spTree>
    <p:extLst>
      <p:ext uri="{BB962C8B-B14F-4D97-AF65-F5344CB8AC3E}">
        <p14:creationId xmlns:p14="http://schemas.microsoft.com/office/powerpoint/2010/main" val="3365847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0787" y="1872932"/>
            <a:ext cx="5696297" cy="4351338"/>
          </a:xfrm>
        </p:spPr>
      </p:pic>
      <p:sp>
        <p:nvSpPr>
          <p:cNvPr id="5" name="Rounded Rectangle 4"/>
          <p:cNvSpPr/>
          <p:nvPr/>
        </p:nvSpPr>
        <p:spPr>
          <a:xfrm>
            <a:off x="627016" y="587828"/>
            <a:ext cx="7863840" cy="11495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dirty="0"/>
              <a:t>The water cycle always has the </a:t>
            </a:r>
            <a:r>
              <a:rPr lang="en-GB" sz="2400" b="1" dirty="0"/>
              <a:t>same amount of water</a:t>
            </a:r>
            <a:r>
              <a:rPr lang="en-GB" sz="2400" dirty="0"/>
              <a:t> in it, whether it is in the clouds, in the seas and rivers, in the air as vapour etc.</a:t>
            </a:r>
          </a:p>
        </p:txBody>
      </p:sp>
      <p:grpSp>
        <p:nvGrpSpPr>
          <p:cNvPr id="6" name="Group 5"/>
          <p:cNvGrpSpPr/>
          <p:nvPr/>
        </p:nvGrpSpPr>
        <p:grpSpPr>
          <a:xfrm>
            <a:off x="352698" y="6359843"/>
            <a:ext cx="8592270" cy="393654"/>
            <a:chOff x="1710984" y="2100"/>
            <a:chExt cx="5506345" cy="1296189"/>
          </a:xfrm>
        </p:grpSpPr>
        <p:sp>
          <p:nvSpPr>
            <p:cNvPr id="7" name="Pentagon 6"/>
            <p:cNvSpPr/>
            <p:nvPr/>
          </p:nvSpPr>
          <p:spPr>
            <a:xfrm rot="10800000">
              <a:off x="1710984" y="2100"/>
              <a:ext cx="5506345" cy="1296189"/>
            </a:xfrm>
            <a:prstGeom prst="homePlate">
              <a:avLst/>
            </a:prstGeom>
            <a:solidFill>
              <a:schemeClr val="accent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Pentagon 4"/>
            <p:cNvSpPr txBox="1"/>
            <p:nvPr/>
          </p:nvSpPr>
          <p:spPr>
            <a:xfrm rot="21600000">
              <a:off x="2035031" y="2100"/>
              <a:ext cx="5182298" cy="12961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84" tIns="91440" rIns="170688" bIns="91440" numCol="1" spcCol="1270" anchor="ctr" anchorCtr="0">
              <a:noAutofit/>
            </a:bodyPr>
            <a:lstStyle/>
            <a:p>
              <a:pPr lvl="0" algn="ctr" defTabSz="1066800">
                <a:lnSpc>
                  <a:spcPct val="90000"/>
                </a:lnSpc>
                <a:spcBef>
                  <a:spcPct val="0"/>
                </a:spcBef>
                <a:spcAft>
                  <a:spcPct val="35000"/>
                </a:spcAft>
              </a:pPr>
              <a:r>
                <a:rPr lang="en-GB" sz="2000" b="1" kern="1200" dirty="0">
                  <a:solidFill>
                    <a:schemeClr val="tx1"/>
                  </a:solidFill>
                  <a:latin typeface="Comic Sans MS" pitchFamily="66" charset="0"/>
                </a:rPr>
                <a:t>Understand</a:t>
              </a:r>
              <a:r>
                <a:rPr lang="en-GB" sz="2000" b="0" kern="1200" dirty="0">
                  <a:solidFill>
                    <a:schemeClr val="tx1"/>
                  </a:solidFill>
                  <a:latin typeface="Comic Sans MS" pitchFamily="66" charset="0"/>
                </a:rPr>
                <a:t> that there is only so much water in the world</a:t>
              </a:r>
            </a:p>
          </p:txBody>
        </p:sp>
      </p:grpSp>
    </p:spTree>
    <p:extLst>
      <p:ext uri="{BB962C8B-B14F-4D97-AF65-F5344CB8AC3E}">
        <p14:creationId xmlns:p14="http://schemas.microsoft.com/office/powerpoint/2010/main" val="27911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two problems…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1291180"/>
              </p:ext>
            </p:extLst>
          </p:nvPr>
        </p:nvGraphicFramePr>
        <p:xfrm>
          <a:off x="628650" y="1485991"/>
          <a:ext cx="7886700" cy="5133703"/>
        </p:xfrm>
        <a:graphic>
          <a:graphicData uri="http://schemas.openxmlformats.org/drawingml/2006/table">
            <a:tbl>
              <a:tblPr firstRow="1" bandRow="1">
                <a:tableStyleId>{5940675A-B579-460E-94D1-54222C63F5DA}</a:tableStyleId>
              </a:tblPr>
              <a:tblGrid>
                <a:gridCol w="3943350">
                  <a:extLst>
                    <a:ext uri="{9D8B030D-6E8A-4147-A177-3AD203B41FA5}">
                      <a16:colId xmlns:a16="http://schemas.microsoft.com/office/drawing/2014/main" val="1083168240"/>
                    </a:ext>
                  </a:extLst>
                </a:gridCol>
                <a:gridCol w="3943350">
                  <a:extLst>
                    <a:ext uri="{9D8B030D-6E8A-4147-A177-3AD203B41FA5}">
                      <a16:colId xmlns:a16="http://schemas.microsoft.com/office/drawing/2014/main" val="1905552834"/>
                    </a:ext>
                  </a:extLst>
                </a:gridCol>
              </a:tblGrid>
              <a:tr h="930638">
                <a:tc>
                  <a:txBody>
                    <a:bodyPr/>
                    <a:lstStyle/>
                    <a:p>
                      <a:r>
                        <a:rPr lang="en-GB" sz="3600" dirty="0"/>
                        <a:t>POPULATION…</a:t>
                      </a:r>
                    </a:p>
                  </a:txBody>
                  <a:tcPr/>
                </a:tc>
                <a:tc>
                  <a:txBody>
                    <a:bodyPr/>
                    <a:lstStyle/>
                    <a:p>
                      <a:r>
                        <a:rPr lang="en-GB" sz="3600" dirty="0"/>
                        <a:t>GLOBAL</a:t>
                      </a:r>
                      <a:r>
                        <a:rPr lang="en-GB" sz="3600" baseline="0" dirty="0"/>
                        <a:t> WARMING</a:t>
                      </a:r>
                      <a:endParaRPr lang="en-GB" sz="3600" dirty="0"/>
                    </a:p>
                  </a:txBody>
                  <a:tcPr/>
                </a:tc>
                <a:extLst>
                  <a:ext uri="{0D108BD9-81ED-4DB2-BD59-A6C34878D82A}">
                    <a16:rowId xmlns:a16="http://schemas.microsoft.com/office/drawing/2014/main" val="2666410683"/>
                  </a:ext>
                </a:extLst>
              </a:tr>
              <a:tr h="3944983">
                <a:tc>
                  <a:txBody>
                    <a:bodyPr/>
                    <a:lstStyle/>
                    <a:p>
                      <a:endParaRPr lang="en-GB" sz="3600" dirty="0"/>
                    </a:p>
                  </a:txBody>
                  <a:tcPr/>
                </a:tc>
                <a:tc>
                  <a:txBody>
                    <a:bodyPr/>
                    <a:lstStyle/>
                    <a:p>
                      <a:endParaRPr lang="en-GB" sz="3600" dirty="0"/>
                    </a:p>
                  </a:txBody>
                  <a:tcPr/>
                </a:tc>
                <a:extLst>
                  <a:ext uri="{0D108BD9-81ED-4DB2-BD59-A6C34878D82A}">
                    <a16:rowId xmlns:a16="http://schemas.microsoft.com/office/drawing/2014/main" val="3405697384"/>
                  </a:ext>
                </a:extLst>
              </a:tr>
            </a:tbl>
          </a:graphicData>
        </a:graphic>
      </p:graphicFrame>
      <p:pic>
        <p:nvPicPr>
          <p:cNvPr id="5" name="Picture 4"/>
          <p:cNvPicPr>
            <a:picLocks noChangeAspect="1"/>
          </p:cNvPicPr>
          <p:nvPr/>
        </p:nvPicPr>
        <p:blipFill>
          <a:blip r:embed="rId2"/>
          <a:stretch>
            <a:fillRect/>
          </a:stretch>
        </p:blipFill>
        <p:spPr>
          <a:xfrm>
            <a:off x="1021107" y="2811554"/>
            <a:ext cx="3224321" cy="3270292"/>
          </a:xfrm>
          <a:prstGeom prst="rect">
            <a:avLst/>
          </a:prstGeom>
        </p:spPr>
      </p:pic>
      <p:pic>
        <p:nvPicPr>
          <p:cNvPr id="6" name="Picture 5"/>
          <p:cNvPicPr>
            <a:picLocks noChangeAspect="1"/>
          </p:cNvPicPr>
          <p:nvPr/>
        </p:nvPicPr>
        <p:blipFill>
          <a:blip r:embed="rId3"/>
          <a:stretch>
            <a:fillRect/>
          </a:stretch>
        </p:blipFill>
        <p:spPr>
          <a:xfrm>
            <a:off x="4860718" y="2937018"/>
            <a:ext cx="2254430" cy="3190231"/>
          </a:xfrm>
          <a:prstGeom prst="rect">
            <a:avLst/>
          </a:prstGeom>
        </p:spPr>
      </p:pic>
      <p:grpSp>
        <p:nvGrpSpPr>
          <p:cNvPr id="7" name="Group 6"/>
          <p:cNvGrpSpPr/>
          <p:nvPr/>
        </p:nvGrpSpPr>
        <p:grpSpPr>
          <a:xfrm>
            <a:off x="1358537" y="98961"/>
            <a:ext cx="7785463" cy="462742"/>
            <a:chOff x="1710984" y="1685212"/>
            <a:chExt cx="5506345" cy="1296189"/>
          </a:xfrm>
        </p:grpSpPr>
        <p:sp>
          <p:nvSpPr>
            <p:cNvPr id="8" name="Pentagon 7"/>
            <p:cNvSpPr/>
            <p:nvPr/>
          </p:nvSpPr>
          <p:spPr>
            <a:xfrm rot="10800000">
              <a:off x="1710984" y="1685212"/>
              <a:ext cx="5506345" cy="1296189"/>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Pentagon 4"/>
            <p:cNvSpPr txBox="1"/>
            <p:nvPr/>
          </p:nvSpPr>
          <p:spPr>
            <a:xfrm rot="21600000">
              <a:off x="2035031" y="1685212"/>
              <a:ext cx="5182298" cy="12961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84" tIns="91440" rIns="170688" bIns="91440" numCol="1" spcCol="1270" anchor="ctr" anchorCtr="0">
              <a:noAutofit/>
            </a:bodyPr>
            <a:lstStyle/>
            <a:p>
              <a:pPr lvl="0" algn="ctr" defTabSz="1066800">
                <a:lnSpc>
                  <a:spcPct val="90000"/>
                </a:lnSpc>
                <a:spcBef>
                  <a:spcPct val="0"/>
                </a:spcBef>
                <a:spcAft>
                  <a:spcPct val="35000"/>
                </a:spcAft>
              </a:pPr>
              <a:r>
                <a:rPr lang="en-GB" b="1" kern="1200" dirty="0">
                  <a:solidFill>
                    <a:schemeClr val="tx1"/>
                  </a:solidFill>
                  <a:latin typeface="Comic Sans MS" pitchFamily="66" charset="0"/>
                </a:rPr>
                <a:t>Explain </a:t>
              </a:r>
              <a:r>
                <a:rPr lang="en-GB" b="0" kern="1200" dirty="0">
                  <a:solidFill>
                    <a:schemeClr val="tx1"/>
                  </a:solidFill>
                  <a:latin typeface="Comic Sans MS" pitchFamily="66" charset="0"/>
                </a:rPr>
                <a:t>the two problems which could cause a water shortage</a:t>
              </a:r>
            </a:p>
          </p:txBody>
        </p:sp>
      </p:grpSp>
      <p:sp>
        <p:nvSpPr>
          <p:cNvPr id="3" name="Oval Callout 2"/>
          <p:cNvSpPr/>
          <p:nvPr/>
        </p:nvSpPr>
        <p:spPr>
          <a:xfrm>
            <a:off x="13360" y="2655116"/>
            <a:ext cx="2612273" cy="1329055"/>
          </a:xfrm>
          <a:prstGeom prst="wedgeEllipseCallout">
            <a:avLst>
              <a:gd name="adj1" fmla="val 67402"/>
              <a:gd name="adj2" fmla="val -7768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400" dirty="0"/>
              <a:t>What is population?</a:t>
            </a:r>
          </a:p>
        </p:txBody>
      </p:sp>
      <p:sp>
        <p:nvSpPr>
          <p:cNvPr id="10" name="Oval Callout 9"/>
          <p:cNvSpPr/>
          <p:nvPr/>
        </p:nvSpPr>
        <p:spPr>
          <a:xfrm>
            <a:off x="6654846" y="2732320"/>
            <a:ext cx="2364377" cy="1423852"/>
          </a:xfrm>
          <a:prstGeom prst="wedgeEllipseCallout">
            <a:avLst>
              <a:gd name="adj1" fmla="val -30778"/>
              <a:gd name="adj2" fmla="val -10814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400" dirty="0"/>
              <a:t>What is global warming?</a:t>
            </a:r>
          </a:p>
        </p:txBody>
      </p:sp>
    </p:spTree>
    <p:extLst>
      <p:ext uri="{BB962C8B-B14F-4D97-AF65-F5344CB8AC3E}">
        <p14:creationId xmlns:p14="http://schemas.microsoft.com/office/powerpoint/2010/main" val="218833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7099" y="1783076"/>
            <a:ext cx="2546618" cy="331087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4533" y="417535"/>
            <a:ext cx="1121834" cy="207747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6364" y="1919415"/>
            <a:ext cx="1427600" cy="233010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5082" y="3084468"/>
            <a:ext cx="866775" cy="2857500"/>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576" t="-8880" r="17333" b="8880"/>
          <a:stretch/>
        </p:blipFill>
        <p:spPr>
          <a:xfrm>
            <a:off x="7695541" y="3816532"/>
            <a:ext cx="1396208" cy="2647950"/>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r="12168"/>
          <a:stretch/>
        </p:blipFill>
        <p:spPr>
          <a:xfrm>
            <a:off x="4575279" y="4407658"/>
            <a:ext cx="1455692" cy="2152650"/>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r="9447"/>
          <a:stretch/>
        </p:blipFill>
        <p:spPr>
          <a:xfrm>
            <a:off x="6164393" y="3407533"/>
            <a:ext cx="1604282" cy="207645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77985" y="835891"/>
            <a:ext cx="1666015" cy="2262628"/>
          </a:xfrm>
          <a:prstGeom prst="rect">
            <a:avLst/>
          </a:prstGeom>
        </p:spPr>
      </p:pic>
      <p:pic>
        <p:nvPicPr>
          <p:cNvPr id="6" name="Picture 5"/>
          <p:cNvPicPr>
            <a:picLocks noChangeAspect="1"/>
          </p:cNvPicPr>
          <p:nvPr/>
        </p:nvPicPr>
        <p:blipFill rotWithShape="1">
          <a:blip r:embed="rId10">
            <a:extLst>
              <a:ext uri="{28A0092B-C50C-407E-A947-70E740481C1C}">
                <a14:useLocalDpi xmlns:a14="http://schemas.microsoft.com/office/drawing/2010/main" val="0"/>
              </a:ext>
            </a:extLst>
          </a:blip>
          <a:srcRect l="17063" r="17982"/>
          <a:stretch/>
        </p:blipFill>
        <p:spPr>
          <a:xfrm>
            <a:off x="6456959" y="223373"/>
            <a:ext cx="1188720" cy="2440101"/>
          </a:xfrm>
          <a:prstGeom prst="rect">
            <a:avLst/>
          </a:prstGeom>
        </p:spPr>
      </p:pic>
      <p:sp>
        <p:nvSpPr>
          <p:cNvPr id="13" name="Rounded Rectangle 12"/>
          <p:cNvSpPr/>
          <p:nvPr/>
        </p:nvSpPr>
        <p:spPr>
          <a:xfrm>
            <a:off x="365760" y="5355771"/>
            <a:ext cx="3056709" cy="120453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Imagine this is all the water we have, can you see a problem?</a:t>
            </a:r>
          </a:p>
        </p:txBody>
      </p:sp>
      <p:sp>
        <p:nvSpPr>
          <p:cNvPr id="14" name="Rectangle 13"/>
          <p:cNvSpPr/>
          <p:nvPr/>
        </p:nvSpPr>
        <p:spPr>
          <a:xfrm>
            <a:off x="-153796" y="9720"/>
            <a:ext cx="3758330" cy="1754326"/>
          </a:xfrm>
          <a:prstGeom prst="rect">
            <a:avLst/>
          </a:prstGeom>
          <a:noFill/>
        </p:spPr>
        <p:txBody>
          <a:bodyPr wrap="square" lIns="91440" tIns="45720" rIns="91440" bIns="45720">
            <a:spAutoFit/>
          </a:bodyPr>
          <a:lstStyle/>
          <a:p>
            <a:pPr algn="ctr"/>
            <a:r>
              <a:rPr lang="en-US" sz="3600" b="1" cap="none" spc="0" dirty="0">
                <a:ln w="22225">
                  <a:solidFill>
                    <a:schemeClr val="accent2"/>
                  </a:solidFill>
                  <a:prstDash val="solid"/>
                </a:ln>
                <a:solidFill>
                  <a:schemeClr val="accent2">
                    <a:lumMod val="40000"/>
                    <a:lumOff val="60000"/>
                  </a:schemeClr>
                </a:solidFill>
                <a:effectLst/>
              </a:rPr>
              <a:t>Populatio</a:t>
            </a:r>
            <a:r>
              <a:rPr lang="en-US" sz="3600" b="1" dirty="0">
                <a:ln w="22225">
                  <a:solidFill>
                    <a:schemeClr val="accent2"/>
                  </a:solidFill>
                  <a:prstDash val="solid"/>
                </a:ln>
                <a:solidFill>
                  <a:schemeClr val="accent2">
                    <a:lumMod val="40000"/>
                    <a:lumOff val="60000"/>
                  </a:schemeClr>
                </a:solidFill>
              </a:rPr>
              <a:t>n is the amount of people:</a:t>
            </a:r>
            <a:endParaRPr lang="en-US" sz="3600" b="1" cap="none" spc="0" dirty="0">
              <a:ln w="22225">
                <a:solidFill>
                  <a:schemeClr val="accent2"/>
                </a:solidFill>
                <a:prstDash val="solid"/>
              </a:ln>
              <a:solidFill>
                <a:schemeClr val="accent2">
                  <a:lumMod val="40000"/>
                  <a:lumOff val="60000"/>
                </a:schemeClr>
              </a:solidFill>
              <a:effectLst/>
            </a:endParaRPr>
          </a:p>
        </p:txBody>
      </p:sp>
      <p:cxnSp>
        <p:nvCxnSpPr>
          <p:cNvPr id="15" name="Straight Arrow Connector 14">
            <a:extLst>
              <a:ext uri="{FF2B5EF4-FFF2-40B4-BE49-F238E27FC236}">
                <a16:creationId xmlns:a16="http://schemas.microsoft.com/office/drawing/2014/main" id="{A0A0466B-99FB-46B9-B61E-806864C77296}"/>
              </a:ext>
            </a:extLst>
          </p:cNvPr>
          <p:cNvCxnSpPr>
            <a:stCxn id="13" idx="0"/>
          </p:cNvCxnSpPr>
          <p:nvPr/>
        </p:nvCxnSpPr>
        <p:spPr>
          <a:xfrm flipH="1" flipV="1">
            <a:off x="1868557" y="4407658"/>
            <a:ext cx="25558" cy="948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8348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1">
            <a:extLst>
              <a:ext uri="{FF2B5EF4-FFF2-40B4-BE49-F238E27FC236}">
                <a16:creationId xmlns:a16="http://schemas.microsoft.com/office/drawing/2014/main" id="{52D70566-978C-41BD-8567-7AED5E31F86C}"/>
              </a:ext>
            </a:extLst>
          </p:cNvPr>
          <p:cNvSpPr/>
          <p:nvPr/>
        </p:nvSpPr>
        <p:spPr>
          <a:xfrm>
            <a:off x="2137954" y="671954"/>
            <a:ext cx="6083385" cy="4269816"/>
          </a:xfrm>
          <a:prstGeom prst="cloudCallout">
            <a:avLst>
              <a:gd name="adj1" fmla="val -66647"/>
              <a:gd name="adj2" fmla="val 5619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a:t>The amount of water we have always stays the same, but, the amount of people there are in the world is getting bigger and bigger…</a:t>
            </a:r>
          </a:p>
        </p:txBody>
      </p:sp>
    </p:spTree>
    <p:extLst>
      <p:ext uri="{BB962C8B-B14F-4D97-AF65-F5344CB8AC3E}">
        <p14:creationId xmlns:p14="http://schemas.microsoft.com/office/powerpoint/2010/main" val="381458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81" y="2695824"/>
            <a:ext cx="4514850" cy="2533650"/>
          </a:xfrm>
        </p:spPr>
      </p:pic>
      <p:sp>
        <p:nvSpPr>
          <p:cNvPr id="5" name="Rectangle 4"/>
          <p:cNvSpPr/>
          <p:nvPr/>
        </p:nvSpPr>
        <p:spPr>
          <a:xfrm>
            <a:off x="179581" y="1228460"/>
            <a:ext cx="4810932"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Global Warming…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8934" y="2245756"/>
            <a:ext cx="4214948" cy="3161211"/>
          </a:xfrm>
          <a:prstGeom prst="rect">
            <a:avLst/>
          </a:prstGeom>
        </p:spPr>
      </p:pic>
      <p:sp>
        <p:nvSpPr>
          <p:cNvPr id="7" name="Rounded Rectangle 6"/>
          <p:cNvSpPr/>
          <p:nvPr/>
        </p:nvSpPr>
        <p:spPr>
          <a:xfrm>
            <a:off x="1620296" y="2068262"/>
            <a:ext cx="6740434" cy="71845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dirty="0"/>
              <a:t>What used to be in the pictures? Where has it gone?</a:t>
            </a:r>
          </a:p>
        </p:txBody>
      </p:sp>
      <p:grpSp>
        <p:nvGrpSpPr>
          <p:cNvPr id="8" name="Group 7"/>
          <p:cNvGrpSpPr/>
          <p:nvPr/>
        </p:nvGrpSpPr>
        <p:grpSpPr>
          <a:xfrm>
            <a:off x="3030584" y="77565"/>
            <a:ext cx="5983298" cy="982410"/>
            <a:chOff x="1710984" y="1685212"/>
            <a:chExt cx="5506345" cy="1296189"/>
          </a:xfrm>
        </p:grpSpPr>
        <p:sp>
          <p:nvSpPr>
            <p:cNvPr id="9" name="Pentagon 8"/>
            <p:cNvSpPr/>
            <p:nvPr/>
          </p:nvSpPr>
          <p:spPr>
            <a:xfrm rot="10800000">
              <a:off x="1710984" y="1685212"/>
              <a:ext cx="5506345" cy="1296189"/>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Pentagon 4"/>
            <p:cNvSpPr txBox="1"/>
            <p:nvPr/>
          </p:nvSpPr>
          <p:spPr>
            <a:xfrm rot="21600000">
              <a:off x="2035031" y="1685212"/>
              <a:ext cx="5182298" cy="12961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84" tIns="91440" rIns="170688" bIns="91440" numCol="1" spcCol="1270" anchor="ctr" anchorCtr="0">
              <a:noAutofit/>
            </a:bodyPr>
            <a:lstStyle/>
            <a:p>
              <a:pPr lvl="0" algn="ctr" defTabSz="1066800">
                <a:lnSpc>
                  <a:spcPct val="90000"/>
                </a:lnSpc>
                <a:spcBef>
                  <a:spcPct val="0"/>
                </a:spcBef>
                <a:spcAft>
                  <a:spcPct val="35000"/>
                </a:spcAft>
              </a:pPr>
              <a:r>
                <a:rPr lang="en-GB" sz="2400" b="1" kern="1200" dirty="0">
                  <a:solidFill>
                    <a:schemeClr val="tx1"/>
                  </a:solidFill>
                  <a:latin typeface="Comic Sans MS" pitchFamily="66" charset="0"/>
                </a:rPr>
                <a:t>Explain </a:t>
              </a:r>
              <a:r>
                <a:rPr lang="en-GB" sz="2400" b="0" kern="1200" dirty="0">
                  <a:solidFill>
                    <a:schemeClr val="tx1"/>
                  </a:solidFill>
                  <a:latin typeface="Comic Sans MS" pitchFamily="66" charset="0"/>
                </a:rPr>
                <a:t>the two problems which could cause a water shortage</a:t>
              </a:r>
            </a:p>
          </p:txBody>
        </p:sp>
      </p:grpSp>
      <p:sp>
        <p:nvSpPr>
          <p:cNvPr id="2" name="Oval Callout 1"/>
          <p:cNvSpPr/>
          <p:nvPr/>
        </p:nvSpPr>
        <p:spPr>
          <a:xfrm>
            <a:off x="541700" y="5510325"/>
            <a:ext cx="8305462" cy="1189129"/>
          </a:xfrm>
          <a:prstGeom prst="wedgeEllipseCallout">
            <a:avLst>
              <a:gd name="adj1" fmla="val -45779"/>
              <a:gd name="adj2" fmla="val -69658"/>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ysClr val="windowText" lastClr="000000"/>
                </a:solidFill>
              </a:rPr>
              <a:t>Killer Question</a:t>
            </a:r>
            <a:r>
              <a:rPr lang="en-GB" dirty="0">
                <a:solidFill>
                  <a:sysClr val="windowText" lastClr="000000"/>
                </a:solidFill>
              </a:rPr>
              <a:t>: If the water is drying up, where does it go? What sort of weather might this give us that could cause lots of problems?</a:t>
            </a:r>
          </a:p>
        </p:txBody>
      </p:sp>
    </p:spTree>
    <p:extLst>
      <p:ext uri="{BB962C8B-B14F-4D97-AF65-F5344CB8AC3E}">
        <p14:creationId xmlns:p14="http://schemas.microsoft.com/office/powerpoint/2010/main" val="239936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10">
            <a:extLst>
              <a:ext uri="{FF2B5EF4-FFF2-40B4-BE49-F238E27FC236}">
                <a16:creationId xmlns:a16="http://schemas.microsoft.com/office/drawing/2014/main" id="{E7112E14-3A47-4BA0-87BD-0F45B9736839}"/>
              </a:ext>
            </a:extLst>
          </p:cNvPr>
          <p:cNvSpPr/>
          <p:nvPr/>
        </p:nvSpPr>
        <p:spPr>
          <a:xfrm>
            <a:off x="731463" y="266948"/>
            <a:ext cx="8242662" cy="4252044"/>
          </a:xfrm>
          <a:prstGeom prst="cloudCallout">
            <a:avLst>
              <a:gd name="adj1" fmla="val -54562"/>
              <a:gd name="adj2" fmla="val 5734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a:t>Global warming means the planet is getting hotter each year. This means water sources such as rivers, lakes etc. dry up more quickly during the summer months (when we need the most water!)</a:t>
            </a:r>
          </a:p>
        </p:txBody>
      </p:sp>
      <p:sp>
        <p:nvSpPr>
          <p:cNvPr id="5" name="Oval Callout 1">
            <a:extLst>
              <a:ext uri="{FF2B5EF4-FFF2-40B4-BE49-F238E27FC236}">
                <a16:creationId xmlns:a16="http://schemas.microsoft.com/office/drawing/2014/main" id="{A5B37198-D5AB-4D64-AE23-A13A1974B906}"/>
              </a:ext>
            </a:extLst>
          </p:cNvPr>
          <p:cNvSpPr/>
          <p:nvPr/>
        </p:nvSpPr>
        <p:spPr>
          <a:xfrm>
            <a:off x="541700" y="4518993"/>
            <a:ext cx="8305462" cy="2180462"/>
          </a:xfrm>
          <a:prstGeom prst="wedgeEllipseCallout">
            <a:avLst>
              <a:gd name="adj1" fmla="val -45779"/>
              <a:gd name="adj2" fmla="val -69658"/>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b="1" dirty="0">
                <a:solidFill>
                  <a:sysClr val="windowText" lastClr="000000"/>
                </a:solidFill>
              </a:rPr>
              <a:t>Killer Answer</a:t>
            </a:r>
            <a:r>
              <a:rPr lang="en-GB" dirty="0">
                <a:solidFill>
                  <a:sysClr val="windowText" lastClr="000000"/>
                </a:solidFill>
              </a:rPr>
              <a:t>: </a:t>
            </a:r>
            <a:r>
              <a:rPr lang="en-GB" dirty="0">
                <a:solidFill>
                  <a:srgbClr val="7030A0"/>
                </a:solidFill>
              </a:rPr>
              <a:t>The water is drying up because more evaporation is happening because of the hotter climate. This will mean there is more condensation which means more clouds! This will eventually mean more rainfall at one time which would increase the chance of a flood! </a:t>
            </a:r>
          </a:p>
        </p:txBody>
      </p:sp>
    </p:spTree>
    <p:extLst>
      <p:ext uri="{BB962C8B-B14F-4D97-AF65-F5344CB8AC3E}">
        <p14:creationId xmlns:p14="http://schemas.microsoft.com/office/powerpoint/2010/main" val="9169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4AFAF-A11E-4E28-AAB8-5194A3EA6B8C}"/>
              </a:ext>
            </a:extLst>
          </p:cNvPr>
          <p:cNvPicPr>
            <a:picLocks noChangeAspect="1"/>
          </p:cNvPicPr>
          <p:nvPr/>
        </p:nvPicPr>
        <p:blipFill>
          <a:blip r:embed="rId2"/>
          <a:stretch>
            <a:fillRect/>
          </a:stretch>
        </p:blipFill>
        <p:spPr>
          <a:xfrm>
            <a:off x="515691" y="158708"/>
            <a:ext cx="3224321" cy="3270292"/>
          </a:xfrm>
          <a:prstGeom prst="rect">
            <a:avLst/>
          </a:prstGeom>
        </p:spPr>
      </p:pic>
      <p:pic>
        <p:nvPicPr>
          <p:cNvPr id="3" name="Picture 2">
            <a:extLst>
              <a:ext uri="{FF2B5EF4-FFF2-40B4-BE49-F238E27FC236}">
                <a16:creationId xmlns:a16="http://schemas.microsoft.com/office/drawing/2014/main" id="{35F6D700-EFDA-46D2-AB7C-CE81AA7C5416}"/>
              </a:ext>
            </a:extLst>
          </p:cNvPr>
          <p:cNvPicPr>
            <a:picLocks noChangeAspect="1"/>
          </p:cNvPicPr>
          <p:nvPr/>
        </p:nvPicPr>
        <p:blipFill>
          <a:blip r:embed="rId3"/>
          <a:stretch>
            <a:fillRect/>
          </a:stretch>
        </p:blipFill>
        <p:spPr>
          <a:xfrm>
            <a:off x="4814458" y="238769"/>
            <a:ext cx="2254430" cy="3190231"/>
          </a:xfrm>
          <a:prstGeom prst="rect">
            <a:avLst/>
          </a:prstGeom>
        </p:spPr>
      </p:pic>
      <p:sp>
        <p:nvSpPr>
          <p:cNvPr id="4" name="Rectangle 3">
            <a:extLst>
              <a:ext uri="{FF2B5EF4-FFF2-40B4-BE49-F238E27FC236}">
                <a16:creationId xmlns:a16="http://schemas.microsoft.com/office/drawing/2014/main" id="{8EB0FBCF-B304-4EDD-AFF3-2EBE88254089}"/>
              </a:ext>
            </a:extLst>
          </p:cNvPr>
          <p:cNvSpPr/>
          <p:nvPr/>
        </p:nvSpPr>
        <p:spPr>
          <a:xfrm>
            <a:off x="515691" y="3680791"/>
            <a:ext cx="8238153" cy="255454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rPr>
              <a:t>Population + Climate Change=</a:t>
            </a:r>
          </a:p>
          <a:p>
            <a:pPr algn="ctr"/>
            <a:r>
              <a:rPr lang="en-US" sz="3200" dirty="0">
                <a:ln w="0"/>
                <a:effectLst>
                  <a:outerShdw blurRad="38100" dist="19050" dir="2700000" algn="tl" rotWithShape="0">
                    <a:schemeClr val="dk1">
                      <a:alpha val="40000"/>
                    </a:schemeClr>
                  </a:outerShdw>
                </a:effectLst>
              </a:rPr>
              <a:t>More people relying on less and less water</a:t>
            </a:r>
          </a:p>
          <a:p>
            <a:pPr algn="ctr"/>
            <a:endParaRPr lang="en-US" sz="3200" dirty="0">
              <a:ln w="0"/>
              <a:effectLst>
                <a:outerShdw blurRad="38100" dist="19050" dir="2700000" algn="tl" rotWithShape="0">
                  <a:schemeClr val="dk1">
                    <a:alpha val="40000"/>
                  </a:schemeClr>
                </a:outerShdw>
              </a:effectLst>
            </a:endParaRPr>
          </a:p>
          <a:p>
            <a:pPr algn="ctr"/>
            <a:r>
              <a:rPr lang="en-US" sz="3200" dirty="0">
                <a:ln w="0"/>
                <a:effectLst>
                  <a:outerShdw blurRad="38100" dist="19050" dir="2700000" algn="tl" rotWithShape="0">
                    <a:schemeClr val="dk1">
                      <a:alpha val="40000"/>
                    </a:schemeClr>
                  </a:outerShdw>
                </a:effectLst>
              </a:rPr>
              <a:t>This is called a </a:t>
            </a:r>
            <a:r>
              <a:rPr lang="en-US" sz="3200" b="1" dirty="0">
                <a:ln w="0"/>
                <a:effectLst>
                  <a:outerShdw blurRad="38100" dist="19050" dir="2700000" algn="tl" rotWithShape="0">
                    <a:schemeClr val="dk1">
                      <a:alpha val="40000"/>
                    </a:schemeClr>
                  </a:outerShdw>
                </a:effectLst>
              </a:rPr>
              <a:t>water shortage</a:t>
            </a:r>
          </a:p>
          <a:p>
            <a:pPr algn="ct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05490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3021"/>
            <a:ext cx="7886700" cy="1325563"/>
          </a:xfrm>
        </p:spPr>
        <p:txBody>
          <a:bodyPr/>
          <a:lstStyle/>
          <a:p>
            <a:r>
              <a:rPr lang="en-GB" dirty="0"/>
              <a:t>Watch the short video:</a:t>
            </a:r>
          </a:p>
        </p:txBody>
      </p:sp>
      <p:sp>
        <p:nvSpPr>
          <p:cNvPr id="3" name="Content Placeholder 2"/>
          <p:cNvSpPr>
            <a:spLocks noGrp="1"/>
          </p:cNvSpPr>
          <p:nvPr>
            <p:ph idx="1"/>
          </p:nvPr>
        </p:nvSpPr>
        <p:spPr>
          <a:xfrm>
            <a:off x="628650" y="2648584"/>
            <a:ext cx="7886700" cy="2171609"/>
          </a:xfrm>
        </p:spPr>
        <p:txBody>
          <a:bodyPr/>
          <a:lstStyle/>
          <a:p>
            <a:r>
              <a:rPr lang="en-GB" dirty="0">
                <a:hlinkClick r:id="rId2"/>
              </a:rPr>
              <a:t>https://www.bing.com/videos/search?q=water+shortages&amp;adlt=strict&amp;view=detail&amp;mid=318B0D6E5C3D79652BFC318B0D6E5C3D79652BFC&amp;&amp;FORM=VRDGAR</a:t>
            </a:r>
            <a:r>
              <a:rPr lang="en-GB" dirty="0"/>
              <a:t> </a:t>
            </a:r>
          </a:p>
        </p:txBody>
      </p:sp>
      <p:sp>
        <p:nvSpPr>
          <p:cNvPr id="4" name="Rounded Rectangle 3"/>
          <p:cNvSpPr/>
          <p:nvPr/>
        </p:nvSpPr>
        <p:spPr>
          <a:xfrm>
            <a:off x="628650" y="4575039"/>
            <a:ext cx="7679327" cy="20639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200" dirty="0"/>
              <a:t>Make some notes about what you find out…</a:t>
            </a:r>
          </a:p>
        </p:txBody>
      </p:sp>
      <p:grpSp>
        <p:nvGrpSpPr>
          <p:cNvPr id="5" name="Group 4"/>
          <p:cNvGrpSpPr/>
          <p:nvPr/>
        </p:nvGrpSpPr>
        <p:grpSpPr>
          <a:xfrm>
            <a:off x="3334118" y="181711"/>
            <a:ext cx="5506345" cy="1296189"/>
            <a:chOff x="1710984" y="1685212"/>
            <a:chExt cx="5506345" cy="1296189"/>
          </a:xfrm>
        </p:grpSpPr>
        <p:sp>
          <p:nvSpPr>
            <p:cNvPr id="6" name="Pentagon 5"/>
            <p:cNvSpPr/>
            <p:nvPr/>
          </p:nvSpPr>
          <p:spPr>
            <a:xfrm rot="10800000">
              <a:off x="1710984" y="1685212"/>
              <a:ext cx="5506345" cy="1296189"/>
            </a:xfrm>
            <a:prstGeom prst="homePlat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Pentagon 4"/>
            <p:cNvSpPr txBox="1"/>
            <p:nvPr/>
          </p:nvSpPr>
          <p:spPr>
            <a:xfrm rot="21600000">
              <a:off x="2035031" y="1685212"/>
              <a:ext cx="5182298" cy="12961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84" tIns="91440" rIns="170688" bIns="91440" numCol="1" spcCol="1270" anchor="ctr" anchorCtr="0">
              <a:noAutofit/>
            </a:bodyPr>
            <a:lstStyle/>
            <a:p>
              <a:pPr lvl="0" algn="ctr" defTabSz="1066800">
                <a:lnSpc>
                  <a:spcPct val="90000"/>
                </a:lnSpc>
                <a:spcBef>
                  <a:spcPct val="0"/>
                </a:spcBef>
                <a:spcAft>
                  <a:spcPct val="35000"/>
                </a:spcAft>
              </a:pPr>
              <a:r>
                <a:rPr lang="en-GB" sz="2400" b="1" kern="1200" dirty="0">
                  <a:solidFill>
                    <a:schemeClr val="tx1"/>
                  </a:solidFill>
                  <a:latin typeface="Comic Sans MS" pitchFamily="66" charset="0"/>
                </a:rPr>
                <a:t>Explain </a:t>
              </a:r>
              <a:r>
                <a:rPr lang="en-GB" sz="2400" b="0" kern="1200" dirty="0">
                  <a:solidFill>
                    <a:schemeClr val="tx1"/>
                  </a:solidFill>
                  <a:latin typeface="Comic Sans MS" pitchFamily="66" charset="0"/>
                </a:rPr>
                <a:t>the two problems which could cause a water shortage</a:t>
              </a:r>
            </a:p>
          </p:txBody>
        </p:sp>
      </p:grpSp>
    </p:spTree>
    <p:extLst>
      <p:ext uri="{BB962C8B-B14F-4D97-AF65-F5344CB8AC3E}">
        <p14:creationId xmlns:p14="http://schemas.microsoft.com/office/powerpoint/2010/main" val="22909042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o">
      <a:majorFont>
        <a:latin typeface="Comic Sans MS"/>
        <a:ea typeface=""/>
        <a:cs typeface=""/>
      </a:majorFont>
      <a:minorFont>
        <a:latin typeface="Comic Sans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TotalTime>
  <Words>452</Words>
  <Application>Microsoft Office PowerPoint</Application>
  <PresentationFormat>On-screen Show (4:3)</PresentationFormat>
  <Paragraphs>38</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Comic Sans MS</vt:lpstr>
      <vt:lpstr>Office Theme</vt:lpstr>
      <vt:lpstr>A Water Crisis?</vt:lpstr>
      <vt:lpstr>PowerPoint Presentation</vt:lpstr>
      <vt:lpstr>The two problems…</vt:lpstr>
      <vt:lpstr>PowerPoint Presentation</vt:lpstr>
      <vt:lpstr>PowerPoint Presentation</vt:lpstr>
      <vt:lpstr>PowerPoint Presentation</vt:lpstr>
      <vt:lpstr>PowerPoint Presentation</vt:lpstr>
      <vt:lpstr>PowerPoint Presentation</vt:lpstr>
      <vt:lpstr>Watch the short video:</vt:lpstr>
      <vt:lpstr>PowerPoint Presentation</vt:lpstr>
    </vt:vector>
  </TitlesOfParts>
  <Company>Woodhouse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Water Crisis?</dc:title>
  <dc:creator>J Hyland</dc:creator>
  <cp:lastModifiedBy>R.Stevenson</cp:lastModifiedBy>
  <cp:revision>12</cp:revision>
  <dcterms:created xsi:type="dcterms:W3CDTF">2019-06-27T13:21:34Z</dcterms:created>
  <dcterms:modified xsi:type="dcterms:W3CDTF">2020-05-13T13:53:37Z</dcterms:modified>
</cp:coreProperties>
</file>