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handoutMasterIdLst>
    <p:handoutMasterId r:id="rId36"/>
  </p:handoutMasterIdLst>
  <p:sldIdLst>
    <p:sldId id="257" r:id="rId3"/>
    <p:sldId id="260" r:id="rId4"/>
    <p:sldId id="258" r:id="rId5"/>
    <p:sldId id="261" r:id="rId6"/>
    <p:sldId id="272" r:id="rId7"/>
    <p:sldId id="273" r:id="rId8"/>
    <p:sldId id="274" r:id="rId9"/>
    <p:sldId id="275" r:id="rId10"/>
    <p:sldId id="276" r:id="rId11"/>
    <p:sldId id="277" r:id="rId12"/>
    <p:sldId id="279" r:id="rId13"/>
    <p:sldId id="278" r:id="rId14"/>
    <p:sldId id="280" r:id="rId15"/>
    <p:sldId id="263" r:id="rId16"/>
    <p:sldId id="264" r:id="rId17"/>
    <p:sldId id="281" r:id="rId18"/>
    <p:sldId id="265" r:id="rId19"/>
    <p:sldId id="282" r:id="rId20"/>
    <p:sldId id="266" r:id="rId21"/>
    <p:sldId id="283" r:id="rId22"/>
    <p:sldId id="269" r:id="rId23"/>
    <p:sldId id="284" r:id="rId24"/>
    <p:sldId id="268" r:id="rId25"/>
    <p:sldId id="294" r:id="rId26"/>
    <p:sldId id="287" r:id="rId27"/>
    <p:sldId id="285" r:id="rId28"/>
    <p:sldId id="288" r:id="rId29"/>
    <p:sldId id="286" r:id="rId30"/>
    <p:sldId id="289" r:id="rId31"/>
    <p:sldId id="290" r:id="rId32"/>
    <p:sldId id="291" r:id="rId33"/>
    <p:sldId id="292" r:id="rId34"/>
    <p:sldId id="293"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5B869-DD3D-4F9A-845E-37008CADBDA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9FD4823C-6633-4D35-A344-454BAB211EA5}">
      <dgm:prSet phldrT="[Text]"/>
      <dgm:spPr>
        <a:solidFill>
          <a:srgbClr val="993300"/>
        </a:solidFill>
      </dgm:spPr>
      <dgm:t>
        <a:bodyPr/>
        <a:lstStyle/>
        <a:p>
          <a:r>
            <a:rPr lang="en-GB" b="1" dirty="0">
              <a:solidFill>
                <a:schemeClr val="tx1"/>
              </a:solidFill>
            </a:rPr>
            <a:t>Describe</a:t>
          </a:r>
          <a:r>
            <a:rPr lang="en-GB" dirty="0">
              <a:solidFill>
                <a:schemeClr val="tx1"/>
              </a:solidFill>
            </a:rPr>
            <a:t> how flooding occurs</a:t>
          </a:r>
        </a:p>
      </dgm:t>
    </dgm:pt>
    <dgm:pt modelId="{753396D8-EBD5-4F27-9343-CF11EB016B16}" type="parTrans" cxnId="{BF268D77-CE5D-48D6-A935-336C3F557B63}">
      <dgm:prSet/>
      <dgm:spPr/>
      <dgm:t>
        <a:bodyPr/>
        <a:lstStyle/>
        <a:p>
          <a:endParaRPr lang="en-GB">
            <a:solidFill>
              <a:schemeClr val="tx1"/>
            </a:solidFill>
          </a:endParaRPr>
        </a:p>
      </dgm:t>
    </dgm:pt>
    <dgm:pt modelId="{9F22AE9C-4ECB-4640-92F3-A905963B57B3}" type="sibTrans" cxnId="{BF268D77-CE5D-48D6-A935-336C3F557B63}">
      <dgm:prSet/>
      <dgm:spPr/>
      <dgm:t>
        <a:bodyPr/>
        <a:lstStyle/>
        <a:p>
          <a:endParaRPr lang="en-GB">
            <a:solidFill>
              <a:schemeClr val="tx1"/>
            </a:solidFill>
          </a:endParaRPr>
        </a:p>
      </dgm:t>
    </dgm:pt>
    <dgm:pt modelId="{E9566A28-5ACD-4B1E-B51E-16F349058315}">
      <dgm:prSet phldrT="[Text]"/>
      <dgm:spPr>
        <a:solidFill>
          <a:schemeClr val="bg1">
            <a:lumMod val="65000"/>
          </a:schemeClr>
        </a:solidFill>
      </dgm:spPr>
      <dgm:t>
        <a:bodyPr/>
        <a:lstStyle/>
        <a:p>
          <a:r>
            <a:rPr lang="en-GB" b="1" dirty="0">
              <a:solidFill>
                <a:schemeClr val="tx1"/>
              </a:solidFill>
            </a:rPr>
            <a:t>Explain </a:t>
          </a:r>
          <a:r>
            <a:rPr lang="en-GB" b="0" dirty="0">
              <a:solidFill>
                <a:schemeClr val="tx1"/>
              </a:solidFill>
            </a:rPr>
            <a:t>some of the factors which may increase flooding</a:t>
          </a:r>
        </a:p>
      </dgm:t>
    </dgm:pt>
    <dgm:pt modelId="{DDF75108-4826-4E19-BC05-2F2551D66BDE}" type="parTrans" cxnId="{8B876A7B-5612-4D63-905B-BA609B3A4568}">
      <dgm:prSet/>
      <dgm:spPr/>
      <dgm:t>
        <a:bodyPr/>
        <a:lstStyle/>
        <a:p>
          <a:endParaRPr lang="en-GB">
            <a:solidFill>
              <a:schemeClr val="tx1"/>
            </a:solidFill>
          </a:endParaRPr>
        </a:p>
      </dgm:t>
    </dgm:pt>
    <dgm:pt modelId="{0F68EBD7-9387-4235-80C9-0DD7D3D93741}" type="sibTrans" cxnId="{8B876A7B-5612-4D63-905B-BA609B3A4568}">
      <dgm:prSet/>
      <dgm:spPr/>
      <dgm:t>
        <a:bodyPr/>
        <a:lstStyle/>
        <a:p>
          <a:endParaRPr lang="en-GB">
            <a:solidFill>
              <a:schemeClr val="tx1"/>
            </a:solidFill>
          </a:endParaRPr>
        </a:p>
      </dgm:t>
    </dgm:pt>
    <dgm:pt modelId="{37802A34-3BF2-4FE0-84F3-AFEDA7E54ED3}">
      <dgm:prSet phldrT="[Text]"/>
      <dgm:spPr>
        <a:solidFill>
          <a:srgbClr val="FFC000"/>
        </a:solidFill>
      </dgm:spPr>
      <dgm:t>
        <a:bodyPr/>
        <a:lstStyle/>
        <a:p>
          <a:r>
            <a:rPr lang="en-GB" b="1" dirty="0">
              <a:solidFill>
                <a:schemeClr val="tx1"/>
              </a:solidFill>
            </a:rPr>
            <a:t>Analyse and evaluate </a:t>
          </a:r>
          <a:r>
            <a:rPr lang="en-GB" b="0" dirty="0">
              <a:solidFill>
                <a:schemeClr val="tx1"/>
              </a:solidFill>
            </a:rPr>
            <a:t>flood risks</a:t>
          </a:r>
        </a:p>
      </dgm:t>
    </dgm:pt>
    <dgm:pt modelId="{35410B36-DF1C-410A-A48F-714BD9E8FD79}" type="parTrans" cxnId="{207D6D4C-644A-4A0D-93DE-28C39B99DE40}">
      <dgm:prSet/>
      <dgm:spPr/>
      <dgm:t>
        <a:bodyPr/>
        <a:lstStyle/>
        <a:p>
          <a:endParaRPr lang="en-GB">
            <a:solidFill>
              <a:schemeClr val="tx1"/>
            </a:solidFill>
          </a:endParaRPr>
        </a:p>
      </dgm:t>
    </dgm:pt>
    <dgm:pt modelId="{EC601FC1-B93A-4869-A701-034A52409E6D}" type="sibTrans" cxnId="{207D6D4C-644A-4A0D-93DE-28C39B99DE40}">
      <dgm:prSet/>
      <dgm:spPr/>
      <dgm:t>
        <a:bodyPr/>
        <a:lstStyle/>
        <a:p>
          <a:endParaRPr lang="en-GB">
            <a:solidFill>
              <a:schemeClr val="tx1"/>
            </a:solidFill>
          </a:endParaRPr>
        </a:p>
      </dgm:t>
    </dgm:pt>
    <dgm:pt modelId="{4188A397-039A-4944-A31B-619A33B4E98A}" type="pres">
      <dgm:prSet presAssocID="{C915B869-DD3D-4F9A-845E-37008CADBDA3}" presName="linearFlow" presStyleCnt="0">
        <dgm:presLayoutVars>
          <dgm:dir/>
          <dgm:resizeHandles val="exact"/>
        </dgm:presLayoutVars>
      </dgm:prSet>
      <dgm:spPr/>
      <dgm:t>
        <a:bodyPr/>
        <a:lstStyle/>
        <a:p>
          <a:endParaRPr lang="en-US"/>
        </a:p>
      </dgm:t>
    </dgm:pt>
    <dgm:pt modelId="{30A768FF-5486-451C-8D28-3E402F996E53}" type="pres">
      <dgm:prSet presAssocID="{9FD4823C-6633-4D35-A344-454BAB211EA5}" presName="composite" presStyleCnt="0"/>
      <dgm:spPr/>
    </dgm:pt>
    <dgm:pt modelId="{310A4C49-36CF-424D-A405-8412F3B9523B}" type="pres">
      <dgm:prSet presAssocID="{9FD4823C-6633-4D35-A344-454BAB211EA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4847FBB8-04B6-434D-9662-884FE21BE275}" type="pres">
      <dgm:prSet presAssocID="{9FD4823C-6633-4D35-A344-454BAB211EA5}" presName="txShp" presStyleLbl="node1" presStyleIdx="0" presStyleCnt="3">
        <dgm:presLayoutVars>
          <dgm:bulletEnabled val="1"/>
        </dgm:presLayoutVars>
      </dgm:prSet>
      <dgm:spPr/>
      <dgm:t>
        <a:bodyPr/>
        <a:lstStyle/>
        <a:p>
          <a:endParaRPr lang="en-US"/>
        </a:p>
      </dgm:t>
    </dgm:pt>
    <dgm:pt modelId="{928B0000-EC6F-4E30-9993-6B3473C9815C}" type="pres">
      <dgm:prSet presAssocID="{9F22AE9C-4ECB-4640-92F3-A905963B57B3}" presName="spacing" presStyleCnt="0"/>
      <dgm:spPr/>
    </dgm:pt>
    <dgm:pt modelId="{28F82717-41E5-4994-8AC1-F747FDAE1959}" type="pres">
      <dgm:prSet presAssocID="{E9566A28-5ACD-4B1E-B51E-16F349058315}" presName="composite" presStyleCnt="0"/>
      <dgm:spPr/>
    </dgm:pt>
    <dgm:pt modelId="{45B99FEE-4E56-4314-A5B0-53E34C8B0149}" type="pres">
      <dgm:prSet presAssocID="{E9566A28-5ACD-4B1E-B51E-16F349058315}"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45D3CAE1-118A-4ACA-B71C-FB2DF82DDC8D}" type="pres">
      <dgm:prSet presAssocID="{E9566A28-5ACD-4B1E-B51E-16F349058315}" presName="txShp" presStyleLbl="node1" presStyleIdx="1" presStyleCnt="3">
        <dgm:presLayoutVars>
          <dgm:bulletEnabled val="1"/>
        </dgm:presLayoutVars>
      </dgm:prSet>
      <dgm:spPr/>
      <dgm:t>
        <a:bodyPr/>
        <a:lstStyle/>
        <a:p>
          <a:endParaRPr lang="en-US"/>
        </a:p>
      </dgm:t>
    </dgm:pt>
    <dgm:pt modelId="{0B3A8ADA-AB8C-4626-A697-CD7FE5B1590B}" type="pres">
      <dgm:prSet presAssocID="{0F68EBD7-9387-4235-80C9-0DD7D3D93741}" presName="spacing" presStyleCnt="0"/>
      <dgm:spPr/>
    </dgm:pt>
    <dgm:pt modelId="{8880477E-D9C6-468A-9CAA-BFC0164CA71A}" type="pres">
      <dgm:prSet presAssocID="{37802A34-3BF2-4FE0-84F3-AFEDA7E54ED3}" presName="composite" presStyleCnt="0"/>
      <dgm:spPr/>
    </dgm:pt>
    <dgm:pt modelId="{FABDD2E3-9646-4F44-9A2D-0484455B72C9}" type="pres">
      <dgm:prSet presAssocID="{37802A34-3BF2-4FE0-84F3-AFEDA7E54ED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09FB03FA-59C9-4B18-AB5E-CA7E06E8A7D6}" type="pres">
      <dgm:prSet presAssocID="{37802A34-3BF2-4FE0-84F3-AFEDA7E54ED3}" presName="txShp" presStyleLbl="node1" presStyleIdx="2" presStyleCnt="3">
        <dgm:presLayoutVars>
          <dgm:bulletEnabled val="1"/>
        </dgm:presLayoutVars>
      </dgm:prSet>
      <dgm:spPr/>
      <dgm:t>
        <a:bodyPr/>
        <a:lstStyle/>
        <a:p>
          <a:endParaRPr lang="en-US"/>
        </a:p>
      </dgm:t>
    </dgm:pt>
  </dgm:ptLst>
  <dgm:cxnLst>
    <dgm:cxn modelId="{8B876A7B-5612-4D63-905B-BA609B3A4568}" srcId="{C915B869-DD3D-4F9A-845E-37008CADBDA3}" destId="{E9566A28-5ACD-4B1E-B51E-16F349058315}" srcOrd="1" destOrd="0" parTransId="{DDF75108-4826-4E19-BC05-2F2551D66BDE}" sibTransId="{0F68EBD7-9387-4235-80C9-0DD7D3D93741}"/>
    <dgm:cxn modelId="{BF268D77-CE5D-48D6-A935-336C3F557B63}" srcId="{C915B869-DD3D-4F9A-845E-37008CADBDA3}" destId="{9FD4823C-6633-4D35-A344-454BAB211EA5}" srcOrd="0" destOrd="0" parTransId="{753396D8-EBD5-4F27-9343-CF11EB016B16}" sibTransId="{9F22AE9C-4ECB-4640-92F3-A905963B57B3}"/>
    <dgm:cxn modelId="{561571A3-C206-4748-BE5E-DCA83B291E3D}" type="presOf" srcId="{C915B869-DD3D-4F9A-845E-37008CADBDA3}" destId="{4188A397-039A-4944-A31B-619A33B4E98A}" srcOrd="0" destOrd="0" presId="urn:microsoft.com/office/officeart/2005/8/layout/vList3#1"/>
    <dgm:cxn modelId="{207D6D4C-644A-4A0D-93DE-28C39B99DE40}" srcId="{C915B869-DD3D-4F9A-845E-37008CADBDA3}" destId="{37802A34-3BF2-4FE0-84F3-AFEDA7E54ED3}" srcOrd="2" destOrd="0" parTransId="{35410B36-DF1C-410A-A48F-714BD9E8FD79}" sibTransId="{EC601FC1-B93A-4869-A701-034A52409E6D}"/>
    <dgm:cxn modelId="{2548F994-7BA7-4250-8E33-73544E63FA04}" type="presOf" srcId="{37802A34-3BF2-4FE0-84F3-AFEDA7E54ED3}" destId="{09FB03FA-59C9-4B18-AB5E-CA7E06E8A7D6}" srcOrd="0" destOrd="0" presId="urn:microsoft.com/office/officeart/2005/8/layout/vList3#1"/>
    <dgm:cxn modelId="{92DA40D2-20AC-49EF-8A0C-B05876C40CD4}" type="presOf" srcId="{9FD4823C-6633-4D35-A344-454BAB211EA5}" destId="{4847FBB8-04B6-434D-9662-884FE21BE275}" srcOrd="0" destOrd="0" presId="urn:microsoft.com/office/officeart/2005/8/layout/vList3#1"/>
    <dgm:cxn modelId="{71791CA0-60CD-4271-A623-71BE25B694F8}" type="presOf" srcId="{E9566A28-5ACD-4B1E-B51E-16F349058315}" destId="{45D3CAE1-118A-4ACA-B71C-FB2DF82DDC8D}" srcOrd="0" destOrd="0" presId="urn:microsoft.com/office/officeart/2005/8/layout/vList3#1"/>
    <dgm:cxn modelId="{5CBF27E4-A8BF-469B-95B0-3ED1A8F9D5E4}" type="presParOf" srcId="{4188A397-039A-4944-A31B-619A33B4E98A}" destId="{30A768FF-5486-451C-8D28-3E402F996E53}" srcOrd="0" destOrd="0" presId="urn:microsoft.com/office/officeart/2005/8/layout/vList3#1"/>
    <dgm:cxn modelId="{44DF3891-7D12-4B0B-8322-3D27ECCEB814}" type="presParOf" srcId="{30A768FF-5486-451C-8D28-3E402F996E53}" destId="{310A4C49-36CF-424D-A405-8412F3B9523B}" srcOrd="0" destOrd="0" presId="urn:microsoft.com/office/officeart/2005/8/layout/vList3#1"/>
    <dgm:cxn modelId="{BFA4A28E-5C08-4547-8F55-3C67E6948946}" type="presParOf" srcId="{30A768FF-5486-451C-8D28-3E402F996E53}" destId="{4847FBB8-04B6-434D-9662-884FE21BE275}" srcOrd="1" destOrd="0" presId="urn:microsoft.com/office/officeart/2005/8/layout/vList3#1"/>
    <dgm:cxn modelId="{37073BCC-C4C8-436A-878D-6B59FF3E47F7}" type="presParOf" srcId="{4188A397-039A-4944-A31B-619A33B4E98A}" destId="{928B0000-EC6F-4E30-9993-6B3473C9815C}" srcOrd="1" destOrd="0" presId="urn:microsoft.com/office/officeart/2005/8/layout/vList3#1"/>
    <dgm:cxn modelId="{AC23D407-70F8-4367-A176-65CF3A57F721}" type="presParOf" srcId="{4188A397-039A-4944-A31B-619A33B4E98A}" destId="{28F82717-41E5-4994-8AC1-F747FDAE1959}" srcOrd="2" destOrd="0" presId="urn:microsoft.com/office/officeart/2005/8/layout/vList3#1"/>
    <dgm:cxn modelId="{7A13FEAD-1F00-4C6E-B06E-CAF999135A7C}" type="presParOf" srcId="{28F82717-41E5-4994-8AC1-F747FDAE1959}" destId="{45B99FEE-4E56-4314-A5B0-53E34C8B0149}" srcOrd="0" destOrd="0" presId="urn:microsoft.com/office/officeart/2005/8/layout/vList3#1"/>
    <dgm:cxn modelId="{021966B7-FEF1-4726-BE7B-F0B30BBFC00C}" type="presParOf" srcId="{28F82717-41E5-4994-8AC1-F747FDAE1959}" destId="{45D3CAE1-118A-4ACA-B71C-FB2DF82DDC8D}" srcOrd="1" destOrd="0" presId="urn:microsoft.com/office/officeart/2005/8/layout/vList3#1"/>
    <dgm:cxn modelId="{F862999E-4DB9-4FB8-8FDF-0269FAFD101E}" type="presParOf" srcId="{4188A397-039A-4944-A31B-619A33B4E98A}" destId="{0B3A8ADA-AB8C-4626-A697-CD7FE5B1590B}" srcOrd="3" destOrd="0" presId="urn:microsoft.com/office/officeart/2005/8/layout/vList3#1"/>
    <dgm:cxn modelId="{B8B4A0AF-14AE-41D1-AEF7-741B058DCE5A}" type="presParOf" srcId="{4188A397-039A-4944-A31B-619A33B4E98A}" destId="{8880477E-D9C6-468A-9CAA-BFC0164CA71A}" srcOrd="4" destOrd="0" presId="urn:microsoft.com/office/officeart/2005/8/layout/vList3#1"/>
    <dgm:cxn modelId="{DC53A172-D4AF-43E7-A8E8-FEE7841B1C50}" type="presParOf" srcId="{8880477E-D9C6-468A-9CAA-BFC0164CA71A}" destId="{FABDD2E3-9646-4F44-9A2D-0484455B72C9}" srcOrd="0" destOrd="0" presId="urn:microsoft.com/office/officeart/2005/8/layout/vList3#1"/>
    <dgm:cxn modelId="{93E4DF7F-6C91-41D6-AFF9-131662961C99}" type="presParOf" srcId="{8880477E-D9C6-468A-9CAA-BFC0164CA71A}" destId="{09FB03FA-59C9-4B18-AB5E-CA7E06E8A7D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FBB8-04B6-434D-9662-884FE21BE275}">
      <dsp:nvSpPr>
        <dsp:cNvPr id="0" name=""/>
        <dsp:cNvSpPr/>
      </dsp:nvSpPr>
      <dsp:spPr>
        <a:xfrm rot="10800000">
          <a:off x="1743258" y="2021"/>
          <a:ext cx="5650467" cy="1280080"/>
        </a:xfrm>
        <a:prstGeom prst="homePlate">
          <a:avLst/>
        </a:prstGeom>
        <a:solidFill>
          <a:srgbClr val="9933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700" b="1" kern="1200" dirty="0">
              <a:solidFill>
                <a:schemeClr val="tx1"/>
              </a:solidFill>
            </a:rPr>
            <a:t>Describe</a:t>
          </a:r>
          <a:r>
            <a:rPr lang="en-GB" sz="2700" kern="1200" dirty="0">
              <a:solidFill>
                <a:schemeClr val="tx1"/>
              </a:solidFill>
            </a:rPr>
            <a:t> how flooding occurs</a:t>
          </a:r>
        </a:p>
      </dsp:txBody>
      <dsp:txXfrm rot="10800000">
        <a:off x="2063278" y="2021"/>
        <a:ext cx="5330447" cy="1280080"/>
      </dsp:txXfrm>
    </dsp:sp>
    <dsp:sp modelId="{310A4C49-36CF-424D-A405-8412F3B9523B}">
      <dsp:nvSpPr>
        <dsp:cNvPr id="0" name=""/>
        <dsp:cNvSpPr/>
      </dsp:nvSpPr>
      <dsp:spPr>
        <a:xfrm>
          <a:off x="1103218" y="2021"/>
          <a:ext cx="1280080" cy="128008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3CAE1-118A-4ACA-B71C-FB2DF82DDC8D}">
      <dsp:nvSpPr>
        <dsp:cNvPr id="0" name=""/>
        <dsp:cNvSpPr/>
      </dsp:nvSpPr>
      <dsp:spPr>
        <a:xfrm rot="10800000">
          <a:off x="1743258" y="1664215"/>
          <a:ext cx="5650467" cy="1280080"/>
        </a:xfrm>
        <a:prstGeom prst="homePlat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700" b="1" kern="1200" dirty="0">
              <a:solidFill>
                <a:schemeClr val="tx1"/>
              </a:solidFill>
            </a:rPr>
            <a:t>Explain </a:t>
          </a:r>
          <a:r>
            <a:rPr lang="en-GB" sz="2700" b="0" kern="1200" dirty="0">
              <a:solidFill>
                <a:schemeClr val="tx1"/>
              </a:solidFill>
            </a:rPr>
            <a:t>some of the factors which may increase flooding</a:t>
          </a:r>
        </a:p>
      </dsp:txBody>
      <dsp:txXfrm rot="10800000">
        <a:off x="2063278" y="1664215"/>
        <a:ext cx="5330447" cy="1280080"/>
      </dsp:txXfrm>
    </dsp:sp>
    <dsp:sp modelId="{45B99FEE-4E56-4314-A5B0-53E34C8B0149}">
      <dsp:nvSpPr>
        <dsp:cNvPr id="0" name=""/>
        <dsp:cNvSpPr/>
      </dsp:nvSpPr>
      <dsp:spPr>
        <a:xfrm>
          <a:off x="1103218" y="1664215"/>
          <a:ext cx="1280080" cy="12800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FB03FA-59C9-4B18-AB5E-CA7E06E8A7D6}">
      <dsp:nvSpPr>
        <dsp:cNvPr id="0" name=""/>
        <dsp:cNvSpPr/>
      </dsp:nvSpPr>
      <dsp:spPr>
        <a:xfrm rot="10800000">
          <a:off x="1743258" y="3326409"/>
          <a:ext cx="5650467" cy="1280080"/>
        </a:xfrm>
        <a:prstGeom prst="homePlat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700" b="1" kern="1200" dirty="0">
              <a:solidFill>
                <a:schemeClr val="tx1"/>
              </a:solidFill>
            </a:rPr>
            <a:t>Analyse and evaluate </a:t>
          </a:r>
          <a:r>
            <a:rPr lang="en-GB" sz="2700" b="0" kern="1200" dirty="0">
              <a:solidFill>
                <a:schemeClr val="tx1"/>
              </a:solidFill>
            </a:rPr>
            <a:t>flood risks</a:t>
          </a:r>
        </a:p>
      </dsp:txBody>
      <dsp:txXfrm rot="10800000">
        <a:off x="2063278" y="3326409"/>
        <a:ext cx="5330447" cy="1280080"/>
      </dsp:txXfrm>
    </dsp:sp>
    <dsp:sp modelId="{FABDD2E3-9646-4F44-9A2D-0484455B72C9}">
      <dsp:nvSpPr>
        <dsp:cNvPr id="0" name=""/>
        <dsp:cNvSpPr/>
      </dsp:nvSpPr>
      <dsp:spPr>
        <a:xfrm>
          <a:off x="1103218" y="3326409"/>
          <a:ext cx="1280080" cy="12800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492B7ED-535E-4CD8-8FA5-8D6851446002}" type="datetimeFigureOut">
              <a:rPr lang="en-GB" smtClean="0"/>
              <a:t>13/05/2020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0202C26-95CA-4894-9BB5-586DB4A7FDD7}" type="slidenum">
              <a:rPr lang="en-GB" smtClean="0"/>
              <a:t>‹#›</a:t>
            </a:fld>
            <a:endParaRPr lang="en-GB"/>
          </a:p>
        </p:txBody>
      </p:sp>
    </p:spTree>
    <p:extLst>
      <p:ext uri="{BB962C8B-B14F-4D97-AF65-F5344CB8AC3E}">
        <p14:creationId xmlns:p14="http://schemas.microsoft.com/office/powerpoint/2010/main" val="22828342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193AF7-911B-4867-B63C-2382B6EE5596}"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F784FB-CE45-4382-B052-0B754A58B54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193AF7-911B-4867-B63C-2382B6EE5596}"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F784FB-CE45-4382-B052-0B754A58B54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9193AF7-911B-4867-B63C-2382B6EE5596}"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F784FB-CE45-4382-B052-0B754A58B543}" type="slidenum">
              <a:rPr lang="en-GB" smtClean="0"/>
              <a:pPr/>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3507420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139386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127491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198399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1576032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3086764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378674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166038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193AF7-911B-4867-B63C-2382B6EE5596}"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F784FB-CE45-4382-B052-0B754A58B543}" type="slidenum">
              <a:rPr lang="en-GB" smtClean="0"/>
              <a:pPr/>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792906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3625867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703076-4710-4DD8-BC39-D62E2AB1B1B0}"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0EF99-7625-4649-A04F-29E9AAD999B3}" type="slidenum">
              <a:rPr lang="en-GB" smtClean="0"/>
              <a:pPr/>
              <a:t>‹#›</a:t>
            </a:fld>
            <a:endParaRPr lang="en-GB"/>
          </a:p>
        </p:txBody>
      </p:sp>
    </p:spTree>
    <p:extLst>
      <p:ext uri="{BB962C8B-B14F-4D97-AF65-F5344CB8AC3E}">
        <p14:creationId xmlns:p14="http://schemas.microsoft.com/office/powerpoint/2010/main" val="400788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193AF7-911B-4867-B63C-2382B6EE5596}"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F784FB-CE45-4382-B052-0B754A58B54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9193AF7-911B-4867-B63C-2382B6EE5596}"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F784FB-CE45-4382-B052-0B754A58B543}" type="slidenum">
              <a:rPr lang="en-GB" smtClean="0"/>
              <a:pPr/>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193AF7-911B-4867-B63C-2382B6EE5596}" type="datetimeFigureOut">
              <a:rPr lang="en-GB" smtClean="0"/>
              <a:pPr/>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F784FB-CE45-4382-B052-0B754A58B54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193AF7-911B-4867-B63C-2382B6EE5596}" type="datetimeFigureOut">
              <a:rPr lang="en-GB" smtClean="0"/>
              <a:pPr/>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F784FB-CE45-4382-B052-0B754A58B54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9193AF7-911B-4867-B63C-2382B6EE5596}" type="datetimeFigureOut">
              <a:rPr lang="en-GB" smtClean="0"/>
              <a:pPr/>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F784FB-CE45-4382-B052-0B754A58B54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9193AF7-911B-4867-B63C-2382B6EE5596}"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F784FB-CE45-4382-B052-0B754A58B543}" type="slidenum">
              <a:rPr lang="en-GB" smtClean="0"/>
              <a:pPr/>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193AF7-911B-4867-B63C-2382B6EE5596}"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F784FB-CE45-4382-B052-0B754A58B543}" type="slidenum">
              <a:rPr lang="en-GB" smtClean="0"/>
              <a:pPr/>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9193AF7-911B-4867-B63C-2382B6EE5596}" type="datetimeFigureOut">
              <a:rPr lang="en-GB" smtClean="0"/>
              <a:pPr/>
              <a:t>13/05/2020</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AF784FB-CE45-4382-B052-0B754A58B543}" type="slidenum">
              <a:rPr lang="en-GB" smtClean="0"/>
              <a:pPr/>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03076-4710-4DD8-BC39-D62E2AB1B1B0}" type="datetimeFigureOut">
              <a:rPr lang="en-GB" smtClean="0"/>
              <a:pPr/>
              <a:t>13/05/2020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0EF99-7625-4649-A04F-29E9AAD999B3}" type="slidenum">
              <a:rPr lang="en-GB" smtClean="0"/>
              <a:pPr/>
              <a:t>‹#›</a:t>
            </a:fld>
            <a:endParaRPr lang="en-GB"/>
          </a:p>
        </p:txBody>
      </p:sp>
    </p:spTree>
    <p:extLst>
      <p:ext uri="{BB962C8B-B14F-4D97-AF65-F5344CB8AC3E}">
        <p14:creationId xmlns:p14="http://schemas.microsoft.com/office/powerpoint/2010/main" val="16396572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u="sng" dirty="0"/>
              <a:t>Flooding</a:t>
            </a:r>
          </a:p>
        </p:txBody>
      </p:sp>
      <p:graphicFrame>
        <p:nvGraphicFramePr>
          <p:cNvPr id="4" name="Content Placeholder 7">
            <a:extLst>
              <a:ext uri="{FF2B5EF4-FFF2-40B4-BE49-F238E27FC236}">
                <a16:creationId xmlns:a16="http://schemas.microsoft.com/office/drawing/2014/main" id="{C706D2EA-594F-47D8-8A3B-BBC8C5612C8B}"/>
              </a:ext>
            </a:extLst>
          </p:cNvPr>
          <p:cNvGraphicFramePr>
            <a:graphicFrameLocks noGrp="1"/>
          </p:cNvGraphicFramePr>
          <p:nvPr>
            <p:ph idx="1"/>
            <p:extLst>
              <p:ext uri="{D42A27DB-BD31-4B8C-83A1-F6EECF244321}">
                <p14:modId xmlns:p14="http://schemas.microsoft.com/office/powerpoint/2010/main" val="3659431976"/>
              </p:ext>
            </p:extLst>
          </p:nvPr>
        </p:nvGraphicFramePr>
        <p:xfrm>
          <a:off x="395536" y="1772816"/>
          <a:ext cx="849694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25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F4791E-14C0-4D18-A678-99D152158594}"/>
              </a:ext>
            </a:extLst>
          </p:cNvPr>
          <p:cNvPicPr>
            <a:picLocks noChangeAspect="1"/>
          </p:cNvPicPr>
          <p:nvPr/>
        </p:nvPicPr>
        <p:blipFill rotWithShape="1">
          <a:blip r:embed="rId2"/>
          <a:srcRect l="38188" t="23387" r="47638" b="47199"/>
          <a:stretch/>
        </p:blipFill>
        <p:spPr>
          <a:xfrm>
            <a:off x="683568" y="1484784"/>
            <a:ext cx="3641545" cy="4248472"/>
          </a:xfrm>
          <a:prstGeom prst="rect">
            <a:avLst/>
          </a:prstGeom>
        </p:spPr>
      </p:pic>
      <p:sp>
        <p:nvSpPr>
          <p:cNvPr id="3" name="TextBox 2">
            <a:extLst>
              <a:ext uri="{FF2B5EF4-FFF2-40B4-BE49-F238E27FC236}">
                <a16:creationId xmlns:a16="http://schemas.microsoft.com/office/drawing/2014/main" id="{6E36ABDF-D94B-4615-8796-73803542CE84}"/>
              </a:ext>
            </a:extLst>
          </p:cNvPr>
          <p:cNvSpPr txBox="1"/>
          <p:nvPr/>
        </p:nvSpPr>
        <p:spPr>
          <a:xfrm>
            <a:off x="4700441" y="1528330"/>
            <a:ext cx="4289618" cy="4708981"/>
          </a:xfrm>
          <a:prstGeom prst="rect">
            <a:avLst/>
          </a:prstGeom>
          <a:noFill/>
        </p:spPr>
        <p:txBody>
          <a:bodyPr wrap="square" rtlCol="0">
            <a:spAutoFit/>
          </a:bodyPr>
          <a:lstStyle/>
          <a:p>
            <a:r>
              <a:rPr lang="en-GB" sz="2000" dirty="0"/>
              <a:t>As you know, water does not like to stay still! So, when the water stays on top of the ground (rather than sinking underneath) it can travel much more quickly! </a:t>
            </a:r>
          </a:p>
          <a:p>
            <a:r>
              <a:rPr lang="en-GB" sz="2000" dirty="0"/>
              <a:t>(Think about it- you’d get somewhere more quickly if you ran over the ground rather than having to tunnel underground!). </a:t>
            </a:r>
          </a:p>
          <a:p>
            <a:endParaRPr lang="en-GB" sz="2000" dirty="0"/>
          </a:p>
          <a:p>
            <a:r>
              <a:rPr lang="en-GB" sz="2000" dirty="0"/>
              <a:t>Don’t forget, water is always trying to get to the rivers so it can get to the seas and oceans. So, this means the water gets to the river far more quickly. </a:t>
            </a:r>
          </a:p>
        </p:txBody>
      </p:sp>
      <p:grpSp>
        <p:nvGrpSpPr>
          <p:cNvPr id="4" name="Group 3"/>
          <p:cNvGrpSpPr/>
          <p:nvPr/>
        </p:nvGrpSpPr>
        <p:grpSpPr>
          <a:xfrm>
            <a:off x="1772337" y="6237312"/>
            <a:ext cx="7217722" cy="496024"/>
            <a:chOff x="1743258" y="2021"/>
            <a:chExt cx="5650467" cy="1280080"/>
          </a:xfrm>
        </p:grpSpPr>
        <p:sp>
          <p:nvSpPr>
            <p:cNvPr id="5" name="Pentagon 4"/>
            <p:cNvSpPr/>
            <p:nvPr/>
          </p:nvSpPr>
          <p:spPr>
            <a:xfrm rot="10800000">
              <a:off x="1743258" y="2021"/>
              <a:ext cx="5650467" cy="1280080"/>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2021"/>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rPr>
                <a:t>Describe</a:t>
              </a:r>
              <a:r>
                <a:rPr lang="en-GB" sz="2300" kern="1200" dirty="0">
                  <a:solidFill>
                    <a:schemeClr val="tx1"/>
                  </a:solidFill>
                </a:rPr>
                <a:t> how flooding occurs</a:t>
              </a:r>
            </a:p>
          </p:txBody>
        </p:sp>
      </p:grpSp>
    </p:spTree>
    <p:extLst>
      <p:ext uri="{BB962C8B-B14F-4D97-AF65-F5344CB8AC3E}">
        <p14:creationId xmlns:p14="http://schemas.microsoft.com/office/powerpoint/2010/main" val="157710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8D426C-EB49-4F3A-B795-ED06D5DEA50B}"/>
              </a:ext>
            </a:extLst>
          </p:cNvPr>
          <p:cNvPicPr>
            <a:picLocks noChangeAspect="1"/>
          </p:cNvPicPr>
          <p:nvPr/>
        </p:nvPicPr>
        <p:blipFill rotWithShape="1">
          <a:blip r:embed="rId2"/>
          <a:srcRect l="23226" t="54202" r="61812" b="16384"/>
          <a:stretch/>
        </p:blipFill>
        <p:spPr>
          <a:xfrm>
            <a:off x="532697" y="1556792"/>
            <a:ext cx="4039303" cy="4464496"/>
          </a:xfrm>
          <a:prstGeom prst="rect">
            <a:avLst/>
          </a:prstGeom>
        </p:spPr>
      </p:pic>
      <p:sp>
        <p:nvSpPr>
          <p:cNvPr id="3" name="TextBox 2">
            <a:extLst>
              <a:ext uri="{FF2B5EF4-FFF2-40B4-BE49-F238E27FC236}">
                <a16:creationId xmlns:a16="http://schemas.microsoft.com/office/drawing/2014/main" id="{41F1D001-8537-4A91-9C78-CE7CE56AD856}"/>
              </a:ext>
            </a:extLst>
          </p:cNvPr>
          <p:cNvSpPr txBox="1"/>
          <p:nvPr/>
        </p:nvSpPr>
        <p:spPr>
          <a:xfrm>
            <a:off x="4283968" y="2564904"/>
            <a:ext cx="4752529" cy="2677656"/>
          </a:xfrm>
          <a:prstGeom prst="rect">
            <a:avLst/>
          </a:prstGeom>
          <a:noFill/>
        </p:spPr>
        <p:txBody>
          <a:bodyPr wrap="square" rtlCol="0">
            <a:spAutoFit/>
          </a:bodyPr>
          <a:lstStyle/>
          <a:p>
            <a:r>
              <a:rPr lang="en-GB" sz="2800" dirty="0"/>
              <a:t>As the water is getting to the river so quickly, the river gets more and more full! This makes the water level rise higher and higher.</a:t>
            </a:r>
          </a:p>
        </p:txBody>
      </p:sp>
      <p:grpSp>
        <p:nvGrpSpPr>
          <p:cNvPr id="4" name="Group 3"/>
          <p:cNvGrpSpPr/>
          <p:nvPr/>
        </p:nvGrpSpPr>
        <p:grpSpPr>
          <a:xfrm>
            <a:off x="1772337" y="6237312"/>
            <a:ext cx="7217722" cy="496024"/>
            <a:chOff x="1743258" y="2021"/>
            <a:chExt cx="5650467" cy="1280080"/>
          </a:xfrm>
        </p:grpSpPr>
        <p:sp>
          <p:nvSpPr>
            <p:cNvPr id="5" name="Pentagon 4"/>
            <p:cNvSpPr/>
            <p:nvPr/>
          </p:nvSpPr>
          <p:spPr>
            <a:xfrm rot="10800000">
              <a:off x="1743258" y="2021"/>
              <a:ext cx="5650467" cy="1280080"/>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2021"/>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rPr>
                <a:t>Describe</a:t>
              </a:r>
              <a:r>
                <a:rPr lang="en-GB" sz="2300" kern="1200" dirty="0">
                  <a:solidFill>
                    <a:schemeClr val="tx1"/>
                  </a:solidFill>
                </a:rPr>
                <a:t> how flooding occurs</a:t>
              </a:r>
            </a:p>
          </p:txBody>
        </p:sp>
      </p:grpSp>
    </p:spTree>
    <p:extLst>
      <p:ext uri="{BB962C8B-B14F-4D97-AF65-F5344CB8AC3E}">
        <p14:creationId xmlns:p14="http://schemas.microsoft.com/office/powerpoint/2010/main" val="161332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37CFD-DCEB-4966-858F-66D32AD3FF1D}"/>
              </a:ext>
            </a:extLst>
          </p:cNvPr>
          <p:cNvPicPr>
            <a:picLocks noChangeAspect="1"/>
          </p:cNvPicPr>
          <p:nvPr/>
        </p:nvPicPr>
        <p:blipFill rotWithShape="1">
          <a:blip r:embed="rId2"/>
          <a:srcRect l="23226" t="23387" r="61812" b="47199"/>
          <a:stretch/>
        </p:blipFill>
        <p:spPr>
          <a:xfrm>
            <a:off x="611560" y="1556792"/>
            <a:ext cx="3778706" cy="4176464"/>
          </a:xfrm>
          <a:prstGeom prst="rect">
            <a:avLst/>
          </a:prstGeom>
        </p:spPr>
      </p:pic>
      <p:sp>
        <p:nvSpPr>
          <p:cNvPr id="3" name="TextBox 2">
            <a:extLst>
              <a:ext uri="{FF2B5EF4-FFF2-40B4-BE49-F238E27FC236}">
                <a16:creationId xmlns:a16="http://schemas.microsoft.com/office/drawing/2014/main" id="{1C1358C0-DDE8-4CF5-A361-81C472938AFB}"/>
              </a:ext>
            </a:extLst>
          </p:cNvPr>
          <p:cNvSpPr txBox="1"/>
          <p:nvPr/>
        </p:nvSpPr>
        <p:spPr>
          <a:xfrm>
            <a:off x="5148064" y="2193826"/>
            <a:ext cx="3384376" cy="3539430"/>
          </a:xfrm>
          <a:prstGeom prst="rect">
            <a:avLst/>
          </a:prstGeom>
          <a:noFill/>
        </p:spPr>
        <p:txBody>
          <a:bodyPr wrap="square" rtlCol="0">
            <a:spAutoFit/>
          </a:bodyPr>
          <a:lstStyle/>
          <a:p>
            <a:r>
              <a:rPr lang="en-GB" sz="2800" dirty="0"/>
              <a:t>If the river gets too full of water, it will burst it’s banks which means that the water will escape from the river! We call this a flood. </a:t>
            </a:r>
          </a:p>
        </p:txBody>
      </p:sp>
      <p:grpSp>
        <p:nvGrpSpPr>
          <p:cNvPr id="4" name="Group 3"/>
          <p:cNvGrpSpPr/>
          <p:nvPr/>
        </p:nvGrpSpPr>
        <p:grpSpPr>
          <a:xfrm>
            <a:off x="1772337" y="6237312"/>
            <a:ext cx="7217722" cy="496024"/>
            <a:chOff x="1743258" y="2021"/>
            <a:chExt cx="5650467" cy="1280080"/>
          </a:xfrm>
        </p:grpSpPr>
        <p:sp>
          <p:nvSpPr>
            <p:cNvPr id="5" name="Pentagon 4"/>
            <p:cNvSpPr/>
            <p:nvPr/>
          </p:nvSpPr>
          <p:spPr>
            <a:xfrm rot="10800000">
              <a:off x="1743258" y="2021"/>
              <a:ext cx="5650467" cy="1280080"/>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2021"/>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rPr>
                <a:t>Describe</a:t>
              </a:r>
              <a:r>
                <a:rPr lang="en-GB" sz="2300" kern="1200" dirty="0">
                  <a:solidFill>
                    <a:schemeClr val="tx1"/>
                  </a:solidFill>
                </a:rPr>
                <a:t> how flooding occurs</a:t>
              </a:r>
            </a:p>
          </p:txBody>
        </p:sp>
      </p:grpSp>
    </p:spTree>
    <p:extLst>
      <p:ext uri="{BB962C8B-B14F-4D97-AF65-F5344CB8AC3E}">
        <p14:creationId xmlns:p14="http://schemas.microsoft.com/office/powerpoint/2010/main" val="229891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305964"/>
          </a:xfrm>
          <a:prstGeom prst="rect">
            <a:avLst/>
          </a:prstGeom>
          <a:ln w="76200">
            <a:solidFill>
              <a:srgbClr val="9F0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0483" name="Title 1">
            <a:extLst>
              <a:ext uri="{FF2B5EF4-FFF2-40B4-BE49-F238E27FC236}">
                <a16:creationId xmlns:a16="http://schemas.microsoft.com/office/drawing/2014/main" id="{E8A96220-FFC5-4E57-A513-3FEB47029E13}"/>
              </a:ext>
            </a:extLst>
          </p:cNvPr>
          <p:cNvSpPr>
            <a:spLocks noGrp="1"/>
          </p:cNvSpPr>
          <p:nvPr>
            <p:ph type="title"/>
          </p:nvPr>
        </p:nvSpPr>
        <p:spPr>
          <a:xfrm>
            <a:off x="457200" y="381825"/>
            <a:ext cx="8229600" cy="1143000"/>
          </a:xfrm>
        </p:spPr>
        <p:txBody>
          <a:bodyPr>
            <a:normAutofit fontScale="90000"/>
          </a:bodyPr>
          <a:lstStyle/>
          <a:p>
            <a:r>
              <a:rPr lang="en-GB" altLang="en-US" dirty="0"/>
              <a:t>Test your knowledge: </a:t>
            </a:r>
            <a:r>
              <a:rPr lang="en-GB" altLang="en-US" b="1" dirty="0"/>
              <a:t>Developing</a:t>
            </a:r>
          </a:p>
        </p:txBody>
      </p:sp>
      <p:sp>
        <p:nvSpPr>
          <p:cNvPr id="20484" name="Content Placeholder 2">
            <a:extLst>
              <a:ext uri="{FF2B5EF4-FFF2-40B4-BE49-F238E27FC236}">
                <a16:creationId xmlns:a16="http://schemas.microsoft.com/office/drawing/2014/main" id="{B59CC5E4-A5D9-4EF9-97E9-FDF06FE5A6D2}"/>
              </a:ext>
            </a:extLst>
          </p:cNvPr>
          <p:cNvSpPr>
            <a:spLocks noGrp="1"/>
          </p:cNvSpPr>
          <p:nvPr>
            <p:ph idx="1"/>
          </p:nvPr>
        </p:nvSpPr>
        <p:spPr>
          <a:xfrm>
            <a:off x="1218406" y="2408857"/>
            <a:ext cx="6707188" cy="3346450"/>
          </a:xfrm>
        </p:spPr>
        <p:txBody>
          <a:bodyPr/>
          <a:lstStyle/>
          <a:p>
            <a:pPr marL="514350" indent="-514350">
              <a:buFont typeface="Arial" panose="020B0604020202020204" pitchFamily="34" charset="0"/>
              <a:buAutoNum type="arabicParenR"/>
            </a:pPr>
            <a:r>
              <a:rPr lang="en-GB" altLang="en-US" dirty="0"/>
              <a:t>Complete worksheet 1 </a:t>
            </a:r>
          </a:p>
          <a:p>
            <a:pPr marL="514350" indent="-514350">
              <a:buFont typeface="Arial" panose="020B0604020202020204" pitchFamily="34" charset="0"/>
              <a:buAutoNum type="arabicParenR"/>
            </a:pPr>
            <a:r>
              <a:rPr lang="en-GB" altLang="en-US" dirty="0"/>
              <a:t>You need to explain the stages of a flood in each of the boxes</a:t>
            </a:r>
          </a:p>
          <a:p>
            <a:pPr marL="0" indent="0">
              <a:buNone/>
            </a:pPr>
            <a:endParaRPr lang="en-GB" altLang="en-US" dirty="0"/>
          </a:p>
        </p:txBody>
      </p:sp>
    </p:spTree>
    <p:extLst>
      <p:ext uri="{BB962C8B-B14F-4D97-AF65-F5344CB8AC3E}">
        <p14:creationId xmlns:p14="http://schemas.microsoft.com/office/powerpoint/2010/main" val="35575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Are there any other causes of flooding?</a:t>
            </a:r>
          </a:p>
        </p:txBody>
      </p:sp>
      <p:sp>
        <p:nvSpPr>
          <p:cNvPr id="3" name="Content Placeholder 2"/>
          <p:cNvSpPr>
            <a:spLocks noGrp="1"/>
          </p:cNvSpPr>
          <p:nvPr>
            <p:ph idx="1"/>
          </p:nvPr>
        </p:nvSpPr>
        <p:spPr/>
        <p:txBody>
          <a:bodyPr>
            <a:normAutofit/>
          </a:bodyPr>
          <a:lstStyle/>
          <a:p>
            <a:r>
              <a:rPr lang="en-GB" sz="3600" dirty="0"/>
              <a:t>Look at the images on the following slides. </a:t>
            </a:r>
          </a:p>
          <a:p>
            <a:r>
              <a:rPr lang="en-GB" sz="3600" dirty="0"/>
              <a:t>Try to think about how everything you see might make a river flood more…</a:t>
            </a:r>
          </a:p>
        </p:txBody>
      </p:sp>
      <p:grpSp>
        <p:nvGrpSpPr>
          <p:cNvPr id="7" name="Group 6"/>
          <p:cNvGrpSpPr/>
          <p:nvPr/>
        </p:nvGrpSpPr>
        <p:grpSpPr>
          <a:xfrm>
            <a:off x="191816" y="6157886"/>
            <a:ext cx="8928992" cy="568032"/>
            <a:chOff x="1743258" y="1664215"/>
            <a:chExt cx="5650467" cy="1280080"/>
          </a:xfrm>
        </p:grpSpPr>
        <p:sp>
          <p:nvSpPr>
            <p:cNvPr id="8" name="Pentagon 7"/>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116773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181" y="319546"/>
            <a:ext cx="7347916" cy="55013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A lack of </a:t>
            </a:r>
            <a:r>
              <a:rPr lang="en-GB" sz="2400" b="1" dirty="0">
                <a:solidFill>
                  <a:schemeClr val="tx2">
                    <a:lumMod val="60000"/>
                    <a:lumOff val="40000"/>
                  </a:schemeClr>
                </a:solidFill>
              </a:rPr>
              <a:t>vegetation</a:t>
            </a:r>
            <a:r>
              <a:rPr lang="en-GB" sz="2400" dirty="0"/>
              <a:t> (trees, bushes, plants etc.)</a:t>
            </a:r>
          </a:p>
        </p:txBody>
      </p:sp>
      <p:grpSp>
        <p:nvGrpSpPr>
          <p:cNvPr id="8" name="Group 7"/>
          <p:cNvGrpSpPr/>
          <p:nvPr/>
        </p:nvGrpSpPr>
        <p:grpSpPr>
          <a:xfrm>
            <a:off x="179512" y="35530"/>
            <a:ext cx="8928992" cy="568032"/>
            <a:chOff x="1743258" y="1664215"/>
            <a:chExt cx="5650467" cy="1280080"/>
          </a:xfrm>
        </p:grpSpPr>
        <p:sp>
          <p:nvSpPr>
            <p:cNvPr id="9" name="Pentagon 8"/>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532031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56" y="1694253"/>
            <a:ext cx="4634023" cy="34694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A lack of </a:t>
            </a:r>
            <a:r>
              <a:rPr lang="en-GB" sz="2400" b="1" dirty="0">
                <a:solidFill>
                  <a:schemeClr val="tx2">
                    <a:lumMod val="60000"/>
                    <a:lumOff val="40000"/>
                  </a:schemeClr>
                </a:solidFill>
              </a:rPr>
              <a:t>vegetation</a:t>
            </a:r>
            <a:r>
              <a:rPr lang="en-GB" sz="2400" dirty="0"/>
              <a:t> (trees, bushes, plants etc.)</a:t>
            </a:r>
          </a:p>
        </p:txBody>
      </p:sp>
      <p:sp>
        <p:nvSpPr>
          <p:cNvPr id="2" name="Rectangle 1">
            <a:extLst>
              <a:ext uri="{FF2B5EF4-FFF2-40B4-BE49-F238E27FC236}">
                <a16:creationId xmlns:a16="http://schemas.microsoft.com/office/drawing/2014/main" id="{C49B1F9A-E4B0-4BA9-8DF3-7F5897F79727}"/>
              </a:ext>
            </a:extLst>
          </p:cNvPr>
          <p:cNvSpPr/>
          <p:nvPr/>
        </p:nvSpPr>
        <p:spPr>
          <a:xfrm>
            <a:off x="5695775" y="926783"/>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srgbClr val="7030A0"/>
                </a:solidFill>
              </a:rPr>
              <a:t>If there are very few trees, bushes and plants etc. it means there is nothing stopping or slowing the water down! </a:t>
            </a:r>
          </a:p>
          <a:p>
            <a:pPr algn="ctr"/>
            <a:r>
              <a:rPr lang="en-GB" sz="2400" dirty="0">
                <a:solidFill>
                  <a:srgbClr val="7030A0"/>
                </a:solidFill>
              </a:rPr>
              <a:t>This means it gets to the river more quickly which would increase the chance of flooding.</a:t>
            </a:r>
          </a:p>
        </p:txBody>
      </p:sp>
      <p:grpSp>
        <p:nvGrpSpPr>
          <p:cNvPr id="8" name="Group 7"/>
          <p:cNvGrpSpPr/>
          <p:nvPr/>
        </p:nvGrpSpPr>
        <p:grpSpPr>
          <a:xfrm>
            <a:off x="179512" y="35530"/>
            <a:ext cx="8928992" cy="568032"/>
            <a:chOff x="1743258" y="1664215"/>
            <a:chExt cx="5650467" cy="1280080"/>
          </a:xfrm>
        </p:grpSpPr>
        <p:sp>
          <p:nvSpPr>
            <p:cNvPr id="9" name="Pentagon 8"/>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218398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Urbanisation</a:t>
            </a:r>
            <a:r>
              <a:rPr lang="en-GB" sz="2400" dirty="0">
                <a:latin typeface="Comic Sans MS" pitchFamily="66" charset="0"/>
              </a:rPr>
              <a:t>: The building of roads and buildings</a:t>
            </a:r>
            <a:endParaRPr lang="en-GB" sz="2400" dirty="0"/>
          </a:p>
        </p:txBody>
      </p:sp>
      <p:pic>
        <p:nvPicPr>
          <p:cNvPr id="409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28108"/>
            <a:ext cx="7625533" cy="510733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79512" y="35530"/>
            <a:ext cx="8928992" cy="568032"/>
            <a:chOff x="1743258" y="1664215"/>
            <a:chExt cx="5650467" cy="1280080"/>
          </a:xfrm>
        </p:grpSpPr>
        <p:sp>
          <p:nvSpPr>
            <p:cNvPr id="9" name="Pentagon 8"/>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131738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Urbanisation</a:t>
            </a:r>
            <a:r>
              <a:rPr lang="en-GB" sz="2400" dirty="0">
                <a:latin typeface="Comic Sans MS" pitchFamily="66" charset="0"/>
              </a:rPr>
              <a:t>: The building of roads and buildings</a:t>
            </a:r>
            <a:endParaRPr lang="en-GB" sz="2400" dirty="0"/>
          </a:p>
        </p:txBody>
      </p:sp>
      <p:pic>
        <p:nvPicPr>
          <p:cNvPr id="409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8831"/>
            <a:ext cx="4500896" cy="30145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0F0BE0C-0EE1-43A7-9705-CD06678806A4}"/>
              </a:ext>
            </a:extLst>
          </p:cNvPr>
          <p:cNvSpPr/>
          <p:nvPr/>
        </p:nvSpPr>
        <p:spPr>
          <a:xfrm>
            <a:off x="5695775" y="926783"/>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srgbClr val="7030A0"/>
                </a:solidFill>
              </a:rPr>
              <a:t>If people cover the land with concrete, the water cannot soak into the ground! So, it will have to go </a:t>
            </a:r>
            <a:r>
              <a:rPr lang="en-GB" sz="2400" dirty="0" err="1">
                <a:solidFill>
                  <a:srgbClr val="7030A0"/>
                </a:solidFill>
              </a:rPr>
              <a:t>overground</a:t>
            </a:r>
            <a:r>
              <a:rPr lang="en-GB" sz="2400" dirty="0">
                <a:solidFill>
                  <a:srgbClr val="7030A0"/>
                </a:solidFill>
              </a:rPr>
              <a:t>.</a:t>
            </a:r>
          </a:p>
          <a:p>
            <a:pPr algn="ctr"/>
            <a:r>
              <a:rPr lang="en-GB" sz="2400" dirty="0">
                <a:solidFill>
                  <a:srgbClr val="7030A0"/>
                </a:solidFill>
              </a:rPr>
              <a:t>This means it gets to the river more quickly which would increase the chance of flooding.</a:t>
            </a:r>
          </a:p>
        </p:txBody>
      </p:sp>
      <p:grpSp>
        <p:nvGrpSpPr>
          <p:cNvPr id="9" name="Group 8"/>
          <p:cNvGrpSpPr/>
          <p:nvPr/>
        </p:nvGrpSpPr>
        <p:grpSpPr>
          <a:xfrm>
            <a:off x="179512" y="35530"/>
            <a:ext cx="8928992" cy="568032"/>
            <a:chOff x="1743258" y="1664215"/>
            <a:chExt cx="5650467" cy="1280080"/>
          </a:xfrm>
        </p:grpSpPr>
        <p:sp>
          <p:nvSpPr>
            <p:cNvPr id="10" name="Pentagon 9"/>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276735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4458"/>
            <a:ext cx="6264696" cy="52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Steep slopes</a:t>
            </a:r>
            <a:endParaRPr lang="en-GB" sz="2400" dirty="0">
              <a:latin typeface="Comic Sans MS" pitchFamily="66" charset="0"/>
            </a:endParaRPr>
          </a:p>
        </p:txBody>
      </p:sp>
      <p:grpSp>
        <p:nvGrpSpPr>
          <p:cNvPr id="7" name="Group 6"/>
          <p:cNvGrpSpPr/>
          <p:nvPr/>
        </p:nvGrpSpPr>
        <p:grpSpPr>
          <a:xfrm>
            <a:off x="179512" y="35530"/>
            <a:ext cx="8928992" cy="568032"/>
            <a:chOff x="1743258" y="1664215"/>
            <a:chExt cx="5650467" cy="1280080"/>
          </a:xfrm>
        </p:grpSpPr>
        <p:sp>
          <p:nvSpPr>
            <p:cNvPr id="8" name="Pentagon 7"/>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205813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9711" y="1764206"/>
            <a:ext cx="6988779" cy="4401097"/>
          </a:xfrm>
          <a:prstGeom prst="rect">
            <a:avLst/>
          </a:prstGeom>
          <a:noFill/>
          <a:extLst>
            <a:ext uri="{909E8E84-426E-40DD-AFC4-6F175D3DCCD1}">
              <a14:hiddenFill xmlns:a14="http://schemas.microsoft.com/office/drawing/2010/main">
                <a:solidFill>
                  <a:srgbClr val="FFFFFF"/>
                </a:solidFill>
              </a14:hiddenFill>
            </a:ext>
          </a:extLst>
        </p:spPr>
      </p:pic>
      <p:sp>
        <p:nvSpPr>
          <p:cNvPr id="2050" name="Title 1"/>
          <p:cNvSpPr>
            <a:spLocks noGrp="1"/>
          </p:cNvSpPr>
          <p:nvPr>
            <p:ph type="title"/>
          </p:nvPr>
        </p:nvSpPr>
        <p:spPr/>
        <p:txBody>
          <a:bodyPr>
            <a:noAutofit/>
          </a:bodyPr>
          <a:lstStyle/>
          <a:p>
            <a:r>
              <a:rPr lang="en-GB" altLang="en-US" sz="3600" b="1" dirty="0"/>
              <a:t>Ask 5 questions about this picture…</a:t>
            </a:r>
          </a:p>
        </p:txBody>
      </p:sp>
      <p:sp>
        <p:nvSpPr>
          <p:cNvPr id="4" name="Explosion 1 3"/>
          <p:cNvSpPr/>
          <p:nvPr/>
        </p:nvSpPr>
        <p:spPr>
          <a:xfrm>
            <a:off x="84032" y="1571445"/>
            <a:ext cx="1895680" cy="1202405"/>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WHO?</a:t>
            </a:r>
          </a:p>
        </p:txBody>
      </p:sp>
      <p:sp>
        <p:nvSpPr>
          <p:cNvPr id="9" name="Explosion 1 8"/>
          <p:cNvSpPr/>
          <p:nvPr/>
        </p:nvSpPr>
        <p:spPr>
          <a:xfrm>
            <a:off x="79741" y="3206101"/>
            <a:ext cx="2115995" cy="1231012"/>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WHAT?</a:t>
            </a:r>
          </a:p>
        </p:txBody>
      </p:sp>
      <p:sp>
        <p:nvSpPr>
          <p:cNvPr id="10" name="Explosion 1 9"/>
          <p:cNvSpPr/>
          <p:nvPr/>
        </p:nvSpPr>
        <p:spPr>
          <a:xfrm>
            <a:off x="0" y="5052647"/>
            <a:ext cx="2411760" cy="1472697"/>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WHERE?</a:t>
            </a:r>
          </a:p>
        </p:txBody>
      </p:sp>
      <p:sp>
        <p:nvSpPr>
          <p:cNvPr id="11" name="Explosion 1 10"/>
          <p:cNvSpPr/>
          <p:nvPr/>
        </p:nvSpPr>
        <p:spPr>
          <a:xfrm>
            <a:off x="7308305" y="4947691"/>
            <a:ext cx="1835696" cy="1440873"/>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HOW?</a:t>
            </a:r>
          </a:p>
        </p:txBody>
      </p:sp>
      <p:sp>
        <p:nvSpPr>
          <p:cNvPr id="12" name="Explosion 1 11"/>
          <p:cNvSpPr/>
          <p:nvPr/>
        </p:nvSpPr>
        <p:spPr>
          <a:xfrm>
            <a:off x="7164289" y="2773850"/>
            <a:ext cx="1979712" cy="1440873"/>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WHY?</a:t>
            </a:r>
          </a:p>
        </p:txBody>
      </p:sp>
      <p:sp>
        <p:nvSpPr>
          <p:cNvPr id="13" name="Explosion 1 12"/>
          <p:cNvSpPr/>
          <p:nvPr/>
        </p:nvSpPr>
        <p:spPr>
          <a:xfrm>
            <a:off x="6804248" y="914401"/>
            <a:ext cx="2319229" cy="1859449"/>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WHEN?</a:t>
            </a:r>
          </a:p>
        </p:txBody>
      </p:sp>
    </p:spTree>
    <p:extLst>
      <p:ext uri="{BB962C8B-B14F-4D97-AF65-F5344CB8AC3E}">
        <p14:creationId xmlns:p14="http://schemas.microsoft.com/office/powerpoint/2010/main" val="42577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482" y="1412775"/>
            <a:ext cx="4843915" cy="408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Steep slopes</a:t>
            </a:r>
            <a:endParaRPr lang="en-GB" sz="2400" dirty="0">
              <a:latin typeface="Comic Sans MS" pitchFamily="66" charset="0"/>
            </a:endParaRPr>
          </a:p>
        </p:txBody>
      </p:sp>
      <p:sp>
        <p:nvSpPr>
          <p:cNvPr id="7" name="Rectangle 6">
            <a:extLst>
              <a:ext uri="{FF2B5EF4-FFF2-40B4-BE49-F238E27FC236}">
                <a16:creationId xmlns:a16="http://schemas.microsoft.com/office/drawing/2014/main" id="{AC822A02-9A0B-4D84-BBF0-C685CCF1067F}"/>
              </a:ext>
            </a:extLst>
          </p:cNvPr>
          <p:cNvSpPr/>
          <p:nvPr/>
        </p:nvSpPr>
        <p:spPr>
          <a:xfrm>
            <a:off x="5695775" y="926783"/>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srgbClr val="7030A0"/>
                </a:solidFill>
              </a:rPr>
              <a:t>Things travel more quickly down hills (including water).</a:t>
            </a:r>
          </a:p>
          <a:p>
            <a:pPr algn="ctr"/>
            <a:r>
              <a:rPr lang="en-GB" sz="2400" dirty="0">
                <a:solidFill>
                  <a:srgbClr val="7030A0"/>
                </a:solidFill>
              </a:rPr>
              <a:t>This means it gets to the river more quickly which would increase the chance of flooding.</a:t>
            </a:r>
          </a:p>
        </p:txBody>
      </p:sp>
      <p:grpSp>
        <p:nvGrpSpPr>
          <p:cNvPr id="8" name="Group 7"/>
          <p:cNvGrpSpPr/>
          <p:nvPr/>
        </p:nvGrpSpPr>
        <p:grpSpPr>
          <a:xfrm>
            <a:off x="179512" y="35530"/>
            <a:ext cx="8928992" cy="568032"/>
            <a:chOff x="1743258" y="1664215"/>
            <a:chExt cx="5650467" cy="1280080"/>
          </a:xfrm>
        </p:grpSpPr>
        <p:sp>
          <p:nvSpPr>
            <p:cNvPr id="9" name="Pentagon 8"/>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171816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85192"/>
            <a:ext cx="6930596"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Very wet soil</a:t>
            </a:r>
            <a:endParaRPr lang="en-GB" sz="2400" dirty="0">
              <a:solidFill>
                <a:schemeClr val="tx1"/>
              </a:solidFill>
              <a:latin typeface="Comic Sans MS" pitchFamily="66" charset="0"/>
            </a:endParaRPr>
          </a:p>
        </p:txBody>
      </p:sp>
      <p:grpSp>
        <p:nvGrpSpPr>
          <p:cNvPr id="7" name="Group 6"/>
          <p:cNvGrpSpPr/>
          <p:nvPr/>
        </p:nvGrpSpPr>
        <p:grpSpPr>
          <a:xfrm>
            <a:off x="179512" y="35530"/>
            <a:ext cx="8928992" cy="568032"/>
            <a:chOff x="1743258" y="1664215"/>
            <a:chExt cx="5650467" cy="1280080"/>
          </a:xfrm>
        </p:grpSpPr>
        <p:sp>
          <p:nvSpPr>
            <p:cNvPr id="8" name="Pentagon 7"/>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339523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215" y="1629662"/>
            <a:ext cx="4810609" cy="359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Very wet soil</a:t>
            </a:r>
            <a:endParaRPr lang="en-GB" sz="2400" dirty="0">
              <a:solidFill>
                <a:schemeClr val="tx1"/>
              </a:solidFill>
              <a:latin typeface="Comic Sans MS" pitchFamily="66" charset="0"/>
            </a:endParaRPr>
          </a:p>
        </p:txBody>
      </p:sp>
      <p:sp>
        <p:nvSpPr>
          <p:cNvPr id="7" name="Rectangle 6">
            <a:extLst>
              <a:ext uri="{FF2B5EF4-FFF2-40B4-BE49-F238E27FC236}">
                <a16:creationId xmlns:a16="http://schemas.microsoft.com/office/drawing/2014/main" id="{404889C0-7C7C-42E7-B9BB-2995CFD39FFF}"/>
              </a:ext>
            </a:extLst>
          </p:cNvPr>
          <p:cNvSpPr/>
          <p:nvPr/>
        </p:nvSpPr>
        <p:spPr>
          <a:xfrm>
            <a:off x="5724128" y="707311"/>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srgbClr val="7030A0"/>
                </a:solidFill>
              </a:rPr>
              <a:t>If the ground is already full (remember we call that saturated) no more water can soak in, so it travels over ground. </a:t>
            </a:r>
          </a:p>
          <a:p>
            <a:pPr algn="ctr"/>
            <a:r>
              <a:rPr lang="en-GB" sz="2400" dirty="0">
                <a:solidFill>
                  <a:srgbClr val="7030A0"/>
                </a:solidFill>
              </a:rPr>
              <a:t>This means it gets to the river more quickly which would increase the chance of flooding.</a:t>
            </a:r>
          </a:p>
        </p:txBody>
      </p:sp>
      <p:grpSp>
        <p:nvGrpSpPr>
          <p:cNvPr id="8" name="Group 7"/>
          <p:cNvGrpSpPr/>
          <p:nvPr/>
        </p:nvGrpSpPr>
        <p:grpSpPr>
          <a:xfrm>
            <a:off x="179512" y="35530"/>
            <a:ext cx="8928992" cy="568032"/>
            <a:chOff x="1743258" y="1664215"/>
            <a:chExt cx="5650467" cy="1280080"/>
          </a:xfrm>
        </p:grpSpPr>
        <p:sp>
          <p:nvSpPr>
            <p:cNvPr id="9" name="Pentagon 8"/>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1045015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88640"/>
            <a:ext cx="6877764" cy="50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Very dry soil</a:t>
            </a:r>
            <a:endParaRPr lang="en-GB" sz="2400" dirty="0">
              <a:solidFill>
                <a:schemeClr val="tx1"/>
              </a:solidFill>
              <a:latin typeface="Comic Sans MS" pitchFamily="66" charset="0"/>
            </a:endParaRPr>
          </a:p>
        </p:txBody>
      </p:sp>
      <p:grpSp>
        <p:nvGrpSpPr>
          <p:cNvPr id="7" name="Group 6"/>
          <p:cNvGrpSpPr/>
          <p:nvPr/>
        </p:nvGrpSpPr>
        <p:grpSpPr>
          <a:xfrm>
            <a:off x="179512" y="35530"/>
            <a:ext cx="8928992" cy="568032"/>
            <a:chOff x="1743258" y="1664215"/>
            <a:chExt cx="5650467" cy="1280080"/>
          </a:xfrm>
        </p:grpSpPr>
        <p:sp>
          <p:nvSpPr>
            <p:cNvPr id="8" name="Pentagon 7"/>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2089581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12776"/>
            <a:ext cx="5260446" cy="386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Very dry soil</a:t>
            </a:r>
            <a:endParaRPr lang="en-GB" sz="2400" dirty="0">
              <a:solidFill>
                <a:schemeClr val="tx1"/>
              </a:solidFill>
              <a:latin typeface="Comic Sans MS" pitchFamily="66" charset="0"/>
            </a:endParaRPr>
          </a:p>
        </p:txBody>
      </p:sp>
      <p:sp>
        <p:nvSpPr>
          <p:cNvPr id="7" name="Rectangle 6">
            <a:extLst>
              <a:ext uri="{FF2B5EF4-FFF2-40B4-BE49-F238E27FC236}">
                <a16:creationId xmlns:a16="http://schemas.microsoft.com/office/drawing/2014/main" id="{29EE9FFC-4BA3-4EE8-98A5-754EB4229DB7}"/>
              </a:ext>
            </a:extLst>
          </p:cNvPr>
          <p:cNvSpPr/>
          <p:nvPr/>
        </p:nvSpPr>
        <p:spPr>
          <a:xfrm>
            <a:off x="5724128" y="707311"/>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rgbClr val="7030A0"/>
                </a:solidFill>
              </a:rPr>
              <a:t>If the ground is extremely dry, like in the picture, the ground acts a bit like concrete which means it is too hard for the water to soak into it!</a:t>
            </a:r>
          </a:p>
          <a:p>
            <a:pPr algn="ctr"/>
            <a:r>
              <a:rPr lang="en-GB" sz="2000" dirty="0">
                <a:solidFill>
                  <a:srgbClr val="7030A0"/>
                </a:solidFill>
              </a:rPr>
              <a:t>This means it gets to the river more quickly which would increase the chance of flooding.</a:t>
            </a:r>
          </a:p>
        </p:txBody>
      </p:sp>
      <p:grpSp>
        <p:nvGrpSpPr>
          <p:cNvPr id="8" name="Group 7"/>
          <p:cNvGrpSpPr/>
          <p:nvPr/>
        </p:nvGrpSpPr>
        <p:grpSpPr>
          <a:xfrm>
            <a:off x="179512" y="35530"/>
            <a:ext cx="8928992" cy="568032"/>
            <a:chOff x="1743258" y="1664215"/>
            <a:chExt cx="5650467" cy="1280080"/>
          </a:xfrm>
        </p:grpSpPr>
        <p:sp>
          <p:nvSpPr>
            <p:cNvPr id="9" name="Pentagon 8"/>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2072261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52ECD146-E0CC-47BE-BDA5-51F61A1E9EE1}"/>
              </a:ext>
            </a:extLst>
          </p:cNvPr>
          <p:cNvSpPr/>
          <p:nvPr/>
        </p:nvSpPr>
        <p:spPr>
          <a:xfrm>
            <a:off x="971600" y="1700808"/>
            <a:ext cx="7200800" cy="4392488"/>
          </a:xfrm>
          <a:prstGeom prst="wedgeEllipseCallout">
            <a:avLst>
              <a:gd name="adj1" fmla="val -47402"/>
              <a:gd name="adj2" fmla="val 5513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The next two images are a little more tricky- </a:t>
            </a:r>
          </a:p>
          <a:p>
            <a:pPr algn="ctr"/>
            <a:r>
              <a:rPr lang="en-GB" sz="3200" dirty="0">
                <a:solidFill>
                  <a:schemeClr val="tx1"/>
                </a:solidFill>
              </a:rPr>
              <a:t>if you can work it out you’re definitely working at secure+</a:t>
            </a:r>
          </a:p>
          <a:p>
            <a:pPr algn="ctr"/>
            <a:endParaRPr lang="en-GB" sz="3200" dirty="0">
              <a:solidFill>
                <a:schemeClr val="tx1"/>
              </a:solidFill>
            </a:endParaRPr>
          </a:p>
        </p:txBody>
      </p:sp>
    </p:spTree>
    <p:extLst>
      <p:ext uri="{BB962C8B-B14F-4D97-AF65-F5344CB8AC3E}">
        <p14:creationId xmlns:p14="http://schemas.microsoft.com/office/powerpoint/2010/main" val="726521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Deforestation</a:t>
            </a:r>
            <a:endParaRPr lang="en-GB" sz="2400" dirty="0">
              <a:solidFill>
                <a:schemeClr val="tx1"/>
              </a:solidFill>
              <a:latin typeface="Comic Sans MS" pitchFamily="66"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95" y="546412"/>
            <a:ext cx="6848481" cy="5136361"/>
          </a:xfrm>
          <a:prstGeom prst="rect">
            <a:avLst/>
          </a:prstGeom>
        </p:spPr>
      </p:pic>
      <p:grpSp>
        <p:nvGrpSpPr>
          <p:cNvPr id="8" name="Group 7"/>
          <p:cNvGrpSpPr/>
          <p:nvPr/>
        </p:nvGrpSpPr>
        <p:grpSpPr>
          <a:xfrm>
            <a:off x="179512" y="35530"/>
            <a:ext cx="8928992" cy="568032"/>
            <a:chOff x="1743258" y="1664215"/>
            <a:chExt cx="5650467" cy="1280080"/>
          </a:xfrm>
        </p:grpSpPr>
        <p:sp>
          <p:nvSpPr>
            <p:cNvPr id="9" name="Pentagon 8"/>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394548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Deforestation</a:t>
            </a:r>
            <a:endParaRPr lang="en-GB" sz="2400" dirty="0">
              <a:solidFill>
                <a:schemeClr val="tx1"/>
              </a:solidFill>
              <a:latin typeface="Comic Sans MS" pitchFamily="66"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82" y="1700808"/>
            <a:ext cx="5062864" cy="3797148"/>
          </a:xfrm>
          <a:prstGeom prst="rect">
            <a:avLst/>
          </a:prstGeom>
        </p:spPr>
      </p:pic>
      <p:sp>
        <p:nvSpPr>
          <p:cNvPr id="8" name="Rectangle 7">
            <a:extLst>
              <a:ext uri="{FF2B5EF4-FFF2-40B4-BE49-F238E27FC236}">
                <a16:creationId xmlns:a16="http://schemas.microsoft.com/office/drawing/2014/main" id="{695C178C-86CF-4A42-BE91-10FD208EFAD2}"/>
              </a:ext>
            </a:extLst>
          </p:cNvPr>
          <p:cNvSpPr/>
          <p:nvPr/>
        </p:nvSpPr>
        <p:spPr>
          <a:xfrm>
            <a:off x="5702453" y="793643"/>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7030A0"/>
                </a:solidFill>
              </a:rPr>
              <a:t>Deforestation means when people cut down the trees! If people cut down the trees there is nothing stopping the water from reaching the river! Trees act as a block to slow the rain, but they also use the water from themselves and soak it up trough their roots. Without trees there is more water getting to the river more quickly which would increase the chance of flooding.</a:t>
            </a:r>
          </a:p>
        </p:txBody>
      </p:sp>
      <p:grpSp>
        <p:nvGrpSpPr>
          <p:cNvPr id="9" name="Group 8"/>
          <p:cNvGrpSpPr/>
          <p:nvPr/>
        </p:nvGrpSpPr>
        <p:grpSpPr>
          <a:xfrm>
            <a:off x="179512" y="35530"/>
            <a:ext cx="8928992" cy="568032"/>
            <a:chOff x="1743258" y="1664215"/>
            <a:chExt cx="5650467" cy="1280080"/>
          </a:xfrm>
        </p:grpSpPr>
        <p:sp>
          <p:nvSpPr>
            <p:cNvPr id="10" name="Pentagon 9"/>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338828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Climate Change: Global Warming</a:t>
            </a:r>
            <a:endParaRPr lang="en-GB" sz="2400" dirty="0">
              <a:solidFill>
                <a:schemeClr val="tx1"/>
              </a:solidFill>
              <a:latin typeface="Comic Sans MS"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78" y="692696"/>
            <a:ext cx="7900370" cy="4752528"/>
          </a:xfrm>
          <a:prstGeom prst="rect">
            <a:avLst/>
          </a:prstGeom>
        </p:spPr>
      </p:pic>
      <p:grpSp>
        <p:nvGrpSpPr>
          <p:cNvPr id="7" name="Group 6"/>
          <p:cNvGrpSpPr/>
          <p:nvPr/>
        </p:nvGrpSpPr>
        <p:grpSpPr>
          <a:xfrm>
            <a:off x="179512" y="35530"/>
            <a:ext cx="8928992" cy="568032"/>
            <a:chOff x="1743258" y="1664215"/>
            <a:chExt cx="5650467" cy="1280080"/>
          </a:xfrm>
        </p:grpSpPr>
        <p:sp>
          <p:nvSpPr>
            <p:cNvPr id="9" name="Pentagon 8"/>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2118054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5805264"/>
            <a:ext cx="7920880"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3366FF"/>
                </a:solidFill>
                <a:latin typeface="Comic Sans MS" pitchFamily="66" charset="0"/>
              </a:rPr>
              <a:t>Climate Change: Global Warming</a:t>
            </a:r>
            <a:endParaRPr lang="en-GB" sz="2400" dirty="0">
              <a:solidFill>
                <a:schemeClr val="tx1"/>
              </a:solidFill>
              <a:latin typeface="Comic Sans MS" pitchFamily="66"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22" y="1916832"/>
            <a:ext cx="5027508" cy="3024336"/>
          </a:xfrm>
          <a:prstGeom prst="rect">
            <a:avLst/>
          </a:prstGeom>
        </p:spPr>
      </p:pic>
      <p:sp>
        <p:nvSpPr>
          <p:cNvPr id="7" name="Rectangle 6">
            <a:extLst>
              <a:ext uri="{FF2B5EF4-FFF2-40B4-BE49-F238E27FC236}">
                <a16:creationId xmlns:a16="http://schemas.microsoft.com/office/drawing/2014/main" id="{5CBA0211-7B6D-46A1-B945-BD6798B2AC74}"/>
              </a:ext>
            </a:extLst>
          </p:cNvPr>
          <p:cNvSpPr/>
          <p:nvPr/>
        </p:nvSpPr>
        <p:spPr>
          <a:xfrm>
            <a:off x="5702453" y="793643"/>
            <a:ext cx="3168352" cy="46624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rgbClr val="7030A0"/>
                </a:solidFill>
              </a:rPr>
              <a:t>Climate change is being caused by people creating harmful gases. These gases make the world’s temperature warmer. This isn’t very good for the polar ice caps as it causes them to melt. If the ice melts there is more water in the water cycle. This will increase flooding. </a:t>
            </a:r>
          </a:p>
        </p:txBody>
      </p:sp>
      <p:grpSp>
        <p:nvGrpSpPr>
          <p:cNvPr id="9" name="Group 8"/>
          <p:cNvGrpSpPr/>
          <p:nvPr/>
        </p:nvGrpSpPr>
        <p:grpSpPr>
          <a:xfrm>
            <a:off x="179512" y="35530"/>
            <a:ext cx="8928992" cy="568032"/>
            <a:chOff x="1743258" y="1664215"/>
            <a:chExt cx="5650467" cy="1280080"/>
          </a:xfrm>
        </p:grpSpPr>
        <p:sp>
          <p:nvSpPr>
            <p:cNvPr id="10" name="Pentagon 9"/>
            <p:cNvSpPr/>
            <p:nvPr/>
          </p:nvSpPr>
          <p:spPr>
            <a:xfrm rot="10800000">
              <a:off x="1743258" y="1664215"/>
              <a:ext cx="5650467" cy="1280080"/>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Pentagon 4"/>
            <p:cNvSpPr txBox="1"/>
            <p:nvPr/>
          </p:nvSpPr>
          <p:spPr>
            <a:xfrm rot="21600000">
              <a:off x="2063278" y="1664215"/>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102870" rIns="192024" bIns="102870" numCol="1" spcCol="1270" anchor="ctr" anchorCtr="0">
              <a:noAutofit/>
            </a:bodyPr>
            <a:lstStyle/>
            <a:p>
              <a:pPr lvl="0" algn="ctr" defTabSz="1200150">
                <a:lnSpc>
                  <a:spcPct val="90000"/>
                </a:lnSpc>
                <a:spcBef>
                  <a:spcPct val="0"/>
                </a:spcBef>
                <a:spcAft>
                  <a:spcPct val="35000"/>
                </a:spcAft>
              </a:pPr>
              <a:r>
                <a:rPr lang="en-GB" sz="2000" b="1" kern="1200" dirty="0">
                  <a:solidFill>
                    <a:schemeClr val="tx1"/>
                  </a:solidFill>
                </a:rPr>
                <a:t>Explain </a:t>
              </a:r>
              <a:r>
                <a:rPr lang="en-GB" sz="2000" b="0" kern="1200" dirty="0">
                  <a:solidFill>
                    <a:schemeClr val="tx1"/>
                  </a:solidFill>
                </a:rPr>
                <a:t>some of the factors which may increase flooding</a:t>
              </a:r>
            </a:p>
          </p:txBody>
        </p:sp>
      </p:grpSp>
    </p:spTree>
    <p:extLst>
      <p:ext uri="{BB962C8B-B14F-4D97-AF65-F5344CB8AC3E}">
        <p14:creationId xmlns:p14="http://schemas.microsoft.com/office/powerpoint/2010/main" val="422700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600" dirty="0"/>
              <a:t>An overflow of a large amount of water beyond its normal limits, especially over what is normally dry land. </a:t>
            </a:r>
          </a:p>
        </p:txBody>
      </p:sp>
      <p:sp>
        <p:nvSpPr>
          <p:cNvPr id="3" name="Title 2"/>
          <p:cNvSpPr>
            <a:spLocks noGrp="1"/>
          </p:cNvSpPr>
          <p:nvPr>
            <p:ph type="title"/>
          </p:nvPr>
        </p:nvSpPr>
        <p:spPr/>
        <p:txBody>
          <a:bodyPr>
            <a:normAutofit/>
          </a:bodyPr>
          <a:lstStyle/>
          <a:p>
            <a:r>
              <a:rPr lang="en-GB" sz="7200" b="1" dirty="0"/>
              <a:t>What is a flood?</a:t>
            </a:r>
          </a:p>
        </p:txBody>
      </p:sp>
      <p:grpSp>
        <p:nvGrpSpPr>
          <p:cNvPr id="4" name="Group 3"/>
          <p:cNvGrpSpPr/>
          <p:nvPr/>
        </p:nvGrpSpPr>
        <p:grpSpPr>
          <a:xfrm>
            <a:off x="1772337" y="6237312"/>
            <a:ext cx="7217722" cy="496024"/>
            <a:chOff x="1743258" y="2021"/>
            <a:chExt cx="5650467" cy="1280080"/>
          </a:xfrm>
        </p:grpSpPr>
        <p:sp>
          <p:nvSpPr>
            <p:cNvPr id="5" name="Pentagon 4"/>
            <p:cNvSpPr/>
            <p:nvPr/>
          </p:nvSpPr>
          <p:spPr>
            <a:xfrm rot="10800000">
              <a:off x="1743258" y="2021"/>
              <a:ext cx="5650467" cy="1280080"/>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2021"/>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rPr>
                <a:t>Describe</a:t>
              </a:r>
              <a:r>
                <a:rPr lang="en-GB" sz="2300" kern="1200" dirty="0">
                  <a:solidFill>
                    <a:schemeClr val="tx1"/>
                  </a:solidFill>
                </a:rPr>
                <a:t> how flooding occurs</a:t>
              </a:r>
            </a:p>
          </p:txBody>
        </p:sp>
      </p:grpSp>
    </p:spTree>
    <p:extLst>
      <p:ext uri="{BB962C8B-B14F-4D97-AF65-F5344CB8AC3E}">
        <p14:creationId xmlns:p14="http://schemas.microsoft.com/office/powerpoint/2010/main" val="138280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048375"/>
          </a:xfrm>
          <a:prstGeom prst="rect">
            <a:avLst/>
          </a:prstGeom>
          <a:ln w="76200">
            <a:solidFill>
              <a:srgbClr val="AD8C74"/>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1507" name="Title 1">
            <a:extLst>
              <a:ext uri="{FF2B5EF4-FFF2-40B4-BE49-F238E27FC236}">
                <a16:creationId xmlns:a16="http://schemas.microsoft.com/office/drawing/2014/main" id="{B9E5A3EF-7FFE-496F-BAC0-5594257D0288}"/>
              </a:ext>
            </a:extLst>
          </p:cNvPr>
          <p:cNvSpPr>
            <a:spLocks noGrp="1"/>
          </p:cNvSpPr>
          <p:nvPr>
            <p:ph type="title"/>
          </p:nvPr>
        </p:nvSpPr>
        <p:spPr>
          <a:xfrm>
            <a:off x="457200" y="476250"/>
            <a:ext cx="8229600" cy="1143000"/>
          </a:xfrm>
        </p:spPr>
        <p:txBody>
          <a:bodyPr>
            <a:normAutofit/>
          </a:bodyPr>
          <a:lstStyle/>
          <a:p>
            <a:r>
              <a:rPr lang="en-GB" altLang="en-US" dirty="0"/>
              <a:t>Test your knowledge: </a:t>
            </a:r>
            <a:r>
              <a:rPr lang="en-GB" altLang="en-US"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646043" y="1835150"/>
            <a:ext cx="7851913" cy="4176712"/>
          </a:xfrm>
        </p:spPr>
        <p:txBody>
          <a:bodyPr>
            <a:normAutofit/>
          </a:bodyPr>
          <a:lstStyle/>
          <a:p>
            <a:pPr marL="0" indent="0">
              <a:buNone/>
              <a:defRPr/>
            </a:pPr>
            <a:r>
              <a:rPr lang="en-GB" sz="3600" dirty="0"/>
              <a:t>2) Explain at least 4 factors which could increase the likelihood that a river will flood. </a:t>
            </a:r>
          </a:p>
        </p:txBody>
      </p:sp>
    </p:spTree>
    <p:extLst>
      <p:ext uri="{BB962C8B-B14F-4D97-AF65-F5344CB8AC3E}">
        <p14:creationId xmlns:p14="http://schemas.microsoft.com/office/powerpoint/2010/main" val="1104698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CE45F-ECFA-43D5-993E-14D400294F65}"/>
              </a:ext>
            </a:extLst>
          </p:cNvPr>
          <p:cNvSpPr>
            <a:spLocks noGrp="1"/>
          </p:cNvSpPr>
          <p:nvPr>
            <p:ph type="title"/>
          </p:nvPr>
        </p:nvSpPr>
        <p:spPr/>
        <p:txBody>
          <a:bodyPr/>
          <a:lstStyle/>
          <a:p>
            <a:r>
              <a:rPr lang="en-GB" b="1" u="sng" dirty="0"/>
              <a:t>Stretch and Challenge Task: </a:t>
            </a:r>
          </a:p>
        </p:txBody>
      </p:sp>
      <p:graphicFrame>
        <p:nvGraphicFramePr>
          <p:cNvPr id="4" name="Table 3">
            <a:extLst>
              <a:ext uri="{FF2B5EF4-FFF2-40B4-BE49-F238E27FC236}">
                <a16:creationId xmlns:a16="http://schemas.microsoft.com/office/drawing/2014/main" id="{58F1FD7D-387A-4E0B-931F-CFE83C2A8335}"/>
              </a:ext>
            </a:extLst>
          </p:cNvPr>
          <p:cNvGraphicFramePr>
            <a:graphicFrameLocks noGrp="1"/>
          </p:cNvGraphicFramePr>
          <p:nvPr>
            <p:extLst>
              <p:ext uri="{D42A27DB-BD31-4B8C-83A1-F6EECF244321}">
                <p14:modId xmlns:p14="http://schemas.microsoft.com/office/powerpoint/2010/main" val="1136384558"/>
              </p:ext>
            </p:extLst>
          </p:nvPr>
        </p:nvGraphicFramePr>
        <p:xfrm>
          <a:off x="827584" y="2204864"/>
          <a:ext cx="7704856" cy="3576788"/>
        </p:xfrm>
        <a:graphic>
          <a:graphicData uri="http://schemas.openxmlformats.org/drawingml/2006/table">
            <a:tbl>
              <a:tblPr firstRow="1" bandRow="1">
                <a:tableStyleId>{BDBED569-4797-4DF1-A0F4-6AAB3CD982D8}</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699302">
                <a:tc>
                  <a:txBody>
                    <a:bodyPr/>
                    <a:lstStyle/>
                    <a:p>
                      <a:r>
                        <a:rPr lang="en-GB" sz="2800" dirty="0"/>
                        <a:t>Physical</a:t>
                      </a:r>
                      <a:r>
                        <a:rPr lang="en-GB" sz="2800" baseline="0" dirty="0"/>
                        <a:t> Factors</a:t>
                      </a:r>
                      <a:endParaRPr lang="en-GB" sz="2800" dirty="0"/>
                    </a:p>
                  </a:txBody>
                  <a:tcPr/>
                </a:tc>
                <a:tc>
                  <a:txBody>
                    <a:bodyPr/>
                    <a:lstStyle/>
                    <a:p>
                      <a:r>
                        <a:rPr lang="en-GB" sz="2800" dirty="0"/>
                        <a:t>Human Factors</a:t>
                      </a:r>
                    </a:p>
                  </a:txBody>
                  <a:tcPr/>
                </a:tc>
                <a:extLst>
                  <a:ext uri="{0D108BD9-81ED-4DB2-BD59-A6C34878D82A}">
                    <a16:rowId xmlns:a16="http://schemas.microsoft.com/office/drawing/2014/main" val="10000"/>
                  </a:ext>
                </a:extLst>
              </a:tr>
              <a:tr h="2877486">
                <a:tc>
                  <a:txBody>
                    <a:bodyPr/>
                    <a:lstStyle/>
                    <a:p>
                      <a:endParaRPr lang="en-GB" sz="2800" dirty="0"/>
                    </a:p>
                  </a:txBody>
                  <a:tcPr/>
                </a:tc>
                <a:tc>
                  <a:txBody>
                    <a:bodyPr/>
                    <a:lstStyle/>
                    <a:p>
                      <a:endParaRPr lang="en-GB" sz="2800" dirty="0"/>
                    </a:p>
                  </a:txBody>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70E6FD97-08F2-42E6-B7B8-1D8FD0F3B53D}"/>
              </a:ext>
            </a:extLst>
          </p:cNvPr>
          <p:cNvSpPr txBox="1"/>
          <p:nvPr/>
        </p:nvSpPr>
        <p:spPr>
          <a:xfrm>
            <a:off x="827584" y="1319324"/>
            <a:ext cx="7327647" cy="707886"/>
          </a:xfrm>
          <a:prstGeom prst="rect">
            <a:avLst/>
          </a:prstGeom>
          <a:noFill/>
        </p:spPr>
        <p:txBody>
          <a:bodyPr wrap="none" rtlCol="0">
            <a:spAutoFit/>
          </a:bodyPr>
          <a:lstStyle/>
          <a:p>
            <a:r>
              <a:rPr lang="en-GB" sz="2000" dirty="0"/>
              <a:t>Physical: something that happens naturally</a:t>
            </a:r>
          </a:p>
          <a:p>
            <a:r>
              <a:rPr lang="en-GB" sz="2000" dirty="0"/>
              <a:t>Human: something that is man-made, or which humans cause</a:t>
            </a:r>
          </a:p>
        </p:txBody>
      </p:sp>
      <p:sp>
        <p:nvSpPr>
          <p:cNvPr id="6" name="Rectangle 5">
            <a:extLst>
              <a:ext uri="{FF2B5EF4-FFF2-40B4-BE49-F238E27FC236}">
                <a16:creationId xmlns:a16="http://schemas.microsoft.com/office/drawing/2014/main" id="{9805DBF6-ACCF-4A89-ACCF-BF216DCA8D78}"/>
              </a:ext>
            </a:extLst>
          </p:cNvPr>
          <p:cNvSpPr/>
          <p:nvPr/>
        </p:nvSpPr>
        <p:spPr>
          <a:xfrm>
            <a:off x="457200" y="5949280"/>
            <a:ext cx="8435280" cy="70788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Task: Add the 7 factors that increase flooding to the table in the correct column, then check your answers on the next slide… </a:t>
            </a:r>
          </a:p>
        </p:txBody>
      </p:sp>
    </p:spTree>
    <p:extLst>
      <p:ext uri="{BB962C8B-B14F-4D97-AF65-F5344CB8AC3E}">
        <p14:creationId xmlns:p14="http://schemas.microsoft.com/office/powerpoint/2010/main" val="956938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CE45F-ECFA-43D5-993E-14D400294F65}"/>
              </a:ext>
            </a:extLst>
          </p:cNvPr>
          <p:cNvSpPr>
            <a:spLocks noGrp="1"/>
          </p:cNvSpPr>
          <p:nvPr>
            <p:ph type="title"/>
          </p:nvPr>
        </p:nvSpPr>
        <p:spPr/>
        <p:txBody>
          <a:bodyPr/>
          <a:lstStyle/>
          <a:p>
            <a:r>
              <a:rPr lang="en-GB" b="1" u="sng" dirty="0"/>
              <a:t>Stretch and Challenge Task: </a:t>
            </a:r>
          </a:p>
        </p:txBody>
      </p:sp>
      <p:graphicFrame>
        <p:nvGraphicFramePr>
          <p:cNvPr id="4" name="Table 3">
            <a:extLst>
              <a:ext uri="{FF2B5EF4-FFF2-40B4-BE49-F238E27FC236}">
                <a16:creationId xmlns:a16="http://schemas.microsoft.com/office/drawing/2014/main" id="{58F1FD7D-387A-4E0B-931F-CFE83C2A8335}"/>
              </a:ext>
            </a:extLst>
          </p:cNvPr>
          <p:cNvGraphicFramePr>
            <a:graphicFrameLocks noGrp="1"/>
          </p:cNvGraphicFramePr>
          <p:nvPr>
            <p:extLst>
              <p:ext uri="{D42A27DB-BD31-4B8C-83A1-F6EECF244321}">
                <p14:modId xmlns:p14="http://schemas.microsoft.com/office/powerpoint/2010/main" val="2924119704"/>
              </p:ext>
            </p:extLst>
          </p:nvPr>
        </p:nvGraphicFramePr>
        <p:xfrm>
          <a:off x="827584" y="2204864"/>
          <a:ext cx="7704856" cy="3777782"/>
        </p:xfrm>
        <a:graphic>
          <a:graphicData uri="http://schemas.openxmlformats.org/drawingml/2006/table">
            <a:tbl>
              <a:tblPr firstRow="1" bandRow="1">
                <a:tableStyleId>{BDBED569-4797-4DF1-A0F4-6AAB3CD982D8}</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699302">
                <a:tc>
                  <a:txBody>
                    <a:bodyPr/>
                    <a:lstStyle/>
                    <a:p>
                      <a:r>
                        <a:rPr lang="en-GB" sz="2800" dirty="0"/>
                        <a:t>Physical</a:t>
                      </a:r>
                      <a:r>
                        <a:rPr lang="en-GB" sz="2800" baseline="0" dirty="0"/>
                        <a:t> Factors</a:t>
                      </a:r>
                      <a:endParaRPr lang="en-GB" sz="2800" dirty="0"/>
                    </a:p>
                  </a:txBody>
                  <a:tcPr/>
                </a:tc>
                <a:tc>
                  <a:txBody>
                    <a:bodyPr/>
                    <a:lstStyle/>
                    <a:p>
                      <a:r>
                        <a:rPr lang="en-GB" sz="2800" dirty="0"/>
                        <a:t>Human Factors</a:t>
                      </a:r>
                    </a:p>
                  </a:txBody>
                  <a:tcPr/>
                </a:tc>
                <a:extLst>
                  <a:ext uri="{0D108BD9-81ED-4DB2-BD59-A6C34878D82A}">
                    <a16:rowId xmlns:a16="http://schemas.microsoft.com/office/drawing/2014/main" val="10000"/>
                  </a:ext>
                </a:extLst>
              </a:tr>
              <a:tr h="2877486">
                <a:tc>
                  <a:txBody>
                    <a:bodyPr/>
                    <a:lstStyle/>
                    <a:p>
                      <a:pPr marL="457200" indent="-457200">
                        <a:buFont typeface="Arial" panose="020B0604020202020204" pitchFamily="34" charset="0"/>
                        <a:buChar char="•"/>
                      </a:pPr>
                      <a:r>
                        <a:rPr lang="en-GB" sz="2800" dirty="0">
                          <a:solidFill>
                            <a:schemeClr val="accent4"/>
                          </a:solidFill>
                        </a:rPr>
                        <a:t>Very wet soil</a:t>
                      </a:r>
                    </a:p>
                    <a:p>
                      <a:pPr marL="457200" indent="-457200">
                        <a:buFont typeface="Arial" panose="020B0604020202020204" pitchFamily="34" charset="0"/>
                        <a:buChar char="•"/>
                      </a:pPr>
                      <a:r>
                        <a:rPr lang="en-GB" sz="2800" dirty="0">
                          <a:solidFill>
                            <a:schemeClr val="accent4"/>
                          </a:solidFill>
                        </a:rPr>
                        <a:t>Very dry soil </a:t>
                      </a:r>
                    </a:p>
                    <a:p>
                      <a:pPr marL="457200" indent="-457200">
                        <a:buFont typeface="Arial" panose="020B0604020202020204" pitchFamily="34" charset="0"/>
                        <a:buChar char="•"/>
                      </a:pPr>
                      <a:r>
                        <a:rPr lang="en-GB" sz="2800" dirty="0">
                          <a:solidFill>
                            <a:schemeClr val="accent4"/>
                          </a:solidFill>
                        </a:rPr>
                        <a:t>Steep slopes</a:t>
                      </a:r>
                    </a:p>
                    <a:p>
                      <a:pPr marL="457200" indent="-457200">
                        <a:buFont typeface="Arial" panose="020B0604020202020204" pitchFamily="34" charset="0"/>
                        <a:buChar char="•"/>
                      </a:pPr>
                      <a:r>
                        <a:rPr lang="en-GB" sz="2800" dirty="0">
                          <a:solidFill>
                            <a:schemeClr val="accent4"/>
                          </a:solidFill>
                        </a:rPr>
                        <a:t>A lack of vegetation </a:t>
                      </a:r>
                    </a:p>
                    <a:p>
                      <a:pPr marL="457200" indent="-457200">
                        <a:buFont typeface="Arial" panose="020B0604020202020204" pitchFamily="34" charset="0"/>
                        <a:buChar char="•"/>
                      </a:pPr>
                      <a:endParaRPr lang="en-GB" sz="2800" dirty="0">
                        <a:solidFill>
                          <a:schemeClr val="accent4"/>
                        </a:solidFill>
                      </a:endParaRPr>
                    </a:p>
                    <a:p>
                      <a:pPr marL="457200" indent="-457200">
                        <a:buFont typeface="Arial" panose="020B0604020202020204" pitchFamily="34" charset="0"/>
                        <a:buChar char="•"/>
                      </a:pPr>
                      <a:endParaRPr lang="en-GB" sz="2800" dirty="0">
                        <a:solidFill>
                          <a:schemeClr val="accent4"/>
                        </a:solidFill>
                      </a:endParaRPr>
                    </a:p>
                  </a:txBody>
                  <a:tcPr/>
                </a:tc>
                <a:tc>
                  <a:txBody>
                    <a:bodyPr/>
                    <a:lstStyle/>
                    <a:p>
                      <a:pPr marL="457200" indent="-457200">
                        <a:buFont typeface="Arial" panose="020B0604020202020204" pitchFamily="34" charset="0"/>
                        <a:buChar char="•"/>
                      </a:pPr>
                      <a:r>
                        <a:rPr lang="en-GB" sz="2800" dirty="0">
                          <a:solidFill>
                            <a:schemeClr val="accent4"/>
                          </a:solidFill>
                        </a:rPr>
                        <a:t>Climate change</a:t>
                      </a:r>
                    </a:p>
                    <a:p>
                      <a:pPr marL="457200" indent="-457200">
                        <a:buFont typeface="Arial" panose="020B0604020202020204" pitchFamily="34" charset="0"/>
                        <a:buChar char="•"/>
                      </a:pPr>
                      <a:r>
                        <a:rPr lang="en-GB" sz="2800" dirty="0">
                          <a:solidFill>
                            <a:schemeClr val="accent4"/>
                          </a:solidFill>
                        </a:rPr>
                        <a:t>Deforestation</a:t>
                      </a:r>
                    </a:p>
                    <a:p>
                      <a:pPr marL="457200" indent="-457200">
                        <a:buFont typeface="Arial" panose="020B0604020202020204" pitchFamily="34" charset="0"/>
                        <a:buChar char="•"/>
                      </a:pPr>
                      <a:r>
                        <a:rPr lang="en-GB" sz="2800" dirty="0">
                          <a:solidFill>
                            <a:schemeClr val="accent4"/>
                          </a:solidFill>
                        </a:rPr>
                        <a:t>Urbanisation</a:t>
                      </a:r>
                    </a:p>
                    <a:p>
                      <a:pPr marL="457200" indent="-457200">
                        <a:buFont typeface="Arial" panose="020B0604020202020204" pitchFamily="34" charset="0"/>
                        <a:buChar char="•"/>
                      </a:pPr>
                      <a:endParaRPr lang="en-GB" sz="2800" dirty="0">
                        <a:solidFill>
                          <a:schemeClr val="accent4"/>
                        </a:solidFill>
                      </a:endParaRPr>
                    </a:p>
                    <a:p>
                      <a:pPr marL="457200" indent="-457200">
                        <a:buFont typeface="Arial" panose="020B0604020202020204" pitchFamily="34" charset="0"/>
                        <a:buChar char="•"/>
                      </a:pPr>
                      <a:endParaRPr lang="en-GB" sz="2800" dirty="0">
                        <a:solidFill>
                          <a:schemeClr val="accent4"/>
                        </a:solidFill>
                      </a:endParaRPr>
                    </a:p>
                    <a:p>
                      <a:endParaRPr lang="en-GB" sz="2800" dirty="0">
                        <a:solidFill>
                          <a:schemeClr val="accent4"/>
                        </a:solidFill>
                      </a:endParaRPr>
                    </a:p>
                  </a:txBody>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70E6FD97-08F2-42E6-B7B8-1D8FD0F3B53D}"/>
              </a:ext>
            </a:extLst>
          </p:cNvPr>
          <p:cNvSpPr txBox="1"/>
          <p:nvPr/>
        </p:nvSpPr>
        <p:spPr>
          <a:xfrm>
            <a:off x="827584" y="1319324"/>
            <a:ext cx="7327647" cy="707886"/>
          </a:xfrm>
          <a:prstGeom prst="rect">
            <a:avLst/>
          </a:prstGeom>
          <a:noFill/>
        </p:spPr>
        <p:txBody>
          <a:bodyPr wrap="none" rtlCol="0">
            <a:spAutoFit/>
          </a:bodyPr>
          <a:lstStyle/>
          <a:p>
            <a:r>
              <a:rPr lang="en-GB" sz="2000" dirty="0"/>
              <a:t>Physical: something that happens naturally</a:t>
            </a:r>
          </a:p>
          <a:p>
            <a:r>
              <a:rPr lang="en-GB" sz="2000" dirty="0"/>
              <a:t>Human: something that is man-made, or which humans cause</a:t>
            </a:r>
          </a:p>
        </p:txBody>
      </p:sp>
      <p:sp>
        <p:nvSpPr>
          <p:cNvPr id="6" name="Rectangle 5">
            <a:extLst>
              <a:ext uri="{FF2B5EF4-FFF2-40B4-BE49-F238E27FC236}">
                <a16:creationId xmlns:a16="http://schemas.microsoft.com/office/drawing/2014/main" id="{9805DBF6-ACCF-4A89-ACCF-BF216DCA8D78}"/>
              </a:ext>
            </a:extLst>
          </p:cNvPr>
          <p:cNvSpPr/>
          <p:nvPr/>
        </p:nvSpPr>
        <p:spPr>
          <a:xfrm>
            <a:off x="457200" y="5949280"/>
            <a:ext cx="8435280" cy="70788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did you do?</a:t>
            </a:r>
          </a:p>
        </p:txBody>
      </p:sp>
    </p:spTree>
    <p:extLst>
      <p:ext uri="{BB962C8B-B14F-4D97-AF65-F5344CB8AC3E}">
        <p14:creationId xmlns:p14="http://schemas.microsoft.com/office/powerpoint/2010/main" val="3698971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3375"/>
            <a:ext cx="8229600" cy="6263977"/>
          </a:xfrm>
          <a:prstGeom prst="rect">
            <a:avLst/>
          </a:prstGeom>
          <a:ln w="76200">
            <a:solidFill>
              <a:srgbClr val="FFC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2531" name="Title 1">
            <a:extLst>
              <a:ext uri="{FF2B5EF4-FFF2-40B4-BE49-F238E27FC236}">
                <a16:creationId xmlns:a16="http://schemas.microsoft.com/office/drawing/2014/main" id="{91A00EFC-9354-4D5B-92BA-516553C9FA02}"/>
              </a:ext>
            </a:extLst>
          </p:cNvPr>
          <p:cNvSpPr>
            <a:spLocks noGrp="1"/>
          </p:cNvSpPr>
          <p:nvPr>
            <p:ph type="title"/>
          </p:nvPr>
        </p:nvSpPr>
        <p:spPr>
          <a:xfrm>
            <a:off x="437322" y="363245"/>
            <a:ext cx="8229600" cy="1143000"/>
          </a:xfrm>
        </p:spPr>
        <p:txBody>
          <a:bodyPr>
            <a:normAutofit/>
          </a:bodyPr>
          <a:lstStyle/>
          <a:p>
            <a:r>
              <a:rPr lang="en-GB" altLang="en-US" dirty="0"/>
              <a:t>Test your knowledge: </a:t>
            </a:r>
            <a:r>
              <a:rPr lang="en-GB" altLang="en-US"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622853" y="1440926"/>
            <a:ext cx="7858538" cy="4473574"/>
          </a:xfrm>
        </p:spPr>
        <p:txBody>
          <a:bodyPr>
            <a:normAutofit/>
          </a:bodyPr>
          <a:lstStyle/>
          <a:p>
            <a:pPr marL="0" indent="0">
              <a:buFont typeface="Arial" panose="020B0604020202020204" pitchFamily="34" charset="0"/>
              <a:buNone/>
              <a:defRPr/>
            </a:pPr>
            <a:r>
              <a:rPr lang="en-GB" sz="2400" dirty="0"/>
              <a:t>3) Analyse the image below to find factors that will </a:t>
            </a:r>
            <a:r>
              <a:rPr lang="en-GB" sz="2400" b="1" dirty="0"/>
              <a:t>effect</a:t>
            </a:r>
            <a:r>
              <a:rPr lang="en-GB" sz="2400" dirty="0"/>
              <a:t> flooding: </a:t>
            </a:r>
          </a:p>
        </p:txBody>
      </p:sp>
      <p:pic>
        <p:nvPicPr>
          <p:cNvPr id="5" name="Picture 3">
            <a:extLst>
              <a:ext uri="{FF2B5EF4-FFF2-40B4-BE49-F238E27FC236}">
                <a16:creationId xmlns:a16="http://schemas.microsoft.com/office/drawing/2014/main" id="{591A2FEE-6749-40E9-B138-0FAE3117D1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56247"/>
            <a:ext cx="6731676" cy="2944625"/>
          </a:xfrm>
          <a:prstGeom prst="rect">
            <a:avLst/>
          </a:prstGeom>
          <a:noFill/>
          <a:ln w="57150" cmpd="thickThin">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BEACFC6-6094-44F5-A3F4-406CE2EC96FA}"/>
              </a:ext>
            </a:extLst>
          </p:cNvPr>
          <p:cNvSpPr>
            <a:spLocks noChangeArrowheads="1"/>
          </p:cNvSpPr>
          <p:nvPr/>
        </p:nvSpPr>
        <p:spPr bwMode="auto">
          <a:xfrm>
            <a:off x="250825" y="5373216"/>
            <a:ext cx="2736850" cy="1368425"/>
          </a:xfrm>
          <a:prstGeom prst="rect">
            <a:avLst/>
          </a:prstGeom>
          <a:solidFill>
            <a:srgbClr val="993300"/>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a:defRPr/>
            </a:pPr>
            <a:r>
              <a:rPr lang="en-GB" dirty="0">
                <a:latin typeface="+mn-lt"/>
                <a:ea typeface="+mn-ea"/>
              </a:rPr>
              <a:t>You can </a:t>
            </a:r>
            <a:r>
              <a:rPr lang="en-GB" b="1" dirty="0">
                <a:latin typeface="+mn-lt"/>
                <a:ea typeface="+mn-ea"/>
              </a:rPr>
              <a:t>describe</a:t>
            </a:r>
            <a:r>
              <a:rPr lang="en-GB" dirty="0">
                <a:latin typeface="+mn-lt"/>
                <a:ea typeface="+mn-ea"/>
              </a:rPr>
              <a:t> at least 2 factors that will effect flooding.</a:t>
            </a:r>
          </a:p>
        </p:txBody>
      </p:sp>
      <p:sp>
        <p:nvSpPr>
          <p:cNvPr id="7" name="Rectangle 6">
            <a:extLst>
              <a:ext uri="{FF2B5EF4-FFF2-40B4-BE49-F238E27FC236}">
                <a16:creationId xmlns:a16="http://schemas.microsoft.com/office/drawing/2014/main" id="{03A1559C-BD44-4C43-B883-BA153CA75B7B}"/>
              </a:ext>
            </a:extLst>
          </p:cNvPr>
          <p:cNvSpPr>
            <a:spLocks noChangeArrowheads="1"/>
          </p:cNvSpPr>
          <p:nvPr/>
        </p:nvSpPr>
        <p:spPr bwMode="auto">
          <a:xfrm>
            <a:off x="3276600" y="5373216"/>
            <a:ext cx="2735263" cy="1368425"/>
          </a:xfrm>
          <a:prstGeom prst="rect">
            <a:avLst/>
          </a:prstGeom>
          <a:solidFill>
            <a:schemeClr val="bg1">
              <a:lumMod val="50000"/>
            </a:schemeClr>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a:defRPr/>
            </a:pPr>
            <a:r>
              <a:rPr lang="en-GB" dirty="0">
                <a:latin typeface="+mn-lt"/>
                <a:ea typeface="+mn-ea"/>
              </a:rPr>
              <a:t>You can</a:t>
            </a:r>
            <a:r>
              <a:rPr lang="en-GB" b="1" dirty="0">
                <a:latin typeface="+mn-lt"/>
                <a:ea typeface="+mn-ea"/>
              </a:rPr>
              <a:t> explain </a:t>
            </a:r>
            <a:r>
              <a:rPr lang="en-GB" dirty="0">
                <a:latin typeface="+mn-lt"/>
                <a:ea typeface="+mn-ea"/>
              </a:rPr>
              <a:t>at least 2 physical and 2 human factors that will </a:t>
            </a:r>
            <a:r>
              <a:rPr lang="en-GB" dirty="0"/>
              <a:t>effect</a:t>
            </a:r>
            <a:r>
              <a:rPr lang="en-GB" dirty="0">
                <a:latin typeface="+mn-lt"/>
                <a:ea typeface="+mn-ea"/>
              </a:rPr>
              <a:t> flooding.</a:t>
            </a:r>
          </a:p>
        </p:txBody>
      </p:sp>
      <p:sp>
        <p:nvSpPr>
          <p:cNvPr id="9" name="Rectangle 8">
            <a:extLst>
              <a:ext uri="{FF2B5EF4-FFF2-40B4-BE49-F238E27FC236}">
                <a16:creationId xmlns:a16="http://schemas.microsoft.com/office/drawing/2014/main" id="{644828B3-D4CA-4A80-8FD6-88F65F54791A}"/>
              </a:ext>
            </a:extLst>
          </p:cNvPr>
          <p:cNvSpPr>
            <a:spLocks noChangeArrowheads="1"/>
          </p:cNvSpPr>
          <p:nvPr/>
        </p:nvSpPr>
        <p:spPr bwMode="auto">
          <a:xfrm>
            <a:off x="6227763" y="5373216"/>
            <a:ext cx="2736850" cy="1420957"/>
          </a:xfrm>
          <a:prstGeom prst="rect">
            <a:avLst/>
          </a:prstGeom>
          <a:solidFill>
            <a:srgbClr val="FFC000"/>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a:ea typeface="+mn-ea"/>
                <a:cs typeface="+mn-cs"/>
              </a:rPr>
              <a:t>You can </a:t>
            </a:r>
            <a:r>
              <a:rPr kumimoji="0" lang="en-GB" sz="1600" b="1" i="0" u="none" strike="noStrike" kern="1200" cap="none" spc="0" normalizeH="0" baseline="0" noProof="0" dirty="0">
                <a:ln>
                  <a:noFill/>
                </a:ln>
                <a:solidFill>
                  <a:prstClr val="black"/>
                </a:solidFill>
                <a:effectLst/>
                <a:uLnTx/>
                <a:uFillTx/>
                <a:latin typeface="Comic Sans MS"/>
                <a:ea typeface="+mn-ea"/>
                <a:cs typeface="+mn-cs"/>
              </a:rPr>
              <a:t>evaluate</a:t>
            </a:r>
            <a:r>
              <a:rPr kumimoji="0" lang="en-GB" sz="1600" b="0" i="0" u="none" strike="noStrike" kern="1200" cap="none" spc="0" normalizeH="0" baseline="0" noProof="0" dirty="0">
                <a:ln>
                  <a:noFill/>
                </a:ln>
                <a:solidFill>
                  <a:prstClr val="black"/>
                </a:solidFill>
                <a:effectLst/>
                <a:uLnTx/>
                <a:uFillTx/>
                <a:latin typeface="Comic Sans MS"/>
                <a:ea typeface="+mn-ea"/>
                <a:cs typeface="+mn-cs"/>
              </a:rPr>
              <a:t> the flood risk, </a:t>
            </a:r>
            <a:r>
              <a:rPr kumimoji="0" lang="en-GB" sz="1600" i="0" u="none" strike="noStrike" kern="1200" cap="none" spc="0" normalizeH="0" baseline="0" noProof="0" dirty="0">
                <a:ln>
                  <a:noFill/>
                </a:ln>
                <a:solidFill>
                  <a:prstClr val="black"/>
                </a:solidFill>
                <a:effectLst/>
                <a:uLnTx/>
                <a:uFillTx/>
                <a:latin typeface="Comic Sans MS"/>
                <a:ea typeface="+mn-ea"/>
                <a:cs typeface="+mn-cs"/>
              </a:rPr>
              <a:t>explaining at least </a:t>
            </a:r>
            <a:r>
              <a:rPr kumimoji="0" lang="en-GB" sz="1600" b="1" i="0" u="none" strike="noStrike" kern="1200" cap="none" spc="0" normalizeH="0" baseline="0" noProof="0" dirty="0">
                <a:ln>
                  <a:noFill/>
                </a:ln>
                <a:solidFill>
                  <a:prstClr val="black"/>
                </a:solidFill>
                <a:effectLst/>
                <a:uLnTx/>
                <a:uFillTx/>
                <a:latin typeface="Comic Sans MS"/>
                <a:ea typeface="+mn-ea"/>
                <a:cs typeface="+mn-cs"/>
              </a:rPr>
              <a:t>5 factors but you must include one factor which would reduce the risk of flooding!</a:t>
            </a:r>
            <a:endParaRPr kumimoji="0" lang="en-GB" sz="1600" b="0" i="0" u="none" strike="noStrike" kern="1200" cap="none" spc="0" normalizeH="0" baseline="0" noProof="0" dirty="0">
              <a:ln>
                <a:noFill/>
              </a:ln>
              <a:solidFill>
                <a:prstClr val="black"/>
              </a:solidFill>
              <a:effectLst/>
              <a:uLnTx/>
              <a:uFillTx/>
              <a:latin typeface="Comic Sans MS"/>
              <a:ea typeface="+mn-ea"/>
              <a:cs typeface="+mn-cs"/>
            </a:endParaRPr>
          </a:p>
        </p:txBody>
      </p:sp>
    </p:spTree>
    <p:extLst>
      <p:ext uri="{BB962C8B-B14F-4D97-AF65-F5344CB8AC3E}">
        <p14:creationId xmlns:p14="http://schemas.microsoft.com/office/powerpoint/2010/main" val="392230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636912"/>
            <a:ext cx="7408333" cy="3450696"/>
          </a:xfrm>
        </p:spPr>
        <p:txBody>
          <a:bodyPr>
            <a:normAutofit/>
          </a:bodyPr>
          <a:lstStyle/>
          <a:p>
            <a:r>
              <a:rPr lang="en-GB" sz="4000" dirty="0"/>
              <a:t>Look at the stages shown on the next slide.</a:t>
            </a:r>
          </a:p>
          <a:p>
            <a:r>
              <a:rPr lang="en-GB" sz="4000" dirty="0"/>
              <a:t>Try to put them in a sensible order to show how a flood would happen…</a:t>
            </a:r>
          </a:p>
        </p:txBody>
      </p:sp>
      <p:sp>
        <p:nvSpPr>
          <p:cNvPr id="3" name="Title 2"/>
          <p:cNvSpPr>
            <a:spLocks noGrp="1"/>
          </p:cNvSpPr>
          <p:nvPr>
            <p:ph type="title"/>
          </p:nvPr>
        </p:nvSpPr>
        <p:spPr/>
        <p:txBody>
          <a:bodyPr/>
          <a:lstStyle/>
          <a:p>
            <a:r>
              <a:rPr lang="en-GB" b="1" dirty="0"/>
              <a:t>How do floods happen?</a:t>
            </a:r>
          </a:p>
        </p:txBody>
      </p:sp>
      <p:grpSp>
        <p:nvGrpSpPr>
          <p:cNvPr id="4" name="Group 3"/>
          <p:cNvGrpSpPr/>
          <p:nvPr/>
        </p:nvGrpSpPr>
        <p:grpSpPr>
          <a:xfrm>
            <a:off x="1772337" y="6237312"/>
            <a:ext cx="7217722" cy="496024"/>
            <a:chOff x="1743258" y="2021"/>
            <a:chExt cx="5650467" cy="1280080"/>
          </a:xfrm>
        </p:grpSpPr>
        <p:sp>
          <p:nvSpPr>
            <p:cNvPr id="5" name="Pentagon 4"/>
            <p:cNvSpPr/>
            <p:nvPr/>
          </p:nvSpPr>
          <p:spPr>
            <a:xfrm rot="10800000">
              <a:off x="1743258" y="2021"/>
              <a:ext cx="5650467" cy="1280080"/>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2021"/>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rPr>
                <a:t>Describe</a:t>
              </a:r>
              <a:r>
                <a:rPr lang="en-GB" sz="2300" kern="1200" dirty="0">
                  <a:solidFill>
                    <a:schemeClr val="tx1"/>
                  </a:solidFill>
                </a:rPr>
                <a:t> how flooding occurs</a:t>
              </a:r>
            </a:p>
          </p:txBody>
        </p:sp>
      </p:grpSp>
    </p:spTree>
    <p:extLst>
      <p:ext uri="{BB962C8B-B14F-4D97-AF65-F5344CB8AC3E}">
        <p14:creationId xmlns:p14="http://schemas.microsoft.com/office/powerpoint/2010/main" val="283766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D18A0CD-3C75-47E0-836C-EDFADFF6C641}"/>
              </a:ext>
            </a:extLst>
          </p:cNvPr>
          <p:cNvGraphicFramePr>
            <a:graphicFrameLocks noGrp="1"/>
          </p:cNvGraphicFramePr>
          <p:nvPr>
            <p:extLst>
              <p:ext uri="{D42A27DB-BD31-4B8C-83A1-F6EECF244321}">
                <p14:modId xmlns:p14="http://schemas.microsoft.com/office/powerpoint/2010/main" val="685357487"/>
              </p:ext>
            </p:extLst>
          </p:nvPr>
        </p:nvGraphicFramePr>
        <p:xfrm>
          <a:off x="395536" y="173038"/>
          <a:ext cx="8561136" cy="6511924"/>
        </p:xfrm>
        <a:graphic>
          <a:graphicData uri="http://schemas.openxmlformats.org/drawingml/2006/table">
            <a:tbl>
              <a:tblPr firstRow="1" bandRow="1">
                <a:tableStyleId>{5940675A-B579-460E-94D1-54222C63F5DA}</a:tableStyleId>
              </a:tblPr>
              <a:tblGrid>
                <a:gridCol w="2853712">
                  <a:extLst>
                    <a:ext uri="{9D8B030D-6E8A-4147-A177-3AD203B41FA5}">
                      <a16:colId xmlns:a16="http://schemas.microsoft.com/office/drawing/2014/main" val="1026059571"/>
                    </a:ext>
                  </a:extLst>
                </a:gridCol>
                <a:gridCol w="2853712">
                  <a:extLst>
                    <a:ext uri="{9D8B030D-6E8A-4147-A177-3AD203B41FA5}">
                      <a16:colId xmlns:a16="http://schemas.microsoft.com/office/drawing/2014/main" val="1253308222"/>
                    </a:ext>
                  </a:extLst>
                </a:gridCol>
                <a:gridCol w="2853712">
                  <a:extLst>
                    <a:ext uri="{9D8B030D-6E8A-4147-A177-3AD203B41FA5}">
                      <a16:colId xmlns:a16="http://schemas.microsoft.com/office/drawing/2014/main" val="1347804562"/>
                    </a:ext>
                  </a:extLst>
                </a:gridCol>
              </a:tblGrid>
              <a:tr h="3255962">
                <a:tc>
                  <a:txBody>
                    <a:bodyPr/>
                    <a:lstStyle/>
                    <a:p>
                      <a:r>
                        <a:rPr lang="en-GB" sz="1800" kern="1200" dirty="0">
                          <a:solidFill>
                            <a:schemeClr val="tx1"/>
                          </a:solidFill>
                          <a:effectLst/>
                          <a:latin typeface="+mn-lt"/>
                          <a:ea typeface="+mn-ea"/>
                          <a:cs typeface="+mn-cs"/>
                        </a:rPr>
                        <a:t>The river can no longer hold the water and it floods over land which is usually dry</a:t>
                      </a:r>
                      <a:endParaRPr lang="en-GB" dirty="0"/>
                    </a:p>
                  </a:txBody>
                  <a:tcPr/>
                </a:tc>
                <a:tc>
                  <a:txBody>
                    <a:bodyPr/>
                    <a:lstStyle/>
                    <a:p>
                      <a:r>
                        <a:rPr lang="en-GB" sz="1800" kern="1200" dirty="0">
                          <a:solidFill>
                            <a:schemeClr val="tx1"/>
                          </a:solidFill>
                          <a:effectLst/>
                          <a:latin typeface="+mn-lt"/>
                          <a:ea typeface="+mn-ea"/>
                          <a:cs typeface="+mn-cs"/>
                        </a:rPr>
                        <a:t>The water reaches the river far more quickly than usual</a:t>
                      </a:r>
                      <a:endParaRPr lang="en-GB" dirty="0"/>
                    </a:p>
                  </a:txBody>
                  <a:tcPr/>
                </a:tc>
                <a:tc>
                  <a:txBody>
                    <a:bodyPr/>
                    <a:lstStyle/>
                    <a:p>
                      <a:r>
                        <a:rPr lang="en-GB" sz="1800" kern="1200" dirty="0">
                          <a:solidFill>
                            <a:schemeClr val="tx1"/>
                          </a:solidFill>
                          <a:effectLst/>
                          <a:latin typeface="+mn-lt"/>
                          <a:ea typeface="+mn-ea"/>
                          <a:cs typeface="+mn-cs"/>
                        </a:rPr>
                        <a:t>Heavy rain, or lots and lots of rain</a:t>
                      </a:r>
                      <a:endParaRPr lang="en-GB" dirty="0"/>
                    </a:p>
                  </a:txBody>
                  <a:tcPr/>
                </a:tc>
                <a:extLst>
                  <a:ext uri="{0D108BD9-81ED-4DB2-BD59-A6C34878D82A}">
                    <a16:rowId xmlns:a16="http://schemas.microsoft.com/office/drawing/2014/main" val="2931999316"/>
                  </a:ext>
                </a:extLst>
              </a:tr>
              <a:tr h="3255962">
                <a:tc>
                  <a:txBody>
                    <a:bodyPr/>
                    <a:lstStyle/>
                    <a:p>
                      <a:r>
                        <a:rPr lang="en-GB" sz="1800" kern="1200" dirty="0">
                          <a:solidFill>
                            <a:schemeClr val="tx1"/>
                          </a:solidFill>
                          <a:effectLst/>
                          <a:latin typeface="+mn-lt"/>
                          <a:ea typeface="+mn-ea"/>
                          <a:cs typeface="+mn-cs"/>
                        </a:rPr>
                        <a:t>The level of the river rises very quickly </a:t>
                      </a:r>
                      <a:endParaRPr lang="en-GB" dirty="0"/>
                    </a:p>
                  </a:txBody>
                  <a:tcPr/>
                </a:tc>
                <a:tc>
                  <a:txBody>
                    <a:bodyPr/>
                    <a:lstStyle/>
                    <a:p>
                      <a:r>
                        <a:rPr lang="en-GB" sz="1800" kern="1200" dirty="0">
                          <a:solidFill>
                            <a:schemeClr val="tx1"/>
                          </a:solidFill>
                          <a:effectLst/>
                          <a:latin typeface="+mn-lt"/>
                          <a:ea typeface="+mn-ea"/>
                          <a:cs typeface="+mn-cs"/>
                        </a:rPr>
                        <a:t>The water soaks into the ground</a:t>
                      </a:r>
                      <a:endParaRPr lang="en-GB" dirty="0"/>
                    </a:p>
                  </a:txBody>
                  <a:tcPr/>
                </a:tc>
                <a:tc>
                  <a:txBody>
                    <a:bodyPr/>
                    <a:lstStyle/>
                    <a:p>
                      <a:r>
                        <a:rPr lang="en-GB" sz="1800" kern="1200" dirty="0">
                          <a:solidFill>
                            <a:schemeClr val="tx1"/>
                          </a:solidFill>
                          <a:effectLst/>
                          <a:latin typeface="+mn-lt"/>
                          <a:ea typeface="+mn-ea"/>
                          <a:cs typeface="+mn-cs"/>
                        </a:rPr>
                        <a:t>The water can no longer soak into the ground so travels over the land (surface water)</a:t>
                      </a:r>
                      <a:endParaRPr lang="en-GB" dirty="0"/>
                    </a:p>
                  </a:txBody>
                  <a:tcPr/>
                </a:tc>
                <a:extLst>
                  <a:ext uri="{0D108BD9-81ED-4DB2-BD59-A6C34878D82A}">
                    <a16:rowId xmlns:a16="http://schemas.microsoft.com/office/drawing/2014/main" val="4109595549"/>
                  </a:ext>
                </a:extLst>
              </a:tr>
            </a:tbl>
          </a:graphicData>
        </a:graphic>
      </p:graphicFrame>
      <p:pic>
        <p:nvPicPr>
          <p:cNvPr id="12" name="Picture 11" descr="C:\Users\j.hyland\AppData\Local\Microsoft\Windows\Temporary Internet Files\Content.IE5\C15HWLFQ\FEMA_-_43937_-_Flood_Damaged_Tennessee[1].jpg">
            <a:extLst>
              <a:ext uri="{FF2B5EF4-FFF2-40B4-BE49-F238E27FC236}">
                <a16:creationId xmlns:a16="http://schemas.microsoft.com/office/drawing/2014/main" id="{E66421ED-639B-44C3-813B-BEB47376AB7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784" y="1351916"/>
            <a:ext cx="2506345" cy="2007870"/>
          </a:xfrm>
          <a:prstGeom prst="rect">
            <a:avLst/>
          </a:prstGeom>
          <a:noFill/>
          <a:ln>
            <a:noFill/>
          </a:ln>
        </p:spPr>
      </p:pic>
      <p:pic>
        <p:nvPicPr>
          <p:cNvPr id="13" name="Picture 12" descr="C:\Users\j.hyland\AppData\Local\Microsoft\Windows\Temporary Internet Files\Content.IE5\9KKQBAMT\jixz9MGiE[1].jpeg">
            <a:extLst>
              <a:ext uri="{FF2B5EF4-FFF2-40B4-BE49-F238E27FC236}">
                <a16:creationId xmlns:a16="http://schemas.microsoft.com/office/drawing/2014/main" id="{48287C24-88F5-4BD7-865A-AF8E10FB7C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0222" y="1293812"/>
            <a:ext cx="1991763" cy="2007870"/>
          </a:xfrm>
          <a:prstGeom prst="rect">
            <a:avLst/>
          </a:prstGeom>
          <a:noFill/>
          <a:ln>
            <a:noFill/>
          </a:ln>
        </p:spPr>
      </p:pic>
      <p:pic>
        <p:nvPicPr>
          <p:cNvPr id="14" name="Picture 13" descr="C:\Users\j.hyland\AppData\Local\Microsoft\Windows\Temporary Internet Files\Content.IE5\9KKQBAMT\gatag-00001615[1].jpg">
            <a:extLst>
              <a:ext uri="{FF2B5EF4-FFF2-40B4-BE49-F238E27FC236}">
                <a16:creationId xmlns:a16="http://schemas.microsoft.com/office/drawing/2014/main" id="{E99576C8-5C9F-4917-9C7C-9266CECF020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6132" y="1142047"/>
            <a:ext cx="2175510" cy="2159635"/>
          </a:xfrm>
          <a:prstGeom prst="rect">
            <a:avLst/>
          </a:prstGeom>
          <a:noFill/>
          <a:ln>
            <a:noFill/>
          </a:ln>
        </p:spPr>
      </p:pic>
      <p:pic>
        <p:nvPicPr>
          <p:cNvPr id="15" name="Picture 14" descr="C:\Users\j.hyland\AppData\Local\Microsoft\Windows\Temporary Internet Files\Content.IE5\9KKQBAMT\uQ68A[1].png">
            <a:extLst>
              <a:ext uri="{FF2B5EF4-FFF2-40B4-BE49-F238E27FC236}">
                <a16:creationId xmlns:a16="http://schemas.microsoft.com/office/drawing/2014/main" id="{FFA7E7C5-F8BC-4294-8343-B4A1DF89745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785" y="4534439"/>
            <a:ext cx="2238024" cy="1414842"/>
          </a:xfrm>
          <a:prstGeom prst="rect">
            <a:avLst/>
          </a:prstGeom>
          <a:noFill/>
          <a:ln>
            <a:noFill/>
          </a:ln>
        </p:spPr>
      </p:pic>
      <p:pic>
        <p:nvPicPr>
          <p:cNvPr id="16" name="Picture 15" descr="C:\Users\j.hyland\AppData\Local\Microsoft\Windows\Temporary Internet Files\Content.IE5\XULEMG4M\Rakiura_Track_mud[1].jpg">
            <a:extLst>
              <a:ext uri="{FF2B5EF4-FFF2-40B4-BE49-F238E27FC236}">
                <a16:creationId xmlns:a16="http://schemas.microsoft.com/office/drawing/2014/main" id="{59108928-3657-415C-BC37-7038E04B958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4193" y="4256657"/>
            <a:ext cx="2623820" cy="1970405"/>
          </a:xfrm>
          <a:prstGeom prst="rect">
            <a:avLst/>
          </a:prstGeom>
          <a:noFill/>
          <a:ln>
            <a:noFill/>
          </a:ln>
        </p:spPr>
      </p:pic>
      <p:pic>
        <p:nvPicPr>
          <p:cNvPr id="17" name="Picture 16" descr="C:\Users\j.hyland\AppData\Local\Microsoft\Windows\Temporary Internet Files\Content.IE5\C15HWLFQ\Water%20lying%20on%20the%20heath%2002[1].jpg">
            <a:extLst>
              <a:ext uri="{FF2B5EF4-FFF2-40B4-BE49-F238E27FC236}">
                <a16:creationId xmlns:a16="http://schemas.microsoft.com/office/drawing/2014/main" id="{EC26F02A-32E7-4259-A1C1-362CE3D2BE3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2902" y="4653136"/>
            <a:ext cx="2545562" cy="1970405"/>
          </a:xfrm>
          <a:prstGeom prst="rect">
            <a:avLst/>
          </a:prstGeom>
          <a:noFill/>
          <a:ln>
            <a:noFill/>
          </a:ln>
        </p:spPr>
      </p:pic>
    </p:spTree>
    <p:extLst>
      <p:ext uri="{BB962C8B-B14F-4D97-AF65-F5344CB8AC3E}">
        <p14:creationId xmlns:p14="http://schemas.microsoft.com/office/powerpoint/2010/main" val="9074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CD832162-8EAF-4978-8D55-78CFF264479B}"/>
              </a:ext>
            </a:extLst>
          </p:cNvPr>
          <p:cNvSpPr/>
          <p:nvPr/>
        </p:nvSpPr>
        <p:spPr>
          <a:xfrm>
            <a:off x="1331640" y="1484784"/>
            <a:ext cx="5976664" cy="3600400"/>
          </a:xfrm>
          <a:prstGeom prst="cloudCallout">
            <a:avLst>
              <a:gd name="adj1" fmla="val -47901"/>
              <a:gd name="adj2" fmla="val 765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a:t>How did you do?</a:t>
            </a:r>
          </a:p>
          <a:p>
            <a:pPr algn="ctr"/>
            <a:endParaRPr lang="en-GB" sz="3200" dirty="0"/>
          </a:p>
          <a:p>
            <a:pPr algn="ctr"/>
            <a:r>
              <a:rPr lang="en-GB" sz="3200" dirty="0"/>
              <a:t>Let’s go through the stages in order…</a:t>
            </a:r>
          </a:p>
        </p:txBody>
      </p:sp>
      <p:grpSp>
        <p:nvGrpSpPr>
          <p:cNvPr id="3" name="Group 2"/>
          <p:cNvGrpSpPr/>
          <p:nvPr/>
        </p:nvGrpSpPr>
        <p:grpSpPr>
          <a:xfrm>
            <a:off x="1772337" y="6237312"/>
            <a:ext cx="7217722" cy="496024"/>
            <a:chOff x="1743258" y="2021"/>
            <a:chExt cx="5650467" cy="1280080"/>
          </a:xfrm>
        </p:grpSpPr>
        <p:sp>
          <p:nvSpPr>
            <p:cNvPr id="4" name="Pentagon 3"/>
            <p:cNvSpPr/>
            <p:nvPr/>
          </p:nvSpPr>
          <p:spPr>
            <a:xfrm rot="10800000">
              <a:off x="1743258" y="2021"/>
              <a:ext cx="5650467" cy="1280080"/>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Pentagon 4"/>
            <p:cNvSpPr/>
            <p:nvPr/>
          </p:nvSpPr>
          <p:spPr>
            <a:xfrm rot="21600000">
              <a:off x="2063278" y="2021"/>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rPr>
                <a:t>Describe</a:t>
              </a:r>
              <a:r>
                <a:rPr lang="en-GB" sz="2300" kern="1200" dirty="0">
                  <a:solidFill>
                    <a:schemeClr val="tx1"/>
                  </a:solidFill>
                </a:rPr>
                <a:t> how flooding occurs</a:t>
              </a:r>
            </a:p>
          </p:txBody>
        </p:sp>
      </p:grpSp>
    </p:spTree>
    <p:extLst>
      <p:ext uri="{BB962C8B-B14F-4D97-AF65-F5344CB8AC3E}">
        <p14:creationId xmlns:p14="http://schemas.microsoft.com/office/powerpoint/2010/main" val="426251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3FD879-76D4-4797-AC2F-EFB4A2C0E950}"/>
              </a:ext>
            </a:extLst>
          </p:cNvPr>
          <p:cNvPicPr>
            <a:picLocks noChangeAspect="1"/>
          </p:cNvPicPr>
          <p:nvPr/>
        </p:nvPicPr>
        <p:blipFill rotWithShape="1">
          <a:blip r:embed="rId2"/>
          <a:srcRect l="53150" t="23387" r="31888" b="45798"/>
          <a:stretch/>
        </p:blipFill>
        <p:spPr>
          <a:xfrm>
            <a:off x="827584" y="1556792"/>
            <a:ext cx="4176464" cy="4835909"/>
          </a:xfrm>
          <a:prstGeom prst="rect">
            <a:avLst/>
          </a:prstGeom>
        </p:spPr>
      </p:pic>
      <p:sp>
        <p:nvSpPr>
          <p:cNvPr id="3" name="TextBox 2">
            <a:extLst>
              <a:ext uri="{FF2B5EF4-FFF2-40B4-BE49-F238E27FC236}">
                <a16:creationId xmlns:a16="http://schemas.microsoft.com/office/drawing/2014/main" id="{4C1DF1CE-E2EA-47F5-BAA3-B53D4272A49B}"/>
              </a:ext>
            </a:extLst>
          </p:cNvPr>
          <p:cNvSpPr txBox="1"/>
          <p:nvPr/>
        </p:nvSpPr>
        <p:spPr>
          <a:xfrm>
            <a:off x="5868144" y="2276872"/>
            <a:ext cx="2808312" cy="3539430"/>
          </a:xfrm>
          <a:prstGeom prst="rect">
            <a:avLst/>
          </a:prstGeom>
          <a:noFill/>
        </p:spPr>
        <p:txBody>
          <a:bodyPr wrap="square" rtlCol="0">
            <a:spAutoFit/>
          </a:bodyPr>
          <a:lstStyle/>
          <a:p>
            <a:r>
              <a:rPr lang="en-GB" sz="2800" dirty="0"/>
              <a:t>Flooding will happen if we have an unusually high amount of rain, or if it keeps on raining for a long time…</a:t>
            </a:r>
          </a:p>
        </p:txBody>
      </p:sp>
      <p:grpSp>
        <p:nvGrpSpPr>
          <p:cNvPr id="4" name="Group 3"/>
          <p:cNvGrpSpPr/>
          <p:nvPr/>
        </p:nvGrpSpPr>
        <p:grpSpPr>
          <a:xfrm>
            <a:off x="1772337" y="6237312"/>
            <a:ext cx="7217722" cy="496024"/>
            <a:chOff x="1743258" y="2021"/>
            <a:chExt cx="5650467" cy="1280080"/>
          </a:xfrm>
        </p:grpSpPr>
        <p:sp>
          <p:nvSpPr>
            <p:cNvPr id="5" name="Pentagon 4"/>
            <p:cNvSpPr/>
            <p:nvPr/>
          </p:nvSpPr>
          <p:spPr>
            <a:xfrm rot="10800000">
              <a:off x="1743258" y="2021"/>
              <a:ext cx="5650467" cy="1280080"/>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2021"/>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rPr>
                <a:t>Describe</a:t>
              </a:r>
              <a:r>
                <a:rPr lang="en-GB" sz="2300" kern="1200" dirty="0">
                  <a:solidFill>
                    <a:schemeClr val="tx1"/>
                  </a:solidFill>
                </a:rPr>
                <a:t> how flooding occurs</a:t>
              </a:r>
            </a:p>
          </p:txBody>
        </p:sp>
      </p:grpSp>
    </p:spTree>
    <p:extLst>
      <p:ext uri="{BB962C8B-B14F-4D97-AF65-F5344CB8AC3E}">
        <p14:creationId xmlns:p14="http://schemas.microsoft.com/office/powerpoint/2010/main" val="137474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F2B135-4235-4E07-8FB1-307043EED804}"/>
              </a:ext>
            </a:extLst>
          </p:cNvPr>
          <p:cNvPicPr>
            <a:picLocks noChangeAspect="1"/>
          </p:cNvPicPr>
          <p:nvPr/>
        </p:nvPicPr>
        <p:blipFill rotWithShape="1">
          <a:blip r:embed="rId2"/>
          <a:srcRect l="38188" t="54202" r="46850" b="16384"/>
          <a:stretch/>
        </p:blipFill>
        <p:spPr>
          <a:xfrm>
            <a:off x="899591" y="1700808"/>
            <a:ext cx="3843853" cy="4248472"/>
          </a:xfrm>
          <a:prstGeom prst="rect">
            <a:avLst/>
          </a:prstGeom>
        </p:spPr>
      </p:pic>
      <p:sp>
        <p:nvSpPr>
          <p:cNvPr id="3" name="TextBox 2">
            <a:extLst>
              <a:ext uri="{FF2B5EF4-FFF2-40B4-BE49-F238E27FC236}">
                <a16:creationId xmlns:a16="http://schemas.microsoft.com/office/drawing/2014/main" id="{E7CAB62D-0DF6-4F89-926A-E416D918813C}"/>
              </a:ext>
            </a:extLst>
          </p:cNvPr>
          <p:cNvSpPr txBox="1"/>
          <p:nvPr/>
        </p:nvSpPr>
        <p:spPr>
          <a:xfrm>
            <a:off x="5364088" y="2780928"/>
            <a:ext cx="3168352" cy="3108543"/>
          </a:xfrm>
          <a:prstGeom prst="rect">
            <a:avLst/>
          </a:prstGeom>
          <a:noFill/>
        </p:spPr>
        <p:txBody>
          <a:bodyPr wrap="square" rtlCol="0">
            <a:spAutoFit/>
          </a:bodyPr>
          <a:lstStyle/>
          <a:p>
            <a:r>
              <a:rPr lang="en-GB" sz="2800" dirty="0"/>
              <a:t>When rain water falls on the ground, it will always try to soak into the ground (creating ground water)</a:t>
            </a:r>
          </a:p>
        </p:txBody>
      </p:sp>
      <p:grpSp>
        <p:nvGrpSpPr>
          <p:cNvPr id="4" name="Group 3"/>
          <p:cNvGrpSpPr/>
          <p:nvPr/>
        </p:nvGrpSpPr>
        <p:grpSpPr>
          <a:xfrm>
            <a:off x="1772337" y="6237312"/>
            <a:ext cx="7217722" cy="496024"/>
            <a:chOff x="1743258" y="2021"/>
            <a:chExt cx="5650467" cy="1280080"/>
          </a:xfrm>
        </p:grpSpPr>
        <p:sp>
          <p:nvSpPr>
            <p:cNvPr id="5" name="Pentagon 4"/>
            <p:cNvSpPr/>
            <p:nvPr/>
          </p:nvSpPr>
          <p:spPr>
            <a:xfrm rot="10800000">
              <a:off x="1743258" y="2021"/>
              <a:ext cx="5650467" cy="1280080"/>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2021"/>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rPr>
                <a:t>Describe</a:t>
              </a:r>
              <a:r>
                <a:rPr lang="en-GB" sz="2300" kern="1200" dirty="0">
                  <a:solidFill>
                    <a:schemeClr val="tx1"/>
                  </a:solidFill>
                </a:rPr>
                <a:t> how flooding occurs</a:t>
              </a:r>
            </a:p>
          </p:txBody>
        </p:sp>
      </p:grpSp>
    </p:spTree>
    <p:extLst>
      <p:ext uri="{BB962C8B-B14F-4D97-AF65-F5344CB8AC3E}">
        <p14:creationId xmlns:p14="http://schemas.microsoft.com/office/powerpoint/2010/main" val="377352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7C36B9-72EA-44A9-83F7-60586DD12F88}"/>
              </a:ext>
            </a:extLst>
          </p:cNvPr>
          <p:cNvPicPr>
            <a:picLocks noChangeAspect="1"/>
          </p:cNvPicPr>
          <p:nvPr/>
        </p:nvPicPr>
        <p:blipFill rotWithShape="1">
          <a:blip r:embed="rId2"/>
          <a:srcRect l="53150" t="54202" r="32675" b="16384"/>
          <a:stretch/>
        </p:blipFill>
        <p:spPr>
          <a:xfrm>
            <a:off x="683568" y="1484784"/>
            <a:ext cx="3744416" cy="4368488"/>
          </a:xfrm>
          <a:prstGeom prst="rect">
            <a:avLst/>
          </a:prstGeom>
        </p:spPr>
      </p:pic>
      <p:sp>
        <p:nvSpPr>
          <p:cNvPr id="3" name="TextBox 2">
            <a:extLst>
              <a:ext uri="{FF2B5EF4-FFF2-40B4-BE49-F238E27FC236}">
                <a16:creationId xmlns:a16="http://schemas.microsoft.com/office/drawing/2014/main" id="{244E320C-8583-4EE2-99C2-19991B49A2E2}"/>
              </a:ext>
            </a:extLst>
          </p:cNvPr>
          <p:cNvSpPr txBox="1"/>
          <p:nvPr/>
        </p:nvSpPr>
        <p:spPr>
          <a:xfrm>
            <a:off x="4687418" y="1984861"/>
            <a:ext cx="4320480" cy="3785652"/>
          </a:xfrm>
          <a:prstGeom prst="rect">
            <a:avLst/>
          </a:prstGeom>
          <a:noFill/>
        </p:spPr>
        <p:txBody>
          <a:bodyPr wrap="square" rtlCol="0">
            <a:spAutoFit/>
          </a:bodyPr>
          <a:lstStyle/>
          <a:p>
            <a:r>
              <a:rPr lang="en-GB" sz="2400" dirty="0"/>
              <a:t>When the ground gets full of water no more water can possibly soak in (we say the ground is saturated).</a:t>
            </a:r>
          </a:p>
          <a:p>
            <a:r>
              <a:rPr lang="en-GB" sz="2400" dirty="0"/>
              <a:t>This means that any more rain water falls onto the ground but stays on the top! This will create the big puddles like you can see in the picture.</a:t>
            </a:r>
          </a:p>
        </p:txBody>
      </p:sp>
      <p:grpSp>
        <p:nvGrpSpPr>
          <p:cNvPr id="4" name="Group 3"/>
          <p:cNvGrpSpPr/>
          <p:nvPr/>
        </p:nvGrpSpPr>
        <p:grpSpPr>
          <a:xfrm>
            <a:off x="1772337" y="6237312"/>
            <a:ext cx="7217722" cy="496024"/>
            <a:chOff x="1743258" y="2021"/>
            <a:chExt cx="5650467" cy="1280080"/>
          </a:xfrm>
        </p:grpSpPr>
        <p:sp>
          <p:nvSpPr>
            <p:cNvPr id="5" name="Pentagon 4"/>
            <p:cNvSpPr/>
            <p:nvPr/>
          </p:nvSpPr>
          <p:spPr>
            <a:xfrm rot="10800000">
              <a:off x="1743258" y="2021"/>
              <a:ext cx="5650467" cy="1280080"/>
            </a:xfrm>
            <a:prstGeom prst="homePlate">
              <a:avLst/>
            </a:prstGeom>
            <a:solidFill>
              <a:srgbClr val="99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entagon 4"/>
            <p:cNvSpPr/>
            <p:nvPr/>
          </p:nvSpPr>
          <p:spPr>
            <a:xfrm rot="21600000">
              <a:off x="2063278" y="2021"/>
              <a:ext cx="5330447" cy="128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4480" tIns="87630" rIns="163576" bIns="87630"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rPr>
                <a:t>Describe</a:t>
              </a:r>
              <a:r>
                <a:rPr lang="en-GB" sz="2300" kern="1200" dirty="0">
                  <a:solidFill>
                    <a:schemeClr val="tx1"/>
                  </a:solidFill>
                </a:rPr>
                <a:t> how flooding occurs</a:t>
              </a:r>
            </a:p>
          </p:txBody>
        </p:sp>
      </p:grpSp>
    </p:spTree>
    <p:extLst>
      <p:ext uri="{BB962C8B-B14F-4D97-AF65-F5344CB8AC3E}">
        <p14:creationId xmlns:p14="http://schemas.microsoft.com/office/powerpoint/2010/main" val="3324403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Jo">
      <a:majorFont>
        <a:latin typeface="Comic Sans MS"/>
        <a:ea typeface=""/>
        <a:cs typeface=""/>
      </a:majorFont>
      <a:minorFont>
        <a:latin typeface="Comic Sans MS"/>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J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794</TotalTime>
  <Words>1267</Words>
  <Application>Microsoft Office PowerPoint</Application>
  <PresentationFormat>On-screen Show (4:3)</PresentationFormat>
  <Paragraphs>120</Paragraphs>
  <Slides>33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Comic Sans MS</vt:lpstr>
      <vt:lpstr>Symbol</vt:lpstr>
      <vt:lpstr>Waveform</vt:lpstr>
      <vt:lpstr>Office Theme</vt:lpstr>
      <vt:lpstr>Flooding</vt:lpstr>
      <vt:lpstr>Ask 5 questions about this picture…</vt:lpstr>
      <vt:lpstr>What is a flood?</vt:lpstr>
      <vt:lpstr>How do floods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your knowledge: Developing</vt:lpstr>
      <vt:lpstr>Are there any other causes of flooding?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your knowledge: Secure</vt:lpstr>
      <vt:lpstr>Stretch and Challenge Task: </vt:lpstr>
      <vt:lpstr>Stretch and Challenge Task: </vt:lpstr>
      <vt:lpstr>Test your knowledge: Secure+</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Flooding</dc:title>
  <dc:creator>j.hyland</dc:creator>
  <cp:lastModifiedBy>J Hyland</cp:lastModifiedBy>
  <cp:revision>28</cp:revision>
  <cp:lastPrinted>2019-03-11T10:05:27Z</cp:lastPrinted>
  <dcterms:created xsi:type="dcterms:W3CDTF">2018-03-13T09:53:20Z</dcterms:created>
  <dcterms:modified xsi:type="dcterms:W3CDTF">2020-05-13T15:11:36Z</dcterms:modified>
</cp:coreProperties>
</file>