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80" r:id="rId3"/>
    <p:sldId id="290" r:id="rId4"/>
    <p:sldId id="281" r:id="rId5"/>
    <p:sldId id="282" r:id="rId6"/>
    <p:sldId id="283" r:id="rId7"/>
    <p:sldId id="284" r:id="rId8"/>
    <p:sldId id="295" r:id="rId9"/>
    <p:sldId id="288" r:id="rId10"/>
    <p:sldId id="289" r:id="rId11"/>
    <p:sldId id="29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DDC423-BDC7-486B-8A13-B98B2BEE46EF}"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F7C575-B26A-4CE8-84A1-73654DCDA57F}" type="slidenum">
              <a:rPr lang="en-GB" smtClean="0"/>
              <a:t>‹#›</a:t>
            </a:fld>
            <a:endParaRPr lang="en-GB"/>
          </a:p>
        </p:txBody>
      </p:sp>
    </p:spTree>
    <p:extLst>
      <p:ext uri="{BB962C8B-B14F-4D97-AF65-F5344CB8AC3E}">
        <p14:creationId xmlns:p14="http://schemas.microsoft.com/office/powerpoint/2010/main" val="1004909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DDC423-BDC7-486B-8A13-B98B2BEE46EF}"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F7C575-B26A-4CE8-84A1-73654DCDA57F}" type="slidenum">
              <a:rPr lang="en-GB" smtClean="0"/>
              <a:t>‹#›</a:t>
            </a:fld>
            <a:endParaRPr lang="en-GB"/>
          </a:p>
        </p:txBody>
      </p:sp>
    </p:spTree>
    <p:extLst>
      <p:ext uri="{BB962C8B-B14F-4D97-AF65-F5344CB8AC3E}">
        <p14:creationId xmlns:p14="http://schemas.microsoft.com/office/powerpoint/2010/main" val="2466974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DDC423-BDC7-486B-8A13-B98B2BEE46EF}"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F7C575-B26A-4CE8-84A1-73654DCDA57F}" type="slidenum">
              <a:rPr lang="en-GB" smtClean="0"/>
              <a:t>‹#›</a:t>
            </a:fld>
            <a:endParaRPr lang="en-GB"/>
          </a:p>
        </p:txBody>
      </p:sp>
    </p:spTree>
    <p:extLst>
      <p:ext uri="{BB962C8B-B14F-4D97-AF65-F5344CB8AC3E}">
        <p14:creationId xmlns:p14="http://schemas.microsoft.com/office/powerpoint/2010/main" val="238892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8703076-4710-4DD8-BC39-D62E2AB1B1B0}" type="datetimeFigureOut">
              <a:rPr lang="en-GB" smtClean="0"/>
              <a:pPr/>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0EF99-7625-4649-A04F-29E9AAD999B3}" type="slidenum">
              <a:rPr lang="en-GB" smtClean="0"/>
              <a:pPr/>
              <a:t>‹#›</a:t>
            </a:fld>
            <a:endParaRPr lang="en-GB"/>
          </a:p>
        </p:txBody>
      </p:sp>
    </p:spTree>
    <p:extLst>
      <p:ext uri="{BB962C8B-B14F-4D97-AF65-F5344CB8AC3E}">
        <p14:creationId xmlns:p14="http://schemas.microsoft.com/office/powerpoint/2010/main" val="3827364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703076-4710-4DD8-BC39-D62E2AB1B1B0}" type="datetimeFigureOut">
              <a:rPr lang="en-GB" smtClean="0"/>
              <a:pPr/>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0EF99-7625-4649-A04F-29E9AAD999B3}" type="slidenum">
              <a:rPr lang="en-GB" smtClean="0"/>
              <a:pPr/>
              <a:t>‹#›</a:t>
            </a:fld>
            <a:endParaRPr lang="en-GB"/>
          </a:p>
        </p:txBody>
      </p:sp>
    </p:spTree>
    <p:extLst>
      <p:ext uri="{BB962C8B-B14F-4D97-AF65-F5344CB8AC3E}">
        <p14:creationId xmlns:p14="http://schemas.microsoft.com/office/powerpoint/2010/main" val="2357936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703076-4710-4DD8-BC39-D62E2AB1B1B0}" type="datetimeFigureOut">
              <a:rPr lang="en-GB" smtClean="0"/>
              <a:pPr/>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0EF99-7625-4649-A04F-29E9AAD999B3}" type="slidenum">
              <a:rPr lang="en-GB" smtClean="0"/>
              <a:pPr/>
              <a:t>‹#›</a:t>
            </a:fld>
            <a:endParaRPr lang="en-GB"/>
          </a:p>
        </p:txBody>
      </p:sp>
    </p:spTree>
    <p:extLst>
      <p:ext uri="{BB962C8B-B14F-4D97-AF65-F5344CB8AC3E}">
        <p14:creationId xmlns:p14="http://schemas.microsoft.com/office/powerpoint/2010/main" val="2323142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8703076-4710-4DD8-BC39-D62E2AB1B1B0}" type="datetimeFigureOut">
              <a:rPr lang="en-GB" smtClean="0"/>
              <a:pPr/>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30EF99-7625-4649-A04F-29E9AAD999B3}" type="slidenum">
              <a:rPr lang="en-GB" smtClean="0"/>
              <a:pPr/>
              <a:t>‹#›</a:t>
            </a:fld>
            <a:endParaRPr lang="en-GB"/>
          </a:p>
        </p:txBody>
      </p:sp>
    </p:spTree>
    <p:extLst>
      <p:ext uri="{BB962C8B-B14F-4D97-AF65-F5344CB8AC3E}">
        <p14:creationId xmlns:p14="http://schemas.microsoft.com/office/powerpoint/2010/main" val="3253518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8703076-4710-4DD8-BC39-D62E2AB1B1B0}" type="datetimeFigureOut">
              <a:rPr lang="en-GB" smtClean="0"/>
              <a:pPr/>
              <a:t>13/05/2020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30EF99-7625-4649-A04F-29E9AAD999B3}" type="slidenum">
              <a:rPr lang="en-GB" smtClean="0"/>
              <a:pPr/>
              <a:t>‹#›</a:t>
            </a:fld>
            <a:endParaRPr lang="en-GB"/>
          </a:p>
        </p:txBody>
      </p:sp>
    </p:spTree>
    <p:extLst>
      <p:ext uri="{BB962C8B-B14F-4D97-AF65-F5344CB8AC3E}">
        <p14:creationId xmlns:p14="http://schemas.microsoft.com/office/powerpoint/2010/main" val="2123765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8703076-4710-4DD8-BC39-D62E2AB1B1B0}" type="datetimeFigureOut">
              <a:rPr lang="en-GB" smtClean="0"/>
              <a:pPr/>
              <a:t>13/05/2020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30EF99-7625-4649-A04F-29E9AAD999B3}" type="slidenum">
              <a:rPr lang="en-GB" smtClean="0"/>
              <a:pPr/>
              <a:t>‹#›</a:t>
            </a:fld>
            <a:endParaRPr lang="en-GB"/>
          </a:p>
        </p:txBody>
      </p:sp>
    </p:spTree>
    <p:extLst>
      <p:ext uri="{BB962C8B-B14F-4D97-AF65-F5344CB8AC3E}">
        <p14:creationId xmlns:p14="http://schemas.microsoft.com/office/powerpoint/2010/main" val="2241566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703076-4710-4DD8-BC39-D62E2AB1B1B0}" type="datetimeFigureOut">
              <a:rPr lang="en-GB" smtClean="0"/>
              <a:pPr/>
              <a:t>13/05/2020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30EF99-7625-4649-A04F-29E9AAD999B3}" type="slidenum">
              <a:rPr lang="en-GB" smtClean="0"/>
              <a:pPr/>
              <a:t>‹#›</a:t>
            </a:fld>
            <a:endParaRPr lang="en-GB"/>
          </a:p>
        </p:txBody>
      </p:sp>
    </p:spTree>
    <p:extLst>
      <p:ext uri="{BB962C8B-B14F-4D97-AF65-F5344CB8AC3E}">
        <p14:creationId xmlns:p14="http://schemas.microsoft.com/office/powerpoint/2010/main" val="2277696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703076-4710-4DD8-BC39-D62E2AB1B1B0}" type="datetimeFigureOut">
              <a:rPr lang="en-GB" smtClean="0"/>
              <a:pPr/>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30EF99-7625-4649-A04F-29E9AAD999B3}" type="slidenum">
              <a:rPr lang="en-GB" smtClean="0"/>
              <a:pPr/>
              <a:t>‹#›</a:t>
            </a:fld>
            <a:endParaRPr lang="en-GB"/>
          </a:p>
        </p:txBody>
      </p:sp>
    </p:spTree>
    <p:extLst>
      <p:ext uri="{BB962C8B-B14F-4D97-AF65-F5344CB8AC3E}">
        <p14:creationId xmlns:p14="http://schemas.microsoft.com/office/powerpoint/2010/main" val="1880511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DDC423-BDC7-486B-8A13-B98B2BEE46EF}"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F7C575-B26A-4CE8-84A1-73654DCDA57F}" type="slidenum">
              <a:rPr lang="en-GB" smtClean="0"/>
              <a:t>‹#›</a:t>
            </a:fld>
            <a:endParaRPr lang="en-GB"/>
          </a:p>
        </p:txBody>
      </p:sp>
    </p:spTree>
    <p:extLst>
      <p:ext uri="{BB962C8B-B14F-4D97-AF65-F5344CB8AC3E}">
        <p14:creationId xmlns:p14="http://schemas.microsoft.com/office/powerpoint/2010/main" val="3669911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703076-4710-4DD8-BC39-D62E2AB1B1B0}" type="datetimeFigureOut">
              <a:rPr lang="en-GB" smtClean="0"/>
              <a:pPr/>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30EF99-7625-4649-A04F-29E9AAD999B3}" type="slidenum">
              <a:rPr lang="en-GB" smtClean="0"/>
              <a:pPr/>
              <a:t>‹#›</a:t>
            </a:fld>
            <a:endParaRPr lang="en-GB"/>
          </a:p>
        </p:txBody>
      </p:sp>
    </p:spTree>
    <p:extLst>
      <p:ext uri="{BB962C8B-B14F-4D97-AF65-F5344CB8AC3E}">
        <p14:creationId xmlns:p14="http://schemas.microsoft.com/office/powerpoint/2010/main" val="1874910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703076-4710-4DD8-BC39-D62E2AB1B1B0}" type="datetimeFigureOut">
              <a:rPr lang="en-GB" smtClean="0"/>
              <a:pPr/>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0EF99-7625-4649-A04F-29E9AAD999B3}" type="slidenum">
              <a:rPr lang="en-GB" smtClean="0"/>
              <a:pPr/>
              <a:t>‹#›</a:t>
            </a:fld>
            <a:endParaRPr lang="en-GB"/>
          </a:p>
        </p:txBody>
      </p:sp>
    </p:spTree>
    <p:extLst>
      <p:ext uri="{BB962C8B-B14F-4D97-AF65-F5344CB8AC3E}">
        <p14:creationId xmlns:p14="http://schemas.microsoft.com/office/powerpoint/2010/main" val="2961631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703076-4710-4DD8-BC39-D62E2AB1B1B0}" type="datetimeFigureOut">
              <a:rPr lang="en-GB" smtClean="0"/>
              <a:pPr/>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0EF99-7625-4649-A04F-29E9AAD999B3}" type="slidenum">
              <a:rPr lang="en-GB" smtClean="0"/>
              <a:pPr/>
              <a:t>‹#›</a:t>
            </a:fld>
            <a:endParaRPr lang="en-GB"/>
          </a:p>
        </p:txBody>
      </p:sp>
    </p:spTree>
    <p:extLst>
      <p:ext uri="{BB962C8B-B14F-4D97-AF65-F5344CB8AC3E}">
        <p14:creationId xmlns:p14="http://schemas.microsoft.com/office/powerpoint/2010/main" val="2067722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DDC423-BDC7-486B-8A13-B98B2BEE46EF}"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F7C575-B26A-4CE8-84A1-73654DCDA57F}" type="slidenum">
              <a:rPr lang="en-GB" smtClean="0"/>
              <a:t>‹#›</a:t>
            </a:fld>
            <a:endParaRPr lang="en-GB"/>
          </a:p>
        </p:txBody>
      </p:sp>
    </p:spTree>
    <p:extLst>
      <p:ext uri="{BB962C8B-B14F-4D97-AF65-F5344CB8AC3E}">
        <p14:creationId xmlns:p14="http://schemas.microsoft.com/office/powerpoint/2010/main" val="3784905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DDC423-BDC7-486B-8A13-B98B2BEE46EF}"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F7C575-B26A-4CE8-84A1-73654DCDA57F}" type="slidenum">
              <a:rPr lang="en-GB" smtClean="0"/>
              <a:t>‹#›</a:t>
            </a:fld>
            <a:endParaRPr lang="en-GB"/>
          </a:p>
        </p:txBody>
      </p:sp>
    </p:spTree>
    <p:extLst>
      <p:ext uri="{BB962C8B-B14F-4D97-AF65-F5344CB8AC3E}">
        <p14:creationId xmlns:p14="http://schemas.microsoft.com/office/powerpoint/2010/main" val="2380883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DDC423-BDC7-486B-8A13-B98B2BEE46EF}" type="datetimeFigureOut">
              <a:rPr lang="en-GB" smtClean="0"/>
              <a:t>13/05/2020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F7C575-B26A-4CE8-84A1-73654DCDA57F}" type="slidenum">
              <a:rPr lang="en-GB" smtClean="0"/>
              <a:t>‹#›</a:t>
            </a:fld>
            <a:endParaRPr lang="en-GB"/>
          </a:p>
        </p:txBody>
      </p:sp>
    </p:spTree>
    <p:extLst>
      <p:ext uri="{BB962C8B-B14F-4D97-AF65-F5344CB8AC3E}">
        <p14:creationId xmlns:p14="http://schemas.microsoft.com/office/powerpoint/2010/main" val="352587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DDC423-BDC7-486B-8A13-B98B2BEE46EF}" type="datetimeFigureOut">
              <a:rPr lang="en-GB" smtClean="0"/>
              <a:t>13/05/2020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F7C575-B26A-4CE8-84A1-73654DCDA57F}" type="slidenum">
              <a:rPr lang="en-GB" smtClean="0"/>
              <a:t>‹#›</a:t>
            </a:fld>
            <a:endParaRPr lang="en-GB"/>
          </a:p>
        </p:txBody>
      </p:sp>
    </p:spTree>
    <p:extLst>
      <p:ext uri="{BB962C8B-B14F-4D97-AF65-F5344CB8AC3E}">
        <p14:creationId xmlns:p14="http://schemas.microsoft.com/office/powerpoint/2010/main" val="381496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DDC423-BDC7-486B-8A13-B98B2BEE46EF}" type="datetimeFigureOut">
              <a:rPr lang="en-GB" smtClean="0"/>
              <a:t>13/05/2020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F7C575-B26A-4CE8-84A1-73654DCDA57F}" type="slidenum">
              <a:rPr lang="en-GB" smtClean="0"/>
              <a:t>‹#›</a:t>
            </a:fld>
            <a:endParaRPr lang="en-GB"/>
          </a:p>
        </p:txBody>
      </p:sp>
    </p:spTree>
    <p:extLst>
      <p:ext uri="{BB962C8B-B14F-4D97-AF65-F5344CB8AC3E}">
        <p14:creationId xmlns:p14="http://schemas.microsoft.com/office/powerpoint/2010/main" val="177134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DDC423-BDC7-486B-8A13-B98B2BEE46EF}"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F7C575-B26A-4CE8-84A1-73654DCDA57F}" type="slidenum">
              <a:rPr lang="en-GB" smtClean="0"/>
              <a:t>‹#›</a:t>
            </a:fld>
            <a:endParaRPr lang="en-GB"/>
          </a:p>
        </p:txBody>
      </p:sp>
    </p:spTree>
    <p:extLst>
      <p:ext uri="{BB962C8B-B14F-4D97-AF65-F5344CB8AC3E}">
        <p14:creationId xmlns:p14="http://schemas.microsoft.com/office/powerpoint/2010/main" val="490953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DDC423-BDC7-486B-8A13-B98B2BEE46EF}"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F7C575-B26A-4CE8-84A1-73654DCDA57F}" type="slidenum">
              <a:rPr lang="en-GB" smtClean="0"/>
              <a:t>‹#›</a:t>
            </a:fld>
            <a:endParaRPr lang="en-GB"/>
          </a:p>
        </p:txBody>
      </p:sp>
    </p:spTree>
    <p:extLst>
      <p:ext uri="{BB962C8B-B14F-4D97-AF65-F5344CB8AC3E}">
        <p14:creationId xmlns:p14="http://schemas.microsoft.com/office/powerpoint/2010/main" val="1347968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DDC423-BDC7-486B-8A13-B98B2BEE46EF}" type="datetimeFigureOut">
              <a:rPr lang="en-GB" smtClean="0"/>
              <a:t>13/05/2020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7C575-B26A-4CE8-84A1-73654DCDA57F}" type="slidenum">
              <a:rPr lang="en-GB" smtClean="0"/>
              <a:t>‹#›</a:t>
            </a:fld>
            <a:endParaRPr lang="en-GB"/>
          </a:p>
        </p:txBody>
      </p:sp>
    </p:spTree>
    <p:extLst>
      <p:ext uri="{BB962C8B-B14F-4D97-AF65-F5344CB8AC3E}">
        <p14:creationId xmlns:p14="http://schemas.microsoft.com/office/powerpoint/2010/main" val="2120571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03076-4710-4DD8-BC39-D62E2AB1B1B0}" type="datetimeFigureOut">
              <a:rPr lang="en-GB" smtClean="0"/>
              <a:pPr/>
              <a:t>13/05/2020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0EF99-7625-4649-A04F-29E9AAD999B3}" type="slidenum">
              <a:rPr lang="en-GB" smtClean="0"/>
              <a:pPr/>
              <a:t>‹#›</a:t>
            </a:fld>
            <a:endParaRPr lang="en-GB"/>
          </a:p>
        </p:txBody>
      </p:sp>
    </p:spTree>
    <p:extLst>
      <p:ext uri="{BB962C8B-B14F-4D97-AF65-F5344CB8AC3E}">
        <p14:creationId xmlns:p14="http://schemas.microsoft.com/office/powerpoint/2010/main" val="35678132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65F68D-8FCC-4CED-9738-622309EB9BD0}"/>
              </a:ext>
            </a:extLst>
          </p:cNvPr>
          <p:cNvSpPr/>
          <p:nvPr/>
        </p:nvSpPr>
        <p:spPr>
          <a:xfrm>
            <a:off x="457200" y="333375"/>
            <a:ext cx="8229600" cy="6305964"/>
          </a:xfrm>
          <a:prstGeom prst="rect">
            <a:avLst/>
          </a:prstGeom>
          <a:ln w="76200">
            <a:solidFill>
              <a:srgbClr val="9F0000"/>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20483" name="Title 1">
            <a:extLst>
              <a:ext uri="{FF2B5EF4-FFF2-40B4-BE49-F238E27FC236}">
                <a16:creationId xmlns:a16="http://schemas.microsoft.com/office/drawing/2014/main" id="{E8A96220-FFC5-4E57-A513-3FEB47029E13}"/>
              </a:ext>
            </a:extLst>
          </p:cNvPr>
          <p:cNvSpPr>
            <a:spLocks noGrp="1"/>
          </p:cNvSpPr>
          <p:nvPr>
            <p:ph type="title"/>
          </p:nvPr>
        </p:nvSpPr>
        <p:spPr>
          <a:xfrm>
            <a:off x="457200" y="381825"/>
            <a:ext cx="8229600" cy="1143000"/>
          </a:xfrm>
        </p:spPr>
        <p:txBody>
          <a:bodyPr>
            <a:normAutofit fontScale="90000"/>
          </a:bodyPr>
          <a:lstStyle/>
          <a:p>
            <a:r>
              <a:rPr lang="en-GB" altLang="en-US" dirty="0"/>
              <a:t>Test your knowledge: </a:t>
            </a:r>
            <a:r>
              <a:rPr lang="en-GB" altLang="en-US" b="1" dirty="0"/>
              <a:t>Developing</a:t>
            </a:r>
          </a:p>
        </p:txBody>
      </p:sp>
      <p:pic>
        <p:nvPicPr>
          <p:cNvPr id="7" name="Content Placeholder 6">
            <a:extLst>
              <a:ext uri="{FF2B5EF4-FFF2-40B4-BE49-F238E27FC236}">
                <a16:creationId xmlns:a16="http://schemas.microsoft.com/office/drawing/2014/main" id="{2232BF33-0C03-4B53-B17C-FD6BC98CFDC0}"/>
              </a:ext>
            </a:extLst>
          </p:cNvPr>
          <p:cNvPicPr>
            <a:picLocks noGrp="1"/>
          </p:cNvPicPr>
          <p:nvPr>
            <p:ph idx="1"/>
          </p:nvPr>
        </p:nvPicPr>
        <p:blipFill rotWithShape="1">
          <a:blip r:embed="rId2"/>
          <a:srcRect l="21355" t="22345" r="37046" b="24272"/>
          <a:stretch/>
        </p:blipFill>
        <p:spPr bwMode="auto">
          <a:xfrm>
            <a:off x="673050" y="1380558"/>
            <a:ext cx="8013750" cy="5258781"/>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ECF7D002-C278-4EE6-B4B7-5DED595B9EA2}"/>
              </a:ext>
            </a:extLst>
          </p:cNvPr>
          <p:cNvSpPr txBox="1"/>
          <p:nvPr/>
        </p:nvSpPr>
        <p:spPr>
          <a:xfrm>
            <a:off x="1855305" y="1524825"/>
            <a:ext cx="2531166" cy="646331"/>
          </a:xfrm>
          <a:prstGeom prst="rect">
            <a:avLst/>
          </a:prstGeom>
          <a:noFill/>
        </p:spPr>
        <p:txBody>
          <a:bodyPr wrap="square" rtlCol="0">
            <a:spAutoFit/>
          </a:bodyPr>
          <a:lstStyle/>
          <a:p>
            <a:r>
              <a:rPr lang="en-GB" dirty="0">
                <a:solidFill>
                  <a:schemeClr val="accent4"/>
                </a:solidFill>
              </a:rPr>
              <a:t>Heavy rain, or lots and lots of rain</a:t>
            </a:r>
          </a:p>
        </p:txBody>
      </p:sp>
      <p:sp>
        <p:nvSpPr>
          <p:cNvPr id="9" name="TextBox 8">
            <a:extLst>
              <a:ext uri="{FF2B5EF4-FFF2-40B4-BE49-F238E27FC236}">
                <a16:creationId xmlns:a16="http://schemas.microsoft.com/office/drawing/2014/main" id="{CD4625F6-CE09-468A-86C6-CCC2098A9211}"/>
              </a:ext>
            </a:extLst>
          </p:cNvPr>
          <p:cNvSpPr txBox="1"/>
          <p:nvPr/>
        </p:nvSpPr>
        <p:spPr>
          <a:xfrm>
            <a:off x="775253" y="5679382"/>
            <a:ext cx="2531166" cy="646331"/>
          </a:xfrm>
          <a:prstGeom prst="rect">
            <a:avLst/>
          </a:prstGeom>
          <a:noFill/>
        </p:spPr>
        <p:txBody>
          <a:bodyPr wrap="square" rtlCol="0">
            <a:spAutoFit/>
          </a:bodyPr>
          <a:lstStyle/>
          <a:p>
            <a:r>
              <a:rPr lang="en-GB" dirty="0">
                <a:solidFill>
                  <a:schemeClr val="accent4"/>
                </a:solidFill>
              </a:rPr>
              <a:t>The rain water soaks into the ground</a:t>
            </a:r>
          </a:p>
        </p:txBody>
      </p:sp>
      <p:sp>
        <p:nvSpPr>
          <p:cNvPr id="10" name="TextBox 9">
            <a:extLst>
              <a:ext uri="{FF2B5EF4-FFF2-40B4-BE49-F238E27FC236}">
                <a16:creationId xmlns:a16="http://schemas.microsoft.com/office/drawing/2014/main" id="{E2A8B7BC-4C58-4090-8D79-20CE8D31F22C}"/>
              </a:ext>
            </a:extLst>
          </p:cNvPr>
          <p:cNvSpPr txBox="1"/>
          <p:nvPr/>
        </p:nvSpPr>
        <p:spPr>
          <a:xfrm>
            <a:off x="3414342" y="5356216"/>
            <a:ext cx="2531166" cy="738664"/>
          </a:xfrm>
          <a:prstGeom prst="rect">
            <a:avLst/>
          </a:prstGeom>
          <a:noFill/>
        </p:spPr>
        <p:txBody>
          <a:bodyPr wrap="square" rtlCol="0">
            <a:spAutoFit/>
          </a:bodyPr>
          <a:lstStyle/>
          <a:p>
            <a:r>
              <a:rPr lang="en-GB" sz="1400" dirty="0">
                <a:solidFill>
                  <a:schemeClr val="accent4"/>
                </a:solidFill>
              </a:rPr>
              <a:t>The water can no longer soak into the ground so it stays on top of the ground</a:t>
            </a:r>
          </a:p>
        </p:txBody>
      </p:sp>
      <p:sp>
        <p:nvSpPr>
          <p:cNvPr id="11" name="TextBox 10">
            <a:extLst>
              <a:ext uri="{FF2B5EF4-FFF2-40B4-BE49-F238E27FC236}">
                <a16:creationId xmlns:a16="http://schemas.microsoft.com/office/drawing/2014/main" id="{97650144-1147-44E0-9725-5EB653D55D39}"/>
              </a:ext>
            </a:extLst>
          </p:cNvPr>
          <p:cNvSpPr txBox="1"/>
          <p:nvPr/>
        </p:nvSpPr>
        <p:spPr>
          <a:xfrm>
            <a:off x="5271052" y="1850041"/>
            <a:ext cx="2531166" cy="523220"/>
          </a:xfrm>
          <a:prstGeom prst="rect">
            <a:avLst/>
          </a:prstGeom>
          <a:noFill/>
        </p:spPr>
        <p:txBody>
          <a:bodyPr wrap="square" rtlCol="0">
            <a:spAutoFit/>
          </a:bodyPr>
          <a:lstStyle/>
          <a:p>
            <a:r>
              <a:rPr lang="en-GB" sz="1400" dirty="0">
                <a:solidFill>
                  <a:schemeClr val="accent4"/>
                </a:solidFill>
              </a:rPr>
              <a:t>The water travels over ground much more quickly</a:t>
            </a:r>
          </a:p>
        </p:txBody>
      </p:sp>
      <p:sp>
        <p:nvSpPr>
          <p:cNvPr id="12" name="TextBox 11">
            <a:extLst>
              <a:ext uri="{FF2B5EF4-FFF2-40B4-BE49-F238E27FC236}">
                <a16:creationId xmlns:a16="http://schemas.microsoft.com/office/drawing/2014/main" id="{EB225F4A-2569-4204-B2E7-492C553752AD}"/>
              </a:ext>
            </a:extLst>
          </p:cNvPr>
          <p:cNvSpPr txBox="1"/>
          <p:nvPr/>
        </p:nvSpPr>
        <p:spPr>
          <a:xfrm>
            <a:off x="6047711" y="5742043"/>
            <a:ext cx="2321036" cy="646331"/>
          </a:xfrm>
          <a:prstGeom prst="rect">
            <a:avLst/>
          </a:prstGeom>
          <a:noFill/>
        </p:spPr>
        <p:txBody>
          <a:bodyPr wrap="square" rtlCol="0">
            <a:spAutoFit/>
          </a:bodyPr>
          <a:lstStyle/>
          <a:p>
            <a:r>
              <a:rPr lang="en-GB" dirty="0">
                <a:solidFill>
                  <a:schemeClr val="accent4"/>
                </a:solidFill>
              </a:rPr>
              <a:t>The level of the river rises quickly </a:t>
            </a:r>
          </a:p>
        </p:txBody>
      </p:sp>
      <p:sp>
        <p:nvSpPr>
          <p:cNvPr id="13" name="TextBox 12">
            <a:extLst>
              <a:ext uri="{FF2B5EF4-FFF2-40B4-BE49-F238E27FC236}">
                <a16:creationId xmlns:a16="http://schemas.microsoft.com/office/drawing/2014/main" id="{8614C26B-C1BD-4A26-B9A1-DE011C7D2DB9}"/>
              </a:ext>
            </a:extLst>
          </p:cNvPr>
          <p:cNvSpPr txBox="1"/>
          <p:nvPr/>
        </p:nvSpPr>
        <p:spPr>
          <a:xfrm>
            <a:off x="5095462" y="3578702"/>
            <a:ext cx="2531166" cy="646331"/>
          </a:xfrm>
          <a:prstGeom prst="rect">
            <a:avLst/>
          </a:prstGeom>
          <a:noFill/>
        </p:spPr>
        <p:txBody>
          <a:bodyPr wrap="square" rtlCol="0">
            <a:spAutoFit/>
          </a:bodyPr>
          <a:lstStyle/>
          <a:p>
            <a:r>
              <a:rPr lang="en-GB" dirty="0">
                <a:solidFill>
                  <a:schemeClr val="accent4"/>
                </a:solidFill>
              </a:rPr>
              <a:t>If the river gets too full it will flood </a:t>
            </a:r>
          </a:p>
        </p:txBody>
      </p:sp>
    </p:spTree>
    <p:extLst>
      <p:ext uri="{BB962C8B-B14F-4D97-AF65-F5344CB8AC3E}">
        <p14:creationId xmlns:p14="http://schemas.microsoft.com/office/powerpoint/2010/main" val="35575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65F68D-8FCC-4CED-9738-622309EB9BD0}"/>
              </a:ext>
            </a:extLst>
          </p:cNvPr>
          <p:cNvSpPr/>
          <p:nvPr/>
        </p:nvSpPr>
        <p:spPr>
          <a:xfrm>
            <a:off x="457200" y="333375"/>
            <a:ext cx="8229600" cy="6263977"/>
          </a:xfrm>
          <a:prstGeom prst="rect">
            <a:avLst/>
          </a:prstGeom>
          <a:ln w="76200">
            <a:solidFill>
              <a:srgbClr val="FFC000"/>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22531" name="Title 1">
            <a:extLst>
              <a:ext uri="{FF2B5EF4-FFF2-40B4-BE49-F238E27FC236}">
                <a16:creationId xmlns:a16="http://schemas.microsoft.com/office/drawing/2014/main" id="{91A00EFC-9354-4D5B-92BA-516553C9FA02}"/>
              </a:ext>
            </a:extLst>
          </p:cNvPr>
          <p:cNvSpPr>
            <a:spLocks noGrp="1"/>
          </p:cNvSpPr>
          <p:nvPr>
            <p:ph type="title"/>
          </p:nvPr>
        </p:nvSpPr>
        <p:spPr>
          <a:xfrm>
            <a:off x="437322" y="363245"/>
            <a:ext cx="8229600" cy="1143000"/>
          </a:xfrm>
        </p:spPr>
        <p:txBody>
          <a:bodyPr>
            <a:normAutofit/>
          </a:bodyPr>
          <a:lstStyle/>
          <a:p>
            <a:r>
              <a:rPr lang="en-GB" altLang="en-US" dirty="0"/>
              <a:t>Test your knowledge: </a:t>
            </a:r>
            <a:r>
              <a:rPr lang="en-GB" altLang="en-US" b="1" dirty="0"/>
              <a:t>Secure+</a:t>
            </a:r>
          </a:p>
        </p:txBody>
      </p:sp>
      <p:sp>
        <p:nvSpPr>
          <p:cNvPr id="3" name="Content Placeholder 2">
            <a:extLst>
              <a:ext uri="{FF2B5EF4-FFF2-40B4-BE49-F238E27FC236}">
                <a16:creationId xmlns:a16="http://schemas.microsoft.com/office/drawing/2014/main" id="{CDE51B2F-2779-45C1-9E0A-1E8ED73AC620}"/>
              </a:ext>
            </a:extLst>
          </p:cNvPr>
          <p:cNvSpPr>
            <a:spLocks noGrp="1"/>
          </p:cNvSpPr>
          <p:nvPr>
            <p:ph idx="1"/>
          </p:nvPr>
        </p:nvSpPr>
        <p:spPr>
          <a:xfrm>
            <a:off x="622853" y="1440925"/>
            <a:ext cx="7858538" cy="4880361"/>
          </a:xfrm>
        </p:spPr>
        <p:txBody>
          <a:bodyPr>
            <a:normAutofit fontScale="85000" lnSpcReduction="10000"/>
          </a:bodyPr>
          <a:lstStyle/>
          <a:p>
            <a:pPr>
              <a:defRPr/>
            </a:pPr>
            <a:r>
              <a:rPr lang="en-GB" sz="2000" dirty="0">
                <a:solidFill>
                  <a:schemeClr val="accent4"/>
                </a:solidFill>
              </a:rPr>
              <a:t>The town and village (human): this is urbanisation which means the concrete will stop the water getting into the ground so it will travel over ground to the river more quickly, increasing the chance of flooding. </a:t>
            </a:r>
          </a:p>
          <a:p>
            <a:pPr>
              <a:defRPr/>
            </a:pPr>
            <a:r>
              <a:rPr lang="en-GB" sz="2000" dirty="0">
                <a:solidFill>
                  <a:schemeClr val="accent4"/>
                </a:solidFill>
              </a:rPr>
              <a:t>The very dry soil (physical) will act like concrete and not let the water soak in so it will travel to the river more quickly, increasing the chance of flooding. </a:t>
            </a:r>
          </a:p>
          <a:p>
            <a:pPr>
              <a:defRPr/>
            </a:pPr>
            <a:r>
              <a:rPr lang="en-GB" sz="2000" dirty="0">
                <a:solidFill>
                  <a:schemeClr val="accent4"/>
                </a:solidFill>
              </a:rPr>
              <a:t>Next to the village you can see big puddles. This means the ground is very wet (physical) and possibly saturated. This would mean no more water could soak in so the water would travel quickly over the ground to the river, increasing the risk of flooding. </a:t>
            </a:r>
          </a:p>
          <a:p>
            <a:pPr>
              <a:defRPr/>
            </a:pPr>
            <a:r>
              <a:rPr lang="en-GB" sz="2000" dirty="0">
                <a:solidFill>
                  <a:schemeClr val="accent4"/>
                </a:solidFill>
              </a:rPr>
              <a:t>The steep slopes (physical) either side of the river will make the water travel very quickly to the river, increasing the chance of a flood. </a:t>
            </a:r>
          </a:p>
          <a:p>
            <a:pPr>
              <a:defRPr/>
            </a:pPr>
            <a:r>
              <a:rPr lang="en-GB" sz="2000" dirty="0">
                <a:solidFill>
                  <a:schemeClr val="accent4"/>
                </a:solidFill>
              </a:rPr>
              <a:t>The woodland (physical) in the image would actually reduce the risk of flooding as the trees would slow the water down and stop as much water reaching the river as the trees would soak some up through their roots. </a:t>
            </a:r>
          </a:p>
          <a:p>
            <a:pPr>
              <a:defRPr/>
            </a:pPr>
            <a:r>
              <a:rPr lang="en-GB" sz="2000" dirty="0">
                <a:solidFill>
                  <a:schemeClr val="accent4"/>
                </a:solidFill>
              </a:rPr>
              <a:t>Bonus: impermeable rock (physical) means rock which water cannot soak into. Therefore this would increase the risk of flooding as the water cannot soak into the ground so will travel over ground more quickly. </a:t>
            </a:r>
          </a:p>
        </p:txBody>
      </p:sp>
    </p:spTree>
    <p:extLst>
      <p:ext uri="{BB962C8B-B14F-4D97-AF65-F5344CB8AC3E}">
        <p14:creationId xmlns:p14="http://schemas.microsoft.com/office/powerpoint/2010/main" val="1891466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65F68D-8FCC-4CED-9738-622309EB9BD0}"/>
              </a:ext>
            </a:extLst>
          </p:cNvPr>
          <p:cNvSpPr/>
          <p:nvPr/>
        </p:nvSpPr>
        <p:spPr>
          <a:xfrm>
            <a:off x="457200" y="333375"/>
            <a:ext cx="8229600" cy="6048375"/>
          </a:xfrm>
          <a:prstGeom prst="rect">
            <a:avLst/>
          </a:prstGeom>
          <a:ln w="76200">
            <a:solidFill>
              <a:srgbClr val="AD8C74"/>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21507" name="Title 1">
            <a:extLst>
              <a:ext uri="{FF2B5EF4-FFF2-40B4-BE49-F238E27FC236}">
                <a16:creationId xmlns:a16="http://schemas.microsoft.com/office/drawing/2014/main" id="{B9E5A3EF-7FFE-496F-BAC0-5594257D0288}"/>
              </a:ext>
            </a:extLst>
          </p:cNvPr>
          <p:cNvSpPr>
            <a:spLocks noGrp="1"/>
          </p:cNvSpPr>
          <p:nvPr>
            <p:ph type="title"/>
          </p:nvPr>
        </p:nvSpPr>
        <p:spPr>
          <a:xfrm>
            <a:off x="457200" y="476250"/>
            <a:ext cx="8229600" cy="1143000"/>
          </a:xfrm>
        </p:spPr>
        <p:txBody>
          <a:bodyPr>
            <a:normAutofit/>
          </a:bodyPr>
          <a:lstStyle/>
          <a:p>
            <a:r>
              <a:rPr lang="en-GB" altLang="en-US" dirty="0"/>
              <a:t>Test your knowledge: </a:t>
            </a:r>
            <a:r>
              <a:rPr lang="en-GB" altLang="en-US" b="1" dirty="0"/>
              <a:t>Secure</a:t>
            </a:r>
          </a:p>
        </p:txBody>
      </p:sp>
      <p:sp>
        <p:nvSpPr>
          <p:cNvPr id="3" name="Content Placeholder 2">
            <a:extLst>
              <a:ext uri="{FF2B5EF4-FFF2-40B4-BE49-F238E27FC236}">
                <a16:creationId xmlns:a16="http://schemas.microsoft.com/office/drawing/2014/main" id="{CDE51B2F-2779-45C1-9E0A-1E8ED73AC620}"/>
              </a:ext>
            </a:extLst>
          </p:cNvPr>
          <p:cNvSpPr>
            <a:spLocks noGrp="1"/>
          </p:cNvSpPr>
          <p:nvPr>
            <p:ph idx="1"/>
          </p:nvPr>
        </p:nvSpPr>
        <p:spPr>
          <a:xfrm>
            <a:off x="646043" y="1835150"/>
            <a:ext cx="7851913" cy="4176712"/>
          </a:xfrm>
        </p:spPr>
        <p:txBody>
          <a:bodyPr>
            <a:normAutofit/>
          </a:bodyPr>
          <a:lstStyle/>
          <a:p>
            <a:pPr marL="0" indent="0">
              <a:buNone/>
              <a:defRPr/>
            </a:pPr>
            <a:r>
              <a:rPr lang="en-GB" sz="3600" dirty="0"/>
              <a:t>2) Explain at least 4 factors which could increase the likelihood that a river will flood. </a:t>
            </a:r>
          </a:p>
        </p:txBody>
      </p:sp>
    </p:spTree>
    <p:extLst>
      <p:ext uri="{BB962C8B-B14F-4D97-AF65-F5344CB8AC3E}">
        <p14:creationId xmlns:p14="http://schemas.microsoft.com/office/powerpoint/2010/main" val="1104698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056" y="1694253"/>
            <a:ext cx="4634023" cy="34694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83568" y="5805264"/>
            <a:ext cx="7920880"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t>A lack of </a:t>
            </a:r>
            <a:r>
              <a:rPr lang="en-GB" sz="2400" b="1" dirty="0">
                <a:solidFill>
                  <a:schemeClr val="tx2">
                    <a:lumMod val="60000"/>
                    <a:lumOff val="40000"/>
                  </a:schemeClr>
                </a:solidFill>
              </a:rPr>
              <a:t>vegetation</a:t>
            </a:r>
            <a:r>
              <a:rPr lang="en-GB" sz="2400" dirty="0"/>
              <a:t> (trees, bushes, plants etc.)</a:t>
            </a:r>
          </a:p>
        </p:txBody>
      </p:sp>
      <p:grpSp>
        <p:nvGrpSpPr>
          <p:cNvPr id="4" name="Group 3"/>
          <p:cNvGrpSpPr/>
          <p:nvPr/>
        </p:nvGrpSpPr>
        <p:grpSpPr>
          <a:xfrm>
            <a:off x="647056" y="0"/>
            <a:ext cx="8496944" cy="486335"/>
            <a:chOff x="1743258" y="1664215"/>
            <a:chExt cx="5650467" cy="1280080"/>
          </a:xfrm>
        </p:grpSpPr>
        <p:sp>
          <p:nvSpPr>
            <p:cNvPr id="5" name="Pentagon 4"/>
            <p:cNvSpPr/>
            <p:nvPr/>
          </p:nvSpPr>
          <p:spPr>
            <a:xfrm rot="10800000">
              <a:off x="1743258" y="1664215"/>
              <a:ext cx="5650467" cy="1280080"/>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Pentagon 4"/>
            <p:cNvSpPr/>
            <p:nvPr/>
          </p:nvSpPr>
          <p:spPr>
            <a:xfrm rot="21600000">
              <a:off x="2063278" y="1664215"/>
              <a:ext cx="5330447" cy="128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4480" tIns="87630" rIns="163576" bIns="87630" numCol="1" spcCol="1270" anchor="ctr" anchorCtr="0">
              <a:noAutofit/>
            </a:bodyPr>
            <a:lstStyle/>
            <a:p>
              <a:pPr lvl="0" algn="ctr" defTabSz="1022350">
                <a:lnSpc>
                  <a:spcPct val="90000"/>
                </a:lnSpc>
                <a:spcBef>
                  <a:spcPct val="0"/>
                </a:spcBef>
                <a:spcAft>
                  <a:spcPct val="35000"/>
                </a:spcAft>
              </a:pPr>
              <a:r>
                <a:rPr lang="en-GB" b="1" kern="1200" dirty="0">
                  <a:solidFill>
                    <a:schemeClr val="tx1"/>
                  </a:solidFill>
                </a:rPr>
                <a:t>Consider </a:t>
              </a:r>
              <a:r>
                <a:rPr lang="en-GB" b="0" kern="1200" dirty="0">
                  <a:solidFill>
                    <a:schemeClr val="tx1"/>
                  </a:solidFill>
                </a:rPr>
                <a:t>the human and physical features which can affect flooding</a:t>
              </a:r>
            </a:p>
          </p:txBody>
        </p:sp>
      </p:grpSp>
      <p:sp>
        <p:nvSpPr>
          <p:cNvPr id="2" name="Rectangle 1">
            <a:extLst>
              <a:ext uri="{FF2B5EF4-FFF2-40B4-BE49-F238E27FC236}">
                <a16:creationId xmlns:a16="http://schemas.microsoft.com/office/drawing/2014/main" id="{C49B1F9A-E4B0-4BA9-8DF3-7F5897F79727}"/>
              </a:ext>
            </a:extLst>
          </p:cNvPr>
          <p:cNvSpPr/>
          <p:nvPr/>
        </p:nvSpPr>
        <p:spPr>
          <a:xfrm>
            <a:off x="5695775" y="926783"/>
            <a:ext cx="3168352" cy="46624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solidFill>
                  <a:srgbClr val="7030A0"/>
                </a:solidFill>
              </a:rPr>
              <a:t>If there are very few trees, bushes and plants etc. it means there is nothing stopping or slowing the water down! </a:t>
            </a:r>
          </a:p>
          <a:p>
            <a:pPr algn="ctr"/>
            <a:r>
              <a:rPr lang="en-GB" sz="2400" dirty="0">
                <a:solidFill>
                  <a:srgbClr val="7030A0"/>
                </a:solidFill>
              </a:rPr>
              <a:t>This means it gets to the river more quickly which would increase the chance of flooding.</a:t>
            </a:r>
          </a:p>
        </p:txBody>
      </p:sp>
    </p:spTree>
    <p:extLst>
      <p:ext uri="{BB962C8B-B14F-4D97-AF65-F5344CB8AC3E}">
        <p14:creationId xmlns:p14="http://schemas.microsoft.com/office/powerpoint/2010/main" val="2183984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3568" y="5805264"/>
            <a:ext cx="7920880"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rgbClr val="3366FF"/>
                </a:solidFill>
                <a:latin typeface="Comic Sans MS" pitchFamily="66" charset="0"/>
              </a:rPr>
              <a:t>Urbanisation</a:t>
            </a:r>
            <a:r>
              <a:rPr lang="en-GB" sz="2400" dirty="0">
                <a:latin typeface="Comic Sans MS" pitchFamily="66" charset="0"/>
              </a:rPr>
              <a:t>: The building of roads and buildings</a:t>
            </a:r>
            <a:endParaRPr lang="en-GB" sz="2400" dirty="0"/>
          </a:p>
        </p:txBody>
      </p:sp>
      <p:pic>
        <p:nvPicPr>
          <p:cNvPr id="4098"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8831"/>
            <a:ext cx="4500896" cy="301455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647056" y="0"/>
            <a:ext cx="8496944" cy="486335"/>
            <a:chOff x="1743258" y="1664215"/>
            <a:chExt cx="5650467" cy="1280080"/>
          </a:xfrm>
        </p:grpSpPr>
        <p:sp>
          <p:nvSpPr>
            <p:cNvPr id="5" name="Pentagon 4"/>
            <p:cNvSpPr/>
            <p:nvPr/>
          </p:nvSpPr>
          <p:spPr>
            <a:xfrm rot="10800000">
              <a:off x="1743258" y="1664215"/>
              <a:ext cx="5650467" cy="1280080"/>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Pentagon 4"/>
            <p:cNvSpPr/>
            <p:nvPr/>
          </p:nvSpPr>
          <p:spPr>
            <a:xfrm rot="21600000">
              <a:off x="2063278" y="1664215"/>
              <a:ext cx="5330447" cy="128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4480" tIns="87630" rIns="163576" bIns="87630" numCol="1" spcCol="1270" anchor="ctr" anchorCtr="0">
              <a:noAutofit/>
            </a:bodyPr>
            <a:lstStyle/>
            <a:p>
              <a:pPr lvl="0" algn="ctr" defTabSz="1022350">
                <a:lnSpc>
                  <a:spcPct val="90000"/>
                </a:lnSpc>
                <a:spcBef>
                  <a:spcPct val="0"/>
                </a:spcBef>
                <a:spcAft>
                  <a:spcPct val="35000"/>
                </a:spcAft>
              </a:pPr>
              <a:r>
                <a:rPr lang="en-GB" b="1" kern="1200" dirty="0">
                  <a:solidFill>
                    <a:schemeClr val="tx1"/>
                  </a:solidFill>
                </a:rPr>
                <a:t>Consider </a:t>
              </a:r>
              <a:r>
                <a:rPr lang="en-GB" b="0" kern="1200" dirty="0">
                  <a:solidFill>
                    <a:schemeClr val="tx1"/>
                  </a:solidFill>
                </a:rPr>
                <a:t>the human and physical features which can affect flooding</a:t>
              </a:r>
            </a:p>
          </p:txBody>
        </p:sp>
      </p:grpSp>
      <p:sp>
        <p:nvSpPr>
          <p:cNvPr id="8" name="Rectangle 7">
            <a:extLst>
              <a:ext uri="{FF2B5EF4-FFF2-40B4-BE49-F238E27FC236}">
                <a16:creationId xmlns:a16="http://schemas.microsoft.com/office/drawing/2014/main" id="{F0F0BE0C-0EE1-43A7-9705-CD06678806A4}"/>
              </a:ext>
            </a:extLst>
          </p:cNvPr>
          <p:cNvSpPr/>
          <p:nvPr/>
        </p:nvSpPr>
        <p:spPr>
          <a:xfrm>
            <a:off x="5695775" y="926783"/>
            <a:ext cx="3168352" cy="46624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solidFill>
                  <a:srgbClr val="7030A0"/>
                </a:solidFill>
              </a:rPr>
              <a:t>If people cover the land with concrete, the water cannot soak into the ground! So, it will have to go </a:t>
            </a:r>
            <a:r>
              <a:rPr lang="en-GB" sz="2400" dirty="0" err="1">
                <a:solidFill>
                  <a:srgbClr val="7030A0"/>
                </a:solidFill>
              </a:rPr>
              <a:t>overground</a:t>
            </a:r>
            <a:r>
              <a:rPr lang="en-GB" sz="2400" dirty="0">
                <a:solidFill>
                  <a:srgbClr val="7030A0"/>
                </a:solidFill>
              </a:rPr>
              <a:t>.</a:t>
            </a:r>
          </a:p>
          <a:p>
            <a:pPr algn="ctr"/>
            <a:r>
              <a:rPr lang="en-GB" sz="2400" dirty="0">
                <a:solidFill>
                  <a:srgbClr val="7030A0"/>
                </a:solidFill>
              </a:rPr>
              <a:t>This means it gets to the river more quickly which would increase the chance of flooding.</a:t>
            </a:r>
          </a:p>
        </p:txBody>
      </p:sp>
    </p:spTree>
    <p:extLst>
      <p:ext uri="{BB962C8B-B14F-4D97-AF65-F5344CB8AC3E}">
        <p14:creationId xmlns:p14="http://schemas.microsoft.com/office/powerpoint/2010/main" val="2767354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482" y="1412775"/>
            <a:ext cx="4843915" cy="408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83568" y="5805264"/>
            <a:ext cx="7920880"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rgbClr val="3366FF"/>
                </a:solidFill>
                <a:latin typeface="Comic Sans MS" pitchFamily="66" charset="0"/>
              </a:rPr>
              <a:t>Steep slopes</a:t>
            </a:r>
            <a:endParaRPr lang="en-GB" sz="2400" dirty="0">
              <a:latin typeface="Comic Sans MS" pitchFamily="66" charset="0"/>
            </a:endParaRPr>
          </a:p>
        </p:txBody>
      </p:sp>
      <p:grpSp>
        <p:nvGrpSpPr>
          <p:cNvPr id="4" name="Group 3"/>
          <p:cNvGrpSpPr/>
          <p:nvPr/>
        </p:nvGrpSpPr>
        <p:grpSpPr>
          <a:xfrm>
            <a:off x="647056" y="0"/>
            <a:ext cx="8496944" cy="486335"/>
            <a:chOff x="1743258" y="1664215"/>
            <a:chExt cx="5650467" cy="1280080"/>
          </a:xfrm>
        </p:grpSpPr>
        <p:sp>
          <p:nvSpPr>
            <p:cNvPr id="5" name="Pentagon 4"/>
            <p:cNvSpPr/>
            <p:nvPr/>
          </p:nvSpPr>
          <p:spPr>
            <a:xfrm rot="10800000">
              <a:off x="1743258" y="1664215"/>
              <a:ext cx="5650467" cy="1280080"/>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Pentagon 4"/>
            <p:cNvSpPr/>
            <p:nvPr/>
          </p:nvSpPr>
          <p:spPr>
            <a:xfrm rot="21600000">
              <a:off x="2063278" y="1664215"/>
              <a:ext cx="5330447" cy="128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4480" tIns="87630" rIns="163576" bIns="87630" numCol="1" spcCol="1270" anchor="ctr" anchorCtr="0">
              <a:noAutofit/>
            </a:bodyPr>
            <a:lstStyle/>
            <a:p>
              <a:pPr lvl="0" algn="ctr" defTabSz="1022350">
                <a:lnSpc>
                  <a:spcPct val="90000"/>
                </a:lnSpc>
                <a:spcBef>
                  <a:spcPct val="0"/>
                </a:spcBef>
                <a:spcAft>
                  <a:spcPct val="35000"/>
                </a:spcAft>
              </a:pPr>
              <a:r>
                <a:rPr lang="en-GB" b="1" kern="1200" dirty="0">
                  <a:solidFill>
                    <a:schemeClr val="tx1"/>
                  </a:solidFill>
                </a:rPr>
                <a:t>Consider </a:t>
              </a:r>
              <a:r>
                <a:rPr lang="en-GB" b="0" kern="1200" dirty="0">
                  <a:solidFill>
                    <a:schemeClr val="tx1"/>
                  </a:solidFill>
                </a:rPr>
                <a:t>the human and physical features which can affect flooding</a:t>
              </a:r>
            </a:p>
          </p:txBody>
        </p:sp>
      </p:grpSp>
      <p:sp>
        <p:nvSpPr>
          <p:cNvPr id="7" name="Rectangle 6">
            <a:extLst>
              <a:ext uri="{FF2B5EF4-FFF2-40B4-BE49-F238E27FC236}">
                <a16:creationId xmlns:a16="http://schemas.microsoft.com/office/drawing/2014/main" id="{AC822A02-9A0B-4D84-BBF0-C685CCF1067F}"/>
              </a:ext>
            </a:extLst>
          </p:cNvPr>
          <p:cNvSpPr/>
          <p:nvPr/>
        </p:nvSpPr>
        <p:spPr>
          <a:xfrm>
            <a:off x="5695775" y="926783"/>
            <a:ext cx="3168352" cy="46624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solidFill>
                  <a:srgbClr val="7030A0"/>
                </a:solidFill>
              </a:rPr>
              <a:t>Things travel more quickly down hills (including water).</a:t>
            </a:r>
          </a:p>
          <a:p>
            <a:pPr algn="ctr"/>
            <a:r>
              <a:rPr lang="en-GB" sz="2400" dirty="0">
                <a:solidFill>
                  <a:srgbClr val="7030A0"/>
                </a:solidFill>
              </a:rPr>
              <a:t>This means it gets to the river more quickly which would increase the chance of flooding.</a:t>
            </a:r>
          </a:p>
        </p:txBody>
      </p:sp>
    </p:spTree>
    <p:extLst>
      <p:ext uri="{BB962C8B-B14F-4D97-AF65-F5344CB8AC3E}">
        <p14:creationId xmlns:p14="http://schemas.microsoft.com/office/powerpoint/2010/main" val="171816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215" y="1629662"/>
            <a:ext cx="4810609" cy="359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83568" y="5805264"/>
            <a:ext cx="7920880"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rgbClr val="3366FF"/>
                </a:solidFill>
                <a:latin typeface="Comic Sans MS" pitchFamily="66" charset="0"/>
              </a:rPr>
              <a:t>Very wet soil</a:t>
            </a:r>
            <a:endParaRPr lang="en-GB" sz="2400" dirty="0">
              <a:solidFill>
                <a:schemeClr val="tx1"/>
              </a:solidFill>
              <a:latin typeface="Comic Sans MS" pitchFamily="66" charset="0"/>
            </a:endParaRPr>
          </a:p>
        </p:txBody>
      </p:sp>
      <p:grpSp>
        <p:nvGrpSpPr>
          <p:cNvPr id="4" name="Group 3"/>
          <p:cNvGrpSpPr/>
          <p:nvPr/>
        </p:nvGrpSpPr>
        <p:grpSpPr>
          <a:xfrm>
            <a:off x="647056" y="0"/>
            <a:ext cx="8496944" cy="486335"/>
            <a:chOff x="1743258" y="1664215"/>
            <a:chExt cx="5650467" cy="1280080"/>
          </a:xfrm>
        </p:grpSpPr>
        <p:sp>
          <p:nvSpPr>
            <p:cNvPr id="5" name="Pentagon 4"/>
            <p:cNvSpPr/>
            <p:nvPr/>
          </p:nvSpPr>
          <p:spPr>
            <a:xfrm rot="10800000">
              <a:off x="1743258" y="1664215"/>
              <a:ext cx="5650467" cy="1280080"/>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Pentagon 4"/>
            <p:cNvSpPr/>
            <p:nvPr/>
          </p:nvSpPr>
          <p:spPr>
            <a:xfrm rot="21600000">
              <a:off x="2063278" y="1664215"/>
              <a:ext cx="5330447" cy="128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4480" tIns="87630" rIns="163576" bIns="87630" numCol="1" spcCol="1270" anchor="ctr" anchorCtr="0">
              <a:noAutofit/>
            </a:bodyPr>
            <a:lstStyle/>
            <a:p>
              <a:pPr lvl="0" algn="ctr" defTabSz="1022350">
                <a:lnSpc>
                  <a:spcPct val="90000"/>
                </a:lnSpc>
                <a:spcBef>
                  <a:spcPct val="0"/>
                </a:spcBef>
                <a:spcAft>
                  <a:spcPct val="35000"/>
                </a:spcAft>
              </a:pPr>
              <a:r>
                <a:rPr lang="en-GB" b="1" kern="1200" dirty="0">
                  <a:solidFill>
                    <a:schemeClr val="tx1"/>
                  </a:solidFill>
                </a:rPr>
                <a:t>Consider </a:t>
              </a:r>
              <a:r>
                <a:rPr lang="en-GB" b="0" kern="1200" dirty="0">
                  <a:solidFill>
                    <a:schemeClr val="tx1"/>
                  </a:solidFill>
                </a:rPr>
                <a:t>the human and physical features which can affect flooding</a:t>
              </a:r>
            </a:p>
          </p:txBody>
        </p:sp>
      </p:grpSp>
      <p:sp>
        <p:nvSpPr>
          <p:cNvPr id="7" name="Rectangle 6">
            <a:extLst>
              <a:ext uri="{FF2B5EF4-FFF2-40B4-BE49-F238E27FC236}">
                <a16:creationId xmlns:a16="http://schemas.microsoft.com/office/drawing/2014/main" id="{404889C0-7C7C-42E7-B9BB-2995CFD39FFF}"/>
              </a:ext>
            </a:extLst>
          </p:cNvPr>
          <p:cNvSpPr/>
          <p:nvPr/>
        </p:nvSpPr>
        <p:spPr>
          <a:xfrm>
            <a:off x="5724128" y="707311"/>
            <a:ext cx="3168352" cy="46624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solidFill>
                  <a:srgbClr val="7030A0"/>
                </a:solidFill>
              </a:rPr>
              <a:t>If the ground is already full (remember we call that saturated) no more water can soak in, so it travels over ground. </a:t>
            </a:r>
          </a:p>
          <a:p>
            <a:pPr algn="ctr"/>
            <a:r>
              <a:rPr lang="en-GB" sz="2400" dirty="0">
                <a:solidFill>
                  <a:srgbClr val="7030A0"/>
                </a:solidFill>
              </a:rPr>
              <a:t>This means it gets to the river more quickly which would increase the chance of flooding.</a:t>
            </a:r>
          </a:p>
        </p:txBody>
      </p:sp>
    </p:spTree>
    <p:extLst>
      <p:ext uri="{BB962C8B-B14F-4D97-AF65-F5344CB8AC3E}">
        <p14:creationId xmlns:p14="http://schemas.microsoft.com/office/powerpoint/2010/main" val="1045015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412776"/>
            <a:ext cx="5260446" cy="3866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83568" y="5805264"/>
            <a:ext cx="7920880"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rgbClr val="3366FF"/>
                </a:solidFill>
                <a:latin typeface="Comic Sans MS" pitchFamily="66" charset="0"/>
              </a:rPr>
              <a:t>Very dry soil</a:t>
            </a:r>
            <a:endParaRPr lang="en-GB" sz="2400" dirty="0">
              <a:solidFill>
                <a:schemeClr val="tx1"/>
              </a:solidFill>
              <a:latin typeface="Comic Sans MS" pitchFamily="66" charset="0"/>
            </a:endParaRPr>
          </a:p>
        </p:txBody>
      </p:sp>
      <p:grpSp>
        <p:nvGrpSpPr>
          <p:cNvPr id="4" name="Group 3"/>
          <p:cNvGrpSpPr/>
          <p:nvPr/>
        </p:nvGrpSpPr>
        <p:grpSpPr>
          <a:xfrm>
            <a:off x="647056" y="0"/>
            <a:ext cx="8496944" cy="486335"/>
            <a:chOff x="1743258" y="1664215"/>
            <a:chExt cx="5650467" cy="1280080"/>
          </a:xfrm>
        </p:grpSpPr>
        <p:sp>
          <p:nvSpPr>
            <p:cNvPr id="5" name="Pentagon 4"/>
            <p:cNvSpPr/>
            <p:nvPr/>
          </p:nvSpPr>
          <p:spPr>
            <a:xfrm rot="10800000">
              <a:off x="1743258" y="1664215"/>
              <a:ext cx="5650467" cy="1280080"/>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Pentagon 4"/>
            <p:cNvSpPr/>
            <p:nvPr/>
          </p:nvSpPr>
          <p:spPr>
            <a:xfrm rot="21600000">
              <a:off x="2063278" y="1664215"/>
              <a:ext cx="5330447" cy="128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4480" tIns="87630" rIns="163576" bIns="87630" numCol="1" spcCol="1270" anchor="ctr" anchorCtr="0">
              <a:noAutofit/>
            </a:bodyPr>
            <a:lstStyle/>
            <a:p>
              <a:pPr lvl="0" algn="ctr" defTabSz="1022350">
                <a:lnSpc>
                  <a:spcPct val="90000"/>
                </a:lnSpc>
                <a:spcBef>
                  <a:spcPct val="0"/>
                </a:spcBef>
                <a:spcAft>
                  <a:spcPct val="35000"/>
                </a:spcAft>
              </a:pPr>
              <a:r>
                <a:rPr lang="en-GB" b="1" kern="1200" dirty="0">
                  <a:solidFill>
                    <a:schemeClr val="tx1"/>
                  </a:solidFill>
                </a:rPr>
                <a:t>Consider </a:t>
              </a:r>
              <a:r>
                <a:rPr lang="en-GB" b="0" kern="1200" dirty="0">
                  <a:solidFill>
                    <a:schemeClr val="tx1"/>
                  </a:solidFill>
                </a:rPr>
                <a:t>the human and physical features which can affect flooding</a:t>
              </a:r>
            </a:p>
          </p:txBody>
        </p:sp>
      </p:grpSp>
      <p:sp>
        <p:nvSpPr>
          <p:cNvPr id="7" name="Rectangle 6">
            <a:extLst>
              <a:ext uri="{FF2B5EF4-FFF2-40B4-BE49-F238E27FC236}">
                <a16:creationId xmlns:a16="http://schemas.microsoft.com/office/drawing/2014/main" id="{29EE9FFC-4BA3-4EE8-98A5-754EB4229DB7}"/>
              </a:ext>
            </a:extLst>
          </p:cNvPr>
          <p:cNvSpPr/>
          <p:nvPr/>
        </p:nvSpPr>
        <p:spPr>
          <a:xfrm>
            <a:off x="5724128" y="707311"/>
            <a:ext cx="3168352" cy="46624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a:solidFill>
                  <a:srgbClr val="7030A0"/>
                </a:solidFill>
              </a:rPr>
              <a:t>If the ground is extremely dry, like in the picture, the ground acts a bit like concrete which means it is too hard for the water to soak into it!</a:t>
            </a:r>
          </a:p>
          <a:p>
            <a:pPr algn="ctr"/>
            <a:r>
              <a:rPr lang="en-GB" sz="2000" dirty="0">
                <a:solidFill>
                  <a:srgbClr val="7030A0"/>
                </a:solidFill>
              </a:rPr>
              <a:t>This means it gets to the river more quickly which would increase the chance of flooding.</a:t>
            </a:r>
          </a:p>
        </p:txBody>
      </p:sp>
    </p:spTree>
    <p:extLst>
      <p:ext uri="{BB962C8B-B14F-4D97-AF65-F5344CB8AC3E}">
        <p14:creationId xmlns:p14="http://schemas.microsoft.com/office/powerpoint/2010/main" val="2072261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5805264"/>
            <a:ext cx="7920880"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rgbClr val="3366FF"/>
                </a:solidFill>
                <a:latin typeface="Comic Sans MS" pitchFamily="66" charset="0"/>
              </a:rPr>
              <a:t>Deforestation</a:t>
            </a:r>
            <a:endParaRPr lang="en-GB" sz="2400" dirty="0">
              <a:solidFill>
                <a:schemeClr val="tx1"/>
              </a:solidFill>
              <a:latin typeface="Comic Sans MS" pitchFamily="66" charset="0"/>
            </a:endParaRPr>
          </a:p>
        </p:txBody>
      </p:sp>
      <p:grpSp>
        <p:nvGrpSpPr>
          <p:cNvPr id="4" name="Group 3"/>
          <p:cNvGrpSpPr/>
          <p:nvPr/>
        </p:nvGrpSpPr>
        <p:grpSpPr>
          <a:xfrm>
            <a:off x="647056" y="0"/>
            <a:ext cx="8496944" cy="486335"/>
            <a:chOff x="1743258" y="1664215"/>
            <a:chExt cx="5650467" cy="1280080"/>
          </a:xfrm>
        </p:grpSpPr>
        <p:sp>
          <p:nvSpPr>
            <p:cNvPr id="5" name="Pentagon 4"/>
            <p:cNvSpPr/>
            <p:nvPr/>
          </p:nvSpPr>
          <p:spPr>
            <a:xfrm rot="10800000">
              <a:off x="1743258" y="1664215"/>
              <a:ext cx="5650467" cy="1280080"/>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Pentagon 4"/>
            <p:cNvSpPr/>
            <p:nvPr/>
          </p:nvSpPr>
          <p:spPr>
            <a:xfrm rot="21600000">
              <a:off x="2063278" y="1664215"/>
              <a:ext cx="5330447" cy="128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4480" tIns="87630" rIns="163576" bIns="87630" numCol="1" spcCol="1270" anchor="ctr" anchorCtr="0">
              <a:noAutofit/>
            </a:bodyPr>
            <a:lstStyle/>
            <a:p>
              <a:pPr lvl="0" algn="ctr" defTabSz="1022350">
                <a:lnSpc>
                  <a:spcPct val="90000"/>
                </a:lnSpc>
                <a:spcBef>
                  <a:spcPct val="0"/>
                </a:spcBef>
                <a:spcAft>
                  <a:spcPct val="35000"/>
                </a:spcAft>
              </a:pPr>
              <a:r>
                <a:rPr lang="en-GB" b="1" kern="1200" dirty="0">
                  <a:solidFill>
                    <a:schemeClr val="tx1"/>
                  </a:solidFill>
                </a:rPr>
                <a:t>Consider </a:t>
              </a:r>
              <a:r>
                <a:rPr lang="en-GB" b="0" kern="1200" dirty="0">
                  <a:solidFill>
                    <a:schemeClr val="tx1"/>
                  </a:solidFill>
                </a:rPr>
                <a:t>the human and physical features which can affect flooding</a:t>
              </a: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282" y="1700808"/>
            <a:ext cx="5062864" cy="3797148"/>
          </a:xfrm>
          <a:prstGeom prst="rect">
            <a:avLst/>
          </a:prstGeom>
        </p:spPr>
      </p:pic>
      <p:sp>
        <p:nvSpPr>
          <p:cNvPr id="8" name="Rectangle 7">
            <a:extLst>
              <a:ext uri="{FF2B5EF4-FFF2-40B4-BE49-F238E27FC236}">
                <a16:creationId xmlns:a16="http://schemas.microsoft.com/office/drawing/2014/main" id="{695C178C-86CF-4A42-BE91-10FD208EFAD2}"/>
              </a:ext>
            </a:extLst>
          </p:cNvPr>
          <p:cNvSpPr/>
          <p:nvPr/>
        </p:nvSpPr>
        <p:spPr>
          <a:xfrm>
            <a:off x="5702453" y="793643"/>
            <a:ext cx="3168352" cy="46624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rgbClr val="7030A0"/>
                </a:solidFill>
              </a:rPr>
              <a:t>Deforestation means when people cut down the trees! If people cut down the trees there is nothing stopping the water from reaching the river! Trees act as a block to slow the rain, but they also use the water from themselves and soak it up trough their roots. Without trees there is more water getting to the river more quickly which would increase the chance of flooding.</a:t>
            </a:r>
          </a:p>
        </p:txBody>
      </p:sp>
    </p:spTree>
    <p:extLst>
      <p:ext uri="{BB962C8B-B14F-4D97-AF65-F5344CB8AC3E}">
        <p14:creationId xmlns:p14="http://schemas.microsoft.com/office/powerpoint/2010/main" val="3388289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5805264"/>
            <a:ext cx="7920880"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rgbClr val="3366FF"/>
                </a:solidFill>
                <a:latin typeface="Comic Sans MS" pitchFamily="66" charset="0"/>
              </a:rPr>
              <a:t>Climate Change: Global Warming</a:t>
            </a:r>
            <a:endParaRPr lang="en-GB" sz="2400" dirty="0">
              <a:solidFill>
                <a:schemeClr val="tx1"/>
              </a:solidFill>
              <a:latin typeface="Comic Sans MS" pitchFamily="66" charset="0"/>
            </a:endParaRPr>
          </a:p>
        </p:txBody>
      </p:sp>
      <p:grpSp>
        <p:nvGrpSpPr>
          <p:cNvPr id="4" name="Group 3"/>
          <p:cNvGrpSpPr/>
          <p:nvPr/>
        </p:nvGrpSpPr>
        <p:grpSpPr>
          <a:xfrm>
            <a:off x="647056" y="0"/>
            <a:ext cx="8496944" cy="486335"/>
            <a:chOff x="1743258" y="1664215"/>
            <a:chExt cx="5650467" cy="1280080"/>
          </a:xfrm>
        </p:grpSpPr>
        <p:sp>
          <p:nvSpPr>
            <p:cNvPr id="5" name="Pentagon 4"/>
            <p:cNvSpPr/>
            <p:nvPr/>
          </p:nvSpPr>
          <p:spPr>
            <a:xfrm rot="10800000">
              <a:off x="1743258" y="1664215"/>
              <a:ext cx="5650467" cy="1280080"/>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Pentagon 4"/>
            <p:cNvSpPr/>
            <p:nvPr/>
          </p:nvSpPr>
          <p:spPr>
            <a:xfrm rot="21600000">
              <a:off x="2063278" y="1664215"/>
              <a:ext cx="5330447" cy="128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4480" tIns="87630" rIns="163576" bIns="87630" numCol="1" spcCol="1270" anchor="ctr" anchorCtr="0">
              <a:noAutofit/>
            </a:bodyPr>
            <a:lstStyle/>
            <a:p>
              <a:pPr lvl="0" algn="ctr" defTabSz="1022350">
                <a:lnSpc>
                  <a:spcPct val="90000"/>
                </a:lnSpc>
                <a:spcBef>
                  <a:spcPct val="0"/>
                </a:spcBef>
                <a:spcAft>
                  <a:spcPct val="35000"/>
                </a:spcAft>
              </a:pPr>
              <a:r>
                <a:rPr lang="en-GB" b="1" kern="1200" dirty="0">
                  <a:solidFill>
                    <a:schemeClr val="tx1"/>
                  </a:solidFill>
                </a:rPr>
                <a:t>Consider </a:t>
              </a:r>
              <a:r>
                <a:rPr lang="en-GB" b="0" kern="1200" dirty="0">
                  <a:solidFill>
                    <a:schemeClr val="tx1"/>
                  </a:solidFill>
                </a:rPr>
                <a:t>the human and physical features which can affect flooding</a:t>
              </a:r>
            </a:p>
          </p:txBody>
        </p:sp>
      </p:gr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22" y="1916832"/>
            <a:ext cx="5027508" cy="3024336"/>
          </a:xfrm>
          <a:prstGeom prst="rect">
            <a:avLst/>
          </a:prstGeom>
        </p:spPr>
      </p:pic>
      <p:sp>
        <p:nvSpPr>
          <p:cNvPr id="7" name="Rectangle 6">
            <a:extLst>
              <a:ext uri="{FF2B5EF4-FFF2-40B4-BE49-F238E27FC236}">
                <a16:creationId xmlns:a16="http://schemas.microsoft.com/office/drawing/2014/main" id="{5CBA0211-7B6D-46A1-B945-BD6798B2AC74}"/>
              </a:ext>
            </a:extLst>
          </p:cNvPr>
          <p:cNvSpPr/>
          <p:nvPr/>
        </p:nvSpPr>
        <p:spPr>
          <a:xfrm>
            <a:off x="5702453" y="793643"/>
            <a:ext cx="3168352" cy="46624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a:solidFill>
                  <a:srgbClr val="7030A0"/>
                </a:solidFill>
              </a:rPr>
              <a:t>Climate change is being caused by people creating harmful gases. These gases make the world’s temperature warmer. This isn’t very good for the polar ice caps as it causes them to melt. If the ice melts there is more water in the water cycle. This will increase flooding. </a:t>
            </a:r>
          </a:p>
        </p:txBody>
      </p:sp>
    </p:spTree>
    <p:extLst>
      <p:ext uri="{BB962C8B-B14F-4D97-AF65-F5344CB8AC3E}">
        <p14:creationId xmlns:p14="http://schemas.microsoft.com/office/powerpoint/2010/main" val="42270038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Jo">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26</TotalTime>
  <Words>759</Words>
  <Application>Microsoft Office PowerPoint</Application>
  <PresentationFormat>On-screen Show (4:3)</PresentationFormat>
  <Paragraphs>42</Paragraphs>
  <Slides>10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Comic Sans MS</vt:lpstr>
      <vt:lpstr>Office Theme</vt:lpstr>
      <vt:lpstr>1_Office Theme</vt:lpstr>
      <vt:lpstr>Test your knowledge: Developing</vt:lpstr>
      <vt:lpstr>Test your knowledge: Secure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your knowledge: Secure+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your knowledge: Developing</dc:title>
  <dc:creator>R.Stevenson</dc:creator>
  <cp:lastModifiedBy>R.Stevenson</cp:lastModifiedBy>
  <cp:revision>3</cp:revision>
  <dcterms:created xsi:type="dcterms:W3CDTF">2020-05-13T13:12:02Z</dcterms:created>
  <dcterms:modified xsi:type="dcterms:W3CDTF">2020-05-13T13:38:32Z</dcterms:modified>
</cp:coreProperties>
</file>