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61" r:id="rId8"/>
    <p:sldId id="269" r:id="rId9"/>
    <p:sldId id="262" r:id="rId10"/>
    <p:sldId id="263" r:id="rId11"/>
    <p:sldId id="264" r:id="rId12"/>
    <p:sldId id="265" r:id="rId13"/>
    <p:sldId id="266" r:id="rId14"/>
    <p:sldId id="270"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4FE356-BE6D-43C1-9A7A-067C490F3BAB}"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16986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4FE356-BE6D-43C1-9A7A-067C490F3BAB}"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1785823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4FE356-BE6D-43C1-9A7A-067C490F3BAB}"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362941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4FE356-BE6D-43C1-9A7A-067C490F3BAB}"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19115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4FE356-BE6D-43C1-9A7A-067C490F3BAB}" type="datetimeFigureOut">
              <a:rPr lang="en-GB" smtClean="0"/>
              <a:t>20/03/2020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389359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4FE356-BE6D-43C1-9A7A-067C490F3BAB}" type="datetimeFigureOut">
              <a:rPr lang="en-GB" smtClean="0"/>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306829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4FE356-BE6D-43C1-9A7A-067C490F3BAB}" type="datetimeFigureOut">
              <a:rPr lang="en-GB" smtClean="0"/>
              <a:t>20/03/2020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238619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4FE356-BE6D-43C1-9A7A-067C490F3BAB}" type="datetimeFigureOut">
              <a:rPr lang="en-GB" smtClean="0"/>
              <a:t>20/03/2020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215095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FE356-BE6D-43C1-9A7A-067C490F3BAB}" type="datetimeFigureOut">
              <a:rPr lang="en-GB" smtClean="0"/>
              <a:t>20/03/2020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97566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4FE356-BE6D-43C1-9A7A-067C490F3BAB}" type="datetimeFigureOut">
              <a:rPr lang="en-GB" smtClean="0"/>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133785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4FE356-BE6D-43C1-9A7A-067C490F3BAB}" type="datetimeFigureOut">
              <a:rPr lang="en-GB" smtClean="0"/>
              <a:t>20/03/2020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9474B1-53E3-47A0-A96C-FB8B30C2971B}" type="slidenum">
              <a:rPr lang="en-GB" smtClean="0"/>
              <a:t>‹#›</a:t>
            </a:fld>
            <a:endParaRPr lang="en-GB"/>
          </a:p>
        </p:txBody>
      </p:sp>
    </p:spTree>
    <p:extLst>
      <p:ext uri="{BB962C8B-B14F-4D97-AF65-F5344CB8AC3E}">
        <p14:creationId xmlns:p14="http://schemas.microsoft.com/office/powerpoint/2010/main" val="360296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E356-BE6D-43C1-9A7A-067C490F3BAB}" type="datetimeFigureOut">
              <a:rPr lang="en-GB" smtClean="0"/>
              <a:t>20/03/2020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474B1-53E3-47A0-A96C-FB8B30C2971B}" type="slidenum">
              <a:rPr lang="en-GB" smtClean="0"/>
              <a:t>‹#›</a:t>
            </a:fld>
            <a:endParaRPr lang="en-GB"/>
          </a:p>
        </p:txBody>
      </p:sp>
    </p:spTree>
    <p:extLst>
      <p:ext uri="{BB962C8B-B14F-4D97-AF65-F5344CB8AC3E}">
        <p14:creationId xmlns:p14="http://schemas.microsoft.com/office/powerpoint/2010/main" val="2610767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OJJvghf1E7A" TargetMode="External"/><Relationship Id="rId3" Type="http://schemas.openxmlformats.org/officeDocument/2006/relationships/image" Target="../media/image21.png"/><Relationship Id="rId7"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ardeningknowhow.com/edible/vegetables/tomato/planting-tomato-slices.htm" TargetMode="Externa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youtube.com/watch?v=GdVciAt51QM" TargetMode="External"/><Relationship Id="rId5" Type="http://schemas.openxmlformats.org/officeDocument/2006/relationships/image" Target="../media/image25.png"/><Relationship Id="rId4" Type="http://schemas.openxmlformats.org/officeDocument/2006/relationships/hyperlink" Target="https://www.youtube.com/watch?v=5K2njaL5Qd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erGnf7ws20E" TargetMode="External"/><Relationship Id="rId2" Type="http://schemas.openxmlformats.org/officeDocument/2006/relationships/hyperlink" Target="https://www.youtube.com/watch?v=_6xlNyWPpB8" TargetMode="Externa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hyperlink" Target="https://www.youtube.com/watch?v=glAPkpeKvf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Yp1KKWpPpU"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G4H1N_yXBiA&amp;t=3s" TargetMode="External"/><Relationship Id="rId2" Type="http://schemas.openxmlformats.org/officeDocument/2006/relationships/hyperlink" Target="https://www.youtube.com/watch?v=Ws81nMG290w" TargetMode="Externa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hyperlink" Target="https://www.youtube.com/watch?v=3Ww2TP_tU7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luE5Aeqjf1Q"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app.mindmup.com/"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PDbca83V5Y" TargetMode="External"/><Relationship Id="rId2" Type="http://schemas.openxmlformats.org/officeDocument/2006/relationships/hyperlink" Target="https://www.youtube.com/watch?v=_uzSMAI5AuE&amp;t=291s"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www.youtube.com/watch?v=hdTTz6ZaCXs" TargetMode="External"/><Relationship Id="rId4" Type="http://schemas.openxmlformats.org/officeDocument/2006/relationships/hyperlink" Target="https://www.youtube.com/watch?v=FLrCO4K2Wkw"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 y="104503"/>
            <a:ext cx="2955617" cy="646331"/>
          </a:xfrm>
          <a:prstGeom prst="rect">
            <a:avLst/>
          </a:prstGeom>
          <a:noFill/>
        </p:spPr>
        <p:txBody>
          <a:bodyPr wrap="none" rtlCol="0">
            <a:spAutoFit/>
          </a:bodyPr>
          <a:lstStyle/>
          <a:p>
            <a:r>
              <a:rPr lang="en-US" sz="3600" dirty="0" smtClean="0"/>
              <a:t>Planter Project</a:t>
            </a:r>
            <a:endParaRPr lang="en-GB" sz="3600" dirty="0"/>
          </a:p>
        </p:txBody>
      </p:sp>
      <p:pic>
        <p:nvPicPr>
          <p:cNvPr id="5" name="Picture 4"/>
          <p:cNvPicPr>
            <a:picLocks noChangeAspect="1"/>
          </p:cNvPicPr>
          <p:nvPr/>
        </p:nvPicPr>
        <p:blipFill rotWithShape="1">
          <a:blip r:embed="rId2"/>
          <a:srcRect l="19286"/>
          <a:stretch/>
        </p:blipFill>
        <p:spPr>
          <a:xfrm>
            <a:off x="287383" y="750834"/>
            <a:ext cx="6954085" cy="4846320"/>
          </a:xfrm>
          <a:prstGeom prst="rect">
            <a:avLst/>
          </a:prstGeom>
        </p:spPr>
      </p:pic>
      <p:sp>
        <p:nvSpPr>
          <p:cNvPr id="6" name="TextBox 5"/>
          <p:cNvSpPr txBox="1"/>
          <p:nvPr/>
        </p:nvSpPr>
        <p:spPr>
          <a:xfrm>
            <a:off x="7345971" y="4049486"/>
            <a:ext cx="4635436"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Lesson Objectives</a:t>
            </a:r>
          </a:p>
          <a:p>
            <a:pPr marL="285750" indent="-285750">
              <a:buFont typeface="Arial" panose="020B0604020202020204" pitchFamily="34" charset="0"/>
              <a:buChar char="•"/>
            </a:pPr>
            <a:r>
              <a:rPr lang="en-US" dirty="0" smtClean="0"/>
              <a:t>To learn and apply effective research techniques.</a:t>
            </a:r>
          </a:p>
          <a:p>
            <a:pPr marL="285750" indent="-285750">
              <a:buFont typeface="Arial" panose="020B0604020202020204" pitchFamily="34" charset="0"/>
              <a:buChar char="•"/>
            </a:pPr>
            <a:r>
              <a:rPr lang="en-US" dirty="0" smtClean="0"/>
              <a:t>To develop communication of ideas and apply creative thinking techniques.</a:t>
            </a:r>
          </a:p>
          <a:p>
            <a:pPr marL="285750" indent="-285750">
              <a:buFont typeface="Arial" panose="020B0604020202020204" pitchFamily="34" charset="0"/>
              <a:buChar char="•"/>
            </a:pPr>
            <a:r>
              <a:rPr lang="en-US" dirty="0" smtClean="0"/>
              <a:t>To apply rapid prototyping skills to a physical model.</a:t>
            </a:r>
          </a:p>
          <a:p>
            <a:pPr marL="285750" indent="-285750">
              <a:buFont typeface="Arial" panose="020B0604020202020204" pitchFamily="34" charset="0"/>
              <a:buChar char="•"/>
            </a:pPr>
            <a:r>
              <a:rPr lang="en-US" dirty="0" smtClean="0"/>
              <a:t>To evaluate effectiveness of design solutions and make improvements.</a:t>
            </a:r>
            <a:endParaRPr lang="en-GB" dirty="0"/>
          </a:p>
        </p:txBody>
      </p:sp>
      <p:pic>
        <p:nvPicPr>
          <p:cNvPr id="7" name="Picture 6"/>
          <p:cNvPicPr>
            <a:picLocks noChangeAspect="1"/>
          </p:cNvPicPr>
          <p:nvPr/>
        </p:nvPicPr>
        <p:blipFill>
          <a:blip r:embed="rId3"/>
          <a:stretch>
            <a:fillRect/>
          </a:stretch>
        </p:blipFill>
        <p:spPr>
          <a:xfrm>
            <a:off x="6218782" y="497908"/>
            <a:ext cx="5172029" cy="3445170"/>
          </a:xfrm>
          <a:prstGeom prst="rect">
            <a:avLst/>
          </a:prstGeom>
        </p:spPr>
      </p:pic>
      <p:pic>
        <p:nvPicPr>
          <p:cNvPr id="1026" name="Picture 2" descr="Image result for flower pot made from recycled bott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9683" y="4885509"/>
            <a:ext cx="2858104" cy="16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214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287383"/>
            <a:ext cx="11690873"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So now you’ve gathered your recycling you may have items such as the following. Your job now is to use scissors carefully! And tape of any kind to start creating your plant pots.</a:t>
            </a:r>
          </a:p>
          <a:p>
            <a:endParaRPr lang="en-US" dirty="0"/>
          </a:p>
          <a:p>
            <a:r>
              <a:rPr lang="en-US" dirty="0" smtClean="0"/>
              <a:t>Things to consider;</a:t>
            </a:r>
          </a:p>
          <a:p>
            <a:pPr marL="285750" indent="-285750">
              <a:buFont typeface="Arial" panose="020B0604020202020204" pitchFamily="34" charset="0"/>
              <a:buChar char="•"/>
            </a:pPr>
            <a:r>
              <a:rPr lang="en-US" dirty="0" smtClean="0"/>
              <a:t>Is the material waterproof?</a:t>
            </a:r>
          </a:p>
          <a:p>
            <a:pPr marL="285750" indent="-285750">
              <a:buFont typeface="Arial" panose="020B0604020202020204" pitchFamily="34" charset="0"/>
              <a:buChar char="•"/>
            </a:pPr>
            <a:r>
              <a:rPr lang="en-US" dirty="0" smtClean="0"/>
              <a:t>Can you hold soil and water in it?</a:t>
            </a:r>
          </a:p>
          <a:p>
            <a:pPr marL="285750" indent="-285750">
              <a:buFont typeface="Arial" panose="020B0604020202020204" pitchFamily="34" charset="0"/>
              <a:buChar char="•"/>
            </a:pPr>
            <a:r>
              <a:rPr lang="en-US" dirty="0" smtClean="0"/>
              <a:t>Can it be decorated?</a:t>
            </a:r>
            <a:endParaRPr lang="en-GB" dirty="0"/>
          </a:p>
        </p:txBody>
      </p:sp>
      <p:pic>
        <p:nvPicPr>
          <p:cNvPr id="3" name="Picture 2"/>
          <p:cNvPicPr>
            <a:picLocks noChangeAspect="1"/>
          </p:cNvPicPr>
          <p:nvPr/>
        </p:nvPicPr>
        <p:blipFill>
          <a:blip r:embed="rId2"/>
          <a:stretch>
            <a:fillRect/>
          </a:stretch>
        </p:blipFill>
        <p:spPr>
          <a:xfrm>
            <a:off x="182880" y="2680167"/>
            <a:ext cx="2143125" cy="2143125"/>
          </a:xfrm>
          <a:prstGeom prst="rect">
            <a:avLst/>
          </a:prstGeom>
        </p:spPr>
      </p:pic>
      <p:pic>
        <p:nvPicPr>
          <p:cNvPr id="5" name="Picture 4"/>
          <p:cNvPicPr>
            <a:picLocks noChangeAspect="1"/>
          </p:cNvPicPr>
          <p:nvPr/>
        </p:nvPicPr>
        <p:blipFill>
          <a:blip r:embed="rId3"/>
          <a:stretch>
            <a:fillRect/>
          </a:stretch>
        </p:blipFill>
        <p:spPr>
          <a:xfrm>
            <a:off x="2150688" y="2385942"/>
            <a:ext cx="2619375" cy="1743075"/>
          </a:xfrm>
          <a:prstGeom prst="rect">
            <a:avLst/>
          </a:prstGeom>
        </p:spPr>
      </p:pic>
      <p:pic>
        <p:nvPicPr>
          <p:cNvPr id="6" name="Picture 5"/>
          <p:cNvPicPr>
            <a:picLocks noChangeAspect="1"/>
          </p:cNvPicPr>
          <p:nvPr/>
        </p:nvPicPr>
        <p:blipFill>
          <a:blip r:embed="rId4"/>
          <a:stretch>
            <a:fillRect/>
          </a:stretch>
        </p:blipFill>
        <p:spPr>
          <a:xfrm>
            <a:off x="1815072" y="3994617"/>
            <a:ext cx="2752725" cy="1657350"/>
          </a:xfrm>
          <a:prstGeom prst="rect">
            <a:avLst/>
          </a:prstGeom>
        </p:spPr>
      </p:pic>
      <p:pic>
        <p:nvPicPr>
          <p:cNvPr id="7" name="Picture 6"/>
          <p:cNvPicPr>
            <a:picLocks noChangeAspect="1"/>
          </p:cNvPicPr>
          <p:nvPr/>
        </p:nvPicPr>
        <p:blipFill>
          <a:blip r:embed="rId5"/>
          <a:stretch>
            <a:fillRect/>
          </a:stretch>
        </p:blipFill>
        <p:spPr>
          <a:xfrm>
            <a:off x="116540" y="5117517"/>
            <a:ext cx="2857500" cy="16002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09179898"/>
              </p:ext>
            </p:extLst>
          </p:nvPr>
        </p:nvGraphicFramePr>
        <p:xfrm>
          <a:off x="5105679" y="2645657"/>
          <a:ext cx="6337768" cy="3108960"/>
        </p:xfrm>
        <a:graphic>
          <a:graphicData uri="http://schemas.openxmlformats.org/drawingml/2006/table">
            <a:tbl>
              <a:tblPr firstRow="1" bandRow="1">
                <a:tableStyleId>{5940675A-B579-460E-94D1-54222C63F5DA}</a:tableStyleId>
              </a:tblPr>
              <a:tblGrid>
                <a:gridCol w="3168884">
                  <a:extLst>
                    <a:ext uri="{9D8B030D-6E8A-4147-A177-3AD203B41FA5}">
                      <a16:colId xmlns:a16="http://schemas.microsoft.com/office/drawing/2014/main" val="47271022"/>
                    </a:ext>
                  </a:extLst>
                </a:gridCol>
                <a:gridCol w="3168884">
                  <a:extLst>
                    <a:ext uri="{9D8B030D-6E8A-4147-A177-3AD203B41FA5}">
                      <a16:colId xmlns:a16="http://schemas.microsoft.com/office/drawing/2014/main" val="2684970754"/>
                    </a:ext>
                  </a:extLst>
                </a:gridCol>
              </a:tblGrid>
              <a:tr h="370840">
                <a:tc>
                  <a:txBody>
                    <a:bodyPr/>
                    <a:lstStyle/>
                    <a:p>
                      <a:r>
                        <a:rPr lang="en-US" dirty="0" smtClean="0"/>
                        <a:t>Plastic bottles</a:t>
                      </a:r>
                      <a:endParaRPr lang="en-GB" dirty="0"/>
                    </a:p>
                  </a:txBody>
                  <a:tcPr>
                    <a:solidFill>
                      <a:schemeClr val="accent4">
                        <a:lumMod val="40000"/>
                        <a:lumOff val="60000"/>
                      </a:schemeClr>
                    </a:solidFill>
                  </a:tcPr>
                </a:tc>
                <a:tc>
                  <a:txBody>
                    <a:bodyPr/>
                    <a:lstStyle/>
                    <a:p>
                      <a:r>
                        <a:rPr lang="en-US" dirty="0" smtClean="0"/>
                        <a:t>Good for holding soil and waterproof, good shape for rockets, minions etc.</a:t>
                      </a:r>
                      <a:endParaRPr lang="en-GB" dirty="0"/>
                    </a:p>
                  </a:txBody>
                  <a:tcPr>
                    <a:solidFill>
                      <a:schemeClr val="accent6">
                        <a:lumMod val="20000"/>
                        <a:lumOff val="80000"/>
                      </a:schemeClr>
                    </a:solidFill>
                  </a:tcPr>
                </a:tc>
                <a:extLst>
                  <a:ext uri="{0D108BD9-81ED-4DB2-BD59-A6C34878D82A}">
                    <a16:rowId xmlns:a16="http://schemas.microsoft.com/office/drawing/2014/main" val="3406655958"/>
                  </a:ext>
                </a:extLst>
              </a:tr>
              <a:tr h="370840">
                <a:tc>
                  <a:txBody>
                    <a:bodyPr/>
                    <a:lstStyle/>
                    <a:p>
                      <a:r>
                        <a:rPr lang="en-US" dirty="0" smtClean="0"/>
                        <a:t>cans</a:t>
                      </a:r>
                      <a:endParaRPr lang="en-GB" dirty="0"/>
                    </a:p>
                  </a:txBody>
                  <a:tcPr>
                    <a:solidFill>
                      <a:schemeClr val="accent4">
                        <a:lumMod val="40000"/>
                        <a:lumOff val="60000"/>
                      </a:schemeClr>
                    </a:solidFill>
                  </a:tcPr>
                </a:tc>
                <a:tc>
                  <a:txBody>
                    <a:bodyPr/>
                    <a:lstStyle/>
                    <a:p>
                      <a:r>
                        <a:rPr lang="en-US" dirty="0" smtClean="0"/>
                        <a:t>Good for holding soil and water, good for small pots.</a:t>
                      </a:r>
                      <a:endParaRPr lang="en-GB" dirty="0"/>
                    </a:p>
                  </a:txBody>
                  <a:tcPr>
                    <a:solidFill>
                      <a:schemeClr val="accent6">
                        <a:lumMod val="20000"/>
                        <a:lumOff val="80000"/>
                      </a:schemeClr>
                    </a:solidFill>
                  </a:tcPr>
                </a:tc>
                <a:extLst>
                  <a:ext uri="{0D108BD9-81ED-4DB2-BD59-A6C34878D82A}">
                    <a16:rowId xmlns:a16="http://schemas.microsoft.com/office/drawing/2014/main" val="4234855203"/>
                  </a:ext>
                </a:extLst>
              </a:tr>
              <a:tr h="370840">
                <a:tc>
                  <a:txBody>
                    <a:bodyPr/>
                    <a:lstStyle/>
                    <a:p>
                      <a:r>
                        <a:rPr lang="en-US" dirty="0" smtClean="0"/>
                        <a:t>tins</a:t>
                      </a:r>
                      <a:endParaRPr lang="en-GB" dirty="0"/>
                    </a:p>
                  </a:txBody>
                  <a:tcPr>
                    <a:solidFill>
                      <a:schemeClr val="accent4">
                        <a:lumMod val="40000"/>
                        <a:lumOff val="60000"/>
                      </a:schemeClr>
                    </a:solidFill>
                  </a:tcPr>
                </a:tc>
                <a:tc>
                  <a:txBody>
                    <a:bodyPr/>
                    <a:lstStyle/>
                    <a:p>
                      <a:r>
                        <a:rPr lang="en-US" dirty="0" smtClean="0"/>
                        <a:t>Good for holding soil and water medium sized pots</a:t>
                      </a:r>
                      <a:endParaRPr lang="en-GB" dirty="0"/>
                    </a:p>
                  </a:txBody>
                  <a:tcPr>
                    <a:solidFill>
                      <a:schemeClr val="accent6">
                        <a:lumMod val="20000"/>
                        <a:lumOff val="80000"/>
                      </a:schemeClr>
                    </a:solidFill>
                  </a:tcPr>
                </a:tc>
                <a:extLst>
                  <a:ext uri="{0D108BD9-81ED-4DB2-BD59-A6C34878D82A}">
                    <a16:rowId xmlns:a16="http://schemas.microsoft.com/office/drawing/2014/main" val="980347551"/>
                  </a:ext>
                </a:extLst>
              </a:tr>
              <a:tr h="370840">
                <a:tc>
                  <a:txBody>
                    <a:bodyPr/>
                    <a:lstStyle/>
                    <a:p>
                      <a:r>
                        <a:rPr lang="en-US" dirty="0" smtClean="0"/>
                        <a:t>cardboard</a:t>
                      </a:r>
                      <a:endParaRPr lang="en-GB" dirty="0"/>
                    </a:p>
                  </a:txBody>
                  <a:tcPr>
                    <a:solidFill>
                      <a:schemeClr val="accent4">
                        <a:lumMod val="40000"/>
                        <a:lumOff val="60000"/>
                      </a:schemeClr>
                    </a:solidFill>
                  </a:tcPr>
                </a:tc>
                <a:tc>
                  <a:txBody>
                    <a:bodyPr/>
                    <a:lstStyle/>
                    <a:p>
                      <a:r>
                        <a:rPr lang="en-US" dirty="0" smtClean="0"/>
                        <a:t>Good for decorating the outsides with shapes and features.</a:t>
                      </a:r>
                      <a:endParaRPr lang="en-GB" dirty="0"/>
                    </a:p>
                  </a:txBody>
                  <a:tcPr>
                    <a:solidFill>
                      <a:schemeClr val="accent6">
                        <a:lumMod val="20000"/>
                        <a:lumOff val="80000"/>
                      </a:schemeClr>
                    </a:solidFill>
                  </a:tcPr>
                </a:tc>
                <a:extLst>
                  <a:ext uri="{0D108BD9-81ED-4DB2-BD59-A6C34878D82A}">
                    <a16:rowId xmlns:a16="http://schemas.microsoft.com/office/drawing/2014/main" val="3225268249"/>
                  </a:ext>
                </a:extLst>
              </a:tr>
            </a:tbl>
          </a:graphicData>
        </a:graphic>
      </p:graphicFrame>
      <p:pic>
        <p:nvPicPr>
          <p:cNvPr id="9" name="Picture 8"/>
          <p:cNvPicPr>
            <a:picLocks noChangeAspect="1"/>
          </p:cNvPicPr>
          <p:nvPr/>
        </p:nvPicPr>
        <p:blipFill rotWithShape="1">
          <a:blip r:embed="rId6">
            <a:extLst>
              <a:ext uri="{BEBA8EAE-BF5A-486C-A8C5-ECC9F3942E4B}">
                <a14:imgProps xmlns:a14="http://schemas.microsoft.com/office/drawing/2010/main">
                  <a14:imgLayer r:embed="rId7">
                    <a14:imgEffect>
                      <a14:backgroundRemoval t="8377" b="81152" l="0" r="100000"/>
                    </a14:imgEffect>
                  </a14:imgLayer>
                </a14:imgProps>
              </a:ext>
            </a:extLst>
          </a:blip>
          <a:srcRect b="15175"/>
          <a:stretch/>
        </p:blipFill>
        <p:spPr>
          <a:xfrm>
            <a:off x="3492959" y="4983023"/>
            <a:ext cx="2505075" cy="1543187"/>
          </a:xfrm>
          <a:prstGeom prst="rect">
            <a:avLst/>
          </a:prstGeom>
        </p:spPr>
      </p:pic>
      <p:sp>
        <p:nvSpPr>
          <p:cNvPr id="10" name="Rectangle 9"/>
          <p:cNvSpPr/>
          <p:nvPr/>
        </p:nvSpPr>
        <p:spPr>
          <a:xfrm>
            <a:off x="6850254" y="1303045"/>
            <a:ext cx="4838504" cy="369332"/>
          </a:xfrm>
          <a:prstGeom prst="rect">
            <a:avLst/>
          </a:prstGeom>
        </p:spPr>
        <p:txBody>
          <a:bodyPr wrap="none">
            <a:spAutoFit/>
          </a:bodyPr>
          <a:lstStyle/>
          <a:p>
            <a:r>
              <a:rPr lang="en-GB">
                <a:hlinkClick r:id="rId8"/>
              </a:rPr>
              <a:t>https://www.youtube.com/watch?v=OJJvghf1E7A</a:t>
            </a:r>
            <a:endParaRPr lang="en-GB"/>
          </a:p>
        </p:txBody>
      </p:sp>
      <p:sp>
        <p:nvSpPr>
          <p:cNvPr id="11" name="Rounded Rectangle 10"/>
          <p:cNvSpPr/>
          <p:nvPr/>
        </p:nvSpPr>
        <p:spPr>
          <a:xfrm>
            <a:off x="6699435" y="1739570"/>
            <a:ext cx="5039847" cy="4280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This video might help</a:t>
            </a:r>
            <a:endParaRPr lang="en-GB" dirty="0"/>
          </a:p>
        </p:txBody>
      </p:sp>
      <p:sp>
        <p:nvSpPr>
          <p:cNvPr id="12" name="TextBox 11"/>
          <p:cNvSpPr txBox="1"/>
          <p:nvPr/>
        </p:nvSpPr>
        <p:spPr>
          <a:xfrm>
            <a:off x="5277394" y="6309360"/>
            <a:ext cx="5086521"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You should test the materials first before using them</a:t>
            </a:r>
            <a:endParaRPr lang="en-GB" dirty="0"/>
          </a:p>
        </p:txBody>
      </p:sp>
    </p:spTree>
    <p:extLst>
      <p:ext uri="{BB962C8B-B14F-4D97-AF65-F5344CB8AC3E}">
        <p14:creationId xmlns:p14="http://schemas.microsoft.com/office/powerpoint/2010/main" val="1752928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34" y="352697"/>
            <a:ext cx="11469189"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So, now its time to test and evaluate your product!</a:t>
            </a:r>
          </a:p>
          <a:p>
            <a:endParaRPr lang="en-US" dirty="0"/>
          </a:p>
          <a:p>
            <a:r>
              <a:rPr lang="en-US" dirty="0" smtClean="0"/>
              <a:t>You need to get some soil and pop it in your plant pot. Then if you have seeds pop them in, if you have just 1 tomato then that will work also.</a:t>
            </a:r>
            <a:endParaRPr lang="en-GB" dirty="0"/>
          </a:p>
        </p:txBody>
      </p:sp>
      <p:sp>
        <p:nvSpPr>
          <p:cNvPr id="3" name="Rectangle 2"/>
          <p:cNvSpPr/>
          <p:nvPr/>
        </p:nvSpPr>
        <p:spPr>
          <a:xfrm>
            <a:off x="339634" y="1553026"/>
            <a:ext cx="6096000" cy="646331"/>
          </a:xfrm>
          <a:prstGeom prst="rect">
            <a:avLst/>
          </a:prstGeom>
        </p:spPr>
        <p:txBody>
          <a:bodyPr>
            <a:spAutoFit/>
          </a:bodyPr>
          <a:lstStyle/>
          <a:p>
            <a:r>
              <a:rPr lang="en-GB" dirty="0">
                <a:hlinkClick r:id="rId2"/>
              </a:rPr>
              <a:t>https://www.gardeningknowhow.com/edible/vegetables/tomato/planting-tomato-slices.htm</a:t>
            </a:r>
            <a:endParaRPr lang="en-GB" dirty="0"/>
          </a:p>
        </p:txBody>
      </p:sp>
      <p:sp>
        <p:nvSpPr>
          <p:cNvPr id="4" name="TextBox 3"/>
          <p:cNvSpPr txBox="1"/>
          <p:nvPr/>
        </p:nvSpPr>
        <p:spPr>
          <a:xfrm>
            <a:off x="5547360" y="2014691"/>
            <a:ext cx="598760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This article explains how a tomato sliced can grow into a plant.</a:t>
            </a:r>
            <a:endParaRPr lang="en-GB" dirty="0"/>
          </a:p>
        </p:txBody>
      </p:sp>
      <p:pic>
        <p:nvPicPr>
          <p:cNvPr id="5" name="Picture 4"/>
          <p:cNvPicPr>
            <a:picLocks noChangeAspect="1"/>
          </p:cNvPicPr>
          <p:nvPr/>
        </p:nvPicPr>
        <p:blipFill>
          <a:blip r:embed="rId3"/>
          <a:stretch>
            <a:fillRect/>
          </a:stretch>
        </p:blipFill>
        <p:spPr>
          <a:xfrm>
            <a:off x="572588" y="2384023"/>
            <a:ext cx="3810000" cy="3810000"/>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8377" b="81152" l="0" r="100000"/>
                    </a14:imgEffect>
                  </a14:imgLayer>
                </a14:imgProps>
              </a:ext>
            </a:extLst>
          </a:blip>
          <a:srcRect b="15175"/>
          <a:stretch/>
        </p:blipFill>
        <p:spPr>
          <a:xfrm>
            <a:off x="3474719" y="4999951"/>
            <a:ext cx="2505075" cy="1543187"/>
          </a:xfrm>
          <a:prstGeom prst="rect">
            <a:avLst/>
          </a:prstGeom>
        </p:spPr>
      </p:pic>
      <p:sp>
        <p:nvSpPr>
          <p:cNvPr id="7" name="TextBox 6"/>
          <p:cNvSpPr txBox="1"/>
          <p:nvPr/>
        </p:nvSpPr>
        <p:spPr>
          <a:xfrm>
            <a:off x="4727256" y="3383280"/>
            <a:ext cx="695093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So you now need to plant the seeds and water them. That’s it! At least for a few days anyway!</a:t>
            </a:r>
            <a:endParaRPr lang="en-GB" dirty="0"/>
          </a:p>
        </p:txBody>
      </p:sp>
    </p:spTree>
    <p:extLst>
      <p:ext uri="{BB962C8B-B14F-4D97-AF65-F5344CB8AC3E}">
        <p14:creationId xmlns:p14="http://schemas.microsoft.com/office/powerpoint/2010/main" val="2877994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54" y="313509"/>
            <a:ext cx="1708416"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dirty="0" smtClean="0"/>
              <a:t>evaluation</a:t>
            </a:r>
            <a:endParaRPr lang="en-GB" sz="2800" dirty="0"/>
          </a:p>
        </p:txBody>
      </p:sp>
      <p:sp>
        <p:nvSpPr>
          <p:cNvPr id="3" name="TextBox 2"/>
          <p:cNvSpPr txBox="1"/>
          <p:nvPr/>
        </p:nvSpPr>
        <p:spPr>
          <a:xfrm>
            <a:off x="2103119" y="313509"/>
            <a:ext cx="979714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Now its time to evaluate our product, this is really useful incase we decide to make changes or improvements or incase it didn’t work.</a:t>
            </a:r>
            <a:endParaRPr lang="en-GB" dirty="0"/>
          </a:p>
        </p:txBody>
      </p:sp>
      <p:sp>
        <p:nvSpPr>
          <p:cNvPr id="4" name="TextBox 3"/>
          <p:cNvSpPr txBox="1"/>
          <p:nvPr/>
        </p:nvSpPr>
        <p:spPr>
          <a:xfrm>
            <a:off x="274320" y="1528354"/>
            <a:ext cx="811036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So using either of the following two methods evaluate your product in the workbook.</a:t>
            </a:r>
            <a:endParaRPr lang="en-GB"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8377" b="81152" l="0" r="100000"/>
                    </a14:imgEffect>
                  </a14:imgLayer>
                </a14:imgProps>
              </a:ext>
            </a:extLst>
          </a:blip>
          <a:srcRect b="15175"/>
          <a:stretch/>
        </p:blipFill>
        <p:spPr>
          <a:xfrm>
            <a:off x="7981404" y="1126092"/>
            <a:ext cx="2505075" cy="1543187"/>
          </a:xfrm>
          <a:prstGeom prst="rect">
            <a:avLst/>
          </a:prstGeom>
        </p:spPr>
      </p:pic>
      <p:sp>
        <p:nvSpPr>
          <p:cNvPr id="6" name="Rectangle 5"/>
          <p:cNvSpPr/>
          <p:nvPr/>
        </p:nvSpPr>
        <p:spPr>
          <a:xfrm>
            <a:off x="156754" y="2178995"/>
            <a:ext cx="4911729" cy="369332"/>
          </a:xfrm>
          <a:prstGeom prst="rect">
            <a:avLst/>
          </a:prstGeom>
        </p:spPr>
        <p:txBody>
          <a:bodyPr wrap="none">
            <a:spAutoFit/>
          </a:bodyPr>
          <a:lstStyle/>
          <a:p>
            <a:r>
              <a:rPr lang="en-GB" dirty="0">
                <a:hlinkClick r:id="rId4"/>
              </a:rPr>
              <a:t>https://www.youtube.com/watch?v=5K2njaL5Qd0</a:t>
            </a:r>
            <a:endParaRPr lang="en-GB" dirty="0"/>
          </a:p>
        </p:txBody>
      </p:sp>
      <p:sp>
        <p:nvSpPr>
          <p:cNvPr id="7" name="TextBox 6"/>
          <p:cNvSpPr txBox="1"/>
          <p:nvPr/>
        </p:nvSpPr>
        <p:spPr>
          <a:xfrm>
            <a:off x="156754" y="2505752"/>
            <a:ext cx="1803379"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Café que method</a:t>
            </a:r>
            <a:endParaRPr lang="en-GB" dirty="0"/>
          </a:p>
        </p:txBody>
      </p:sp>
      <p:pic>
        <p:nvPicPr>
          <p:cNvPr id="8" name="Picture 7"/>
          <p:cNvPicPr>
            <a:picLocks noChangeAspect="1"/>
          </p:cNvPicPr>
          <p:nvPr/>
        </p:nvPicPr>
        <p:blipFill>
          <a:blip r:embed="rId5"/>
          <a:stretch>
            <a:fillRect/>
          </a:stretch>
        </p:blipFill>
        <p:spPr>
          <a:xfrm>
            <a:off x="156754" y="2978331"/>
            <a:ext cx="5172892" cy="3879669"/>
          </a:xfrm>
          <a:prstGeom prst="rect">
            <a:avLst/>
          </a:prstGeom>
        </p:spPr>
      </p:pic>
      <p:sp>
        <p:nvSpPr>
          <p:cNvPr id="9" name="Rectangle 8"/>
          <p:cNvSpPr/>
          <p:nvPr/>
        </p:nvSpPr>
        <p:spPr>
          <a:xfrm>
            <a:off x="6618285" y="2466199"/>
            <a:ext cx="4990469" cy="369332"/>
          </a:xfrm>
          <a:prstGeom prst="rect">
            <a:avLst/>
          </a:prstGeom>
        </p:spPr>
        <p:txBody>
          <a:bodyPr wrap="none">
            <a:spAutoFit/>
          </a:bodyPr>
          <a:lstStyle/>
          <a:p>
            <a:r>
              <a:rPr lang="en-GB" dirty="0">
                <a:hlinkClick r:id="rId6"/>
              </a:rPr>
              <a:t>https://www.youtube.com/watch?v=GdVciAt51QM</a:t>
            </a:r>
            <a:endParaRPr lang="en-GB" dirty="0"/>
          </a:p>
        </p:txBody>
      </p:sp>
      <p:sp>
        <p:nvSpPr>
          <p:cNvPr id="10" name="TextBox 9"/>
          <p:cNvSpPr txBox="1"/>
          <p:nvPr/>
        </p:nvSpPr>
        <p:spPr>
          <a:xfrm>
            <a:off x="6631135" y="2840269"/>
            <a:ext cx="1957972"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Access FM method</a:t>
            </a:r>
            <a:endParaRPr lang="en-GB" dirty="0"/>
          </a:p>
        </p:txBody>
      </p:sp>
      <p:pic>
        <p:nvPicPr>
          <p:cNvPr id="3074" name="Picture 2" descr="Image result for access f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1135" y="3360904"/>
            <a:ext cx="40386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33984" y="6369707"/>
            <a:ext cx="2694840" cy="369332"/>
          </a:xfrm>
          <a:prstGeom prst="rect">
            <a:avLst/>
          </a:prstGeom>
          <a:noFill/>
        </p:spPr>
        <p:txBody>
          <a:bodyPr wrap="none" rtlCol="0">
            <a:spAutoFit/>
          </a:bodyPr>
          <a:lstStyle/>
          <a:p>
            <a:r>
              <a:rPr lang="en-US" dirty="0" smtClean="0"/>
              <a:t>Larger image on next slide</a:t>
            </a:r>
            <a:endParaRPr lang="en-GB" dirty="0"/>
          </a:p>
        </p:txBody>
      </p:sp>
    </p:spTree>
    <p:extLst>
      <p:ext uri="{BB962C8B-B14F-4D97-AF65-F5344CB8AC3E}">
        <p14:creationId xmlns:p14="http://schemas.microsoft.com/office/powerpoint/2010/main" val="2065409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9349" y="49293"/>
            <a:ext cx="9588137" cy="6784059"/>
          </a:xfrm>
          <a:prstGeom prst="rect">
            <a:avLst/>
          </a:prstGeom>
        </p:spPr>
      </p:pic>
    </p:spTree>
    <p:extLst>
      <p:ext uri="{BB962C8B-B14F-4D97-AF65-F5344CB8AC3E}">
        <p14:creationId xmlns:p14="http://schemas.microsoft.com/office/powerpoint/2010/main" val="1742244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7" y="261257"/>
            <a:ext cx="11609807"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The most important part of evaluation is what you take away – no one gets it perfect first time! </a:t>
            </a:r>
          </a:p>
          <a:p>
            <a:endParaRPr lang="en-US" dirty="0"/>
          </a:p>
          <a:p>
            <a:r>
              <a:rPr lang="en-US" dirty="0" smtClean="0"/>
              <a:t>The final step for you is to decide what changes you would make to improve your product if you could start again and do it all with knowledge you now have.</a:t>
            </a:r>
            <a:endParaRPr lang="en-GB"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551" r="4462"/>
          <a:stretch/>
        </p:blipFill>
        <p:spPr>
          <a:xfrm rot="5400000">
            <a:off x="117951" y="1917007"/>
            <a:ext cx="2229441" cy="183771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393627" y="1999824"/>
            <a:ext cx="2229443" cy="167208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3333" t="20454" r="31428" b="28244"/>
          <a:stretch/>
        </p:blipFill>
        <p:spPr>
          <a:xfrm rot="5400000">
            <a:off x="4973750" y="1612563"/>
            <a:ext cx="2363242" cy="2580405"/>
          </a:xfrm>
          <a:prstGeom prst="rect">
            <a:avLst/>
          </a:prstGeom>
        </p:spPr>
      </p:pic>
      <p:sp>
        <p:nvSpPr>
          <p:cNvPr id="6" name="Right Arrow 5"/>
          <p:cNvSpPr/>
          <p:nvPr/>
        </p:nvSpPr>
        <p:spPr>
          <a:xfrm>
            <a:off x="169817" y="4084387"/>
            <a:ext cx="11071924" cy="1065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Here’s an example from GCSE, an idea, prototypes led to a final product but after evaluation more improvements were made.</a:t>
            </a:r>
            <a:endParaRPr lang="en-GB" dirty="0"/>
          </a:p>
        </p:txBody>
      </p:sp>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backgroundRemoval t="8377" b="81152" l="0" r="100000"/>
                    </a14:imgEffect>
                  </a14:imgLayer>
                </a14:imgProps>
              </a:ext>
            </a:extLst>
          </a:blip>
          <a:srcRect b="15175"/>
          <a:stretch/>
        </p:blipFill>
        <p:spPr>
          <a:xfrm>
            <a:off x="518287" y="5030198"/>
            <a:ext cx="2505075" cy="1543187"/>
          </a:xfrm>
          <a:prstGeom prst="rect">
            <a:avLst/>
          </a:prstGeom>
        </p:spPr>
      </p:pic>
      <p:sp>
        <p:nvSpPr>
          <p:cNvPr id="8" name="TextBox 7"/>
          <p:cNvSpPr txBox="1"/>
          <p:nvPr/>
        </p:nvSpPr>
        <p:spPr>
          <a:xfrm>
            <a:off x="1948798" y="6129161"/>
            <a:ext cx="2395592" cy="369332"/>
          </a:xfrm>
          <a:prstGeom prst="rect">
            <a:avLst/>
          </a:prstGeom>
          <a:noFill/>
        </p:spPr>
        <p:txBody>
          <a:bodyPr wrap="none" rtlCol="0">
            <a:spAutoFit/>
          </a:bodyPr>
          <a:lstStyle/>
          <a:p>
            <a:r>
              <a:rPr lang="en-US" dirty="0" smtClean="0"/>
              <a:t>Complete your booklet.</a:t>
            </a:r>
            <a:endParaRPr lang="en-GB" dirty="0"/>
          </a:p>
        </p:txBody>
      </p:sp>
    </p:spTree>
    <p:extLst>
      <p:ext uri="{BB962C8B-B14F-4D97-AF65-F5344CB8AC3E}">
        <p14:creationId xmlns:p14="http://schemas.microsoft.com/office/powerpoint/2010/main" val="363110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62512" y="2505075"/>
            <a:ext cx="2466975" cy="1847850"/>
          </a:xfrm>
          <a:prstGeom prst="rect">
            <a:avLst/>
          </a:prstGeom>
        </p:spPr>
      </p:pic>
      <p:sp>
        <p:nvSpPr>
          <p:cNvPr id="4" name="TextBox 3"/>
          <p:cNvSpPr txBox="1"/>
          <p:nvPr/>
        </p:nvSpPr>
        <p:spPr>
          <a:xfrm>
            <a:off x="2103120" y="644920"/>
            <a:ext cx="8595430" cy="584775"/>
          </a:xfrm>
          <a:prstGeom prst="rect">
            <a:avLst/>
          </a:prstGeom>
          <a:noFill/>
        </p:spPr>
        <p:txBody>
          <a:bodyPr wrap="none" rtlCol="0">
            <a:spAutoFit/>
          </a:bodyPr>
          <a:lstStyle/>
          <a:p>
            <a:r>
              <a:rPr lang="en-US" sz="3200" dirty="0" smtClean="0"/>
              <a:t>And… your done! Well done, enjoy your tomatoes.</a:t>
            </a:r>
            <a:endParaRPr lang="en-GB" sz="3200" dirty="0"/>
          </a:p>
        </p:txBody>
      </p:sp>
    </p:spTree>
    <p:extLst>
      <p:ext uri="{BB962C8B-B14F-4D97-AF65-F5344CB8AC3E}">
        <p14:creationId xmlns:p14="http://schemas.microsoft.com/office/powerpoint/2010/main" val="247227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194" y="300446"/>
            <a:ext cx="1503617"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smtClean="0"/>
              <a:t>Research</a:t>
            </a:r>
            <a:endParaRPr lang="en-GB" sz="2800" dirty="0"/>
          </a:p>
        </p:txBody>
      </p:sp>
      <p:sp>
        <p:nvSpPr>
          <p:cNvPr id="3" name="TextBox 2"/>
          <p:cNvSpPr txBox="1"/>
          <p:nvPr/>
        </p:nvSpPr>
        <p:spPr>
          <a:xfrm>
            <a:off x="2011681" y="300446"/>
            <a:ext cx="983633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Research is the essential starting point to any project. So first things first, what do we need to know before starting this project?</a:t>
            </a:r>
            <a:endParaRPr lang="en-GB" dirty="0"/>
          </a:p>
        </p:txBody>
      </p:sp>
      <p:sp>
        <p:nvSpPr>
          <p:cNvPr id="4" name="TextBox 3"/>
          <p:cNvSpPr txBox="1"/>
          <p:nvPr/>
        </p:nvSpPr>
        <p:spPr>
          <a:xfrm>
            <a:off x="404949" y="1593669"/>
            <a:ext cx="5663795" cy="2585323"/>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We probably need to work out the following things;</a:t>
            </a:r>
          </a:p>
          <a:p>
            <a:endParaRPr lang="en-US" dirty="0"/>
          </a:p>
          <a:p>
            <a:pPr marL="285750" indent="-285750">
              <a:buFont typeface="Arial" panose="020B0604020202020204" pitchFamily="34" charset="0"/>
              <a:buChar char="•"/>
            </a:pPr>
            <a:r>
              <a:rPr lang="en-US" dirty="0" smtClean="0"/>
              <a:t>What is the impact of plastic bottles being disposed of?</a:t>
            </a:r>
          </a:p>
          <a:p>
            <a:pPr marL="285750" indent="-285750">
              <a:buFont typeface="Arial" panose="020B0604020202020204" pitchFamily="34" charset="0"/>
              <a:buChar char="•"/>
            </a:pPr>
            <a:r>
              <a:rPr lang="en-US" dirty="0" smtClean="0"/>
              <a:t>why is food packaging being recycled?</a:t>
            </a:r>
          </a:p>
          <a:p>
            <a:pPr marL="285750" indent="-285750">
              <a:buFont typeface="Arial" panose="020B0604020202020204" pitchFamily="34" charset="0"/>
              <a:buChar char="•"/>
            </a:pPr>
            <a:r>
              <a:rPr lang="en-US" dirty="0" smtClean="0"/>
              <a:t>Climate change.</a:t>
            </a:r>
          </a:p>
          <a:p>
            <a:pPr marL="285750" indent="-285750">
              <a:buFont typeface="Arial" panose="020B0604020202020204" pitchFamily="34" charset="0"/>
              <a:buChar char="•"/>
            </a:pPr>
            <a:r>
              <a:rPr lang="en-US" dirty="0" smtClean="0"/>
              <a:t>What is sustainability?</a:t>
            </a:r>
          </a:p>
          <a:p>
            <a:pPr marL="285750" indent="-285750">
              <a:buFont typeface="Arial" panose="020B0604020202020204" pitchFamily="34" charset="0"/>
              <a:buChar char="•"/>
            </a:pPr>
            <a:r>
              <a:rPr lang="en-US" dirty="0" smtClean="0"/>
              <a:t>What are the 6 r’s?</a:t>
            </a:r>
          </a:p>
          <a:p>
            <a:endParaRPr lang="en-US" dirty="0"/>
          </a:p>
          <a:p>
            <a:r>
              <a:rPr lang="en-US" dirty="0" smtClean="0"/>
              <a:t>And that’s just to start!</a:t>
            </a:r>
            <a:endParaRPr lang="en-GB" dirty="0"/>
          </a:p>
        </p:txBody>
      </p:sp>
      <p:sp>
        <p:nvSpPr>
          <p:cNvPr id="5" name="Rounded Rectangle 4"/>
          <p:cNvSpPr/>
          <p:nvPr/>
        </p:nvSpPr>
        <p:spPr>
          <a:xfrm>
            <a:off x="4127863" y="3030583"/>
            <a:ext cx="7289074" cy="316121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solidFill>
                  <a:schemeClr val="bg1"/>
                </a:solidFill>
              </a:rPr>
              <a:t>Watch the following video clips</a:t>
            </a:r>
            <a:endParaRPr lang="en-US" sz="2800" dirty="0" smtClean="0">
              <a:solidFill>
                <a:schemeClr val="bg1"/>
              </a:solidFill>
              <a:hlinkClick r:id="rId2"/>
            </a:endParaRPr>
          </a:p>
          <a:p>
            <a:pPr algn="ctr"/>
            <a:endParaRPr lang="en-GB" dirty="0" smtClean="0">
              <a:hlinkClick r:id="rId2"/>
            </a:endParaRPr>
          </a:p>
          <a:p>
            <a:pPr algn="ctr"/>
            <a:r>
              <a:rPr lang="en-GB" dirty="0" smtClean="0">
                <a:hlinkClick r:id="rId2"/>
              </a:rPr>
              <a:t>https</a:t>
            </a:r>
            <a:r>
              <a:rPr lang="en-GB" dirty="0">
                <a:hlinkClick r:id="rId2"/>
              </a:rPr>
              <a:t>://www.youtube.com/watch?v=_</a:t>
            </a:r>
            <a:r>
              <a:rPr lang="en-GB" dirty="0" smtClean="0">
                <a:hlinkClick r:id="rId2"/>
              </a:rPr>
              <a:t>6xlNyWPpB8</a:t>
            </a:r>
            <a:endParaRPr lang="en-GB" dirty="0" smtClean="0"/>
          </a:p>
          <a:p>
            <a:pPr algn="ctr"/>
            <a:endParaRPr lang="en-US" dirty="0"/>
          </a:p>
          <a:p>
            <a:pPr algn="ctr"/>
            <a:r>
              <a:rPr lang="en-GB" dirty="0">
                <a:hlinkClick r:id="rId3"/>
              </a:rPr>
              <a:t>https://</a:t>
            </a:r>
            <a:r>
              <a:rPr lang="en-GB" dirty="0" smtClean="0">
                <a:hlinkClick r:id="rId3"/>
              </a:rPr>
              <a:t>www.youtube.com/watch?v=erGnf7ws20E</a:t>
            </a:r>
            <a:endParaRPr lang="en-GB" dirty="0" smtClean="0"/>
          </a:p>
          <a:p>
            <a:pPr algn="ctr"/>
            <a:endParaRPr lang="en-US" dirty="0"/>
          </a:p>
          <a:p>
            <a:pPr algn="ctr"/>
            <a:r>
              <a:rPr lang="en-GB" dirty="0">
                <a:hlinkClick r:id="rId4"/>
              </a:rPr>
              <a:t>https://www.youtube.com/watch?v=glAPkpeKvfE</a:t>
            </a:r>
            <a:endParaRPr lang="en-GB" dirty="0"/>
          </a:p>
        </p:txBody>
      </p:sp>
      <p:sp>
        <p:nvSpPr>
          <p:cNvPr id="6" name="AutoShape 2" descr="Image result for tas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backgroundRemoval t="8377" b="81152" l="0" r="100000"/>
                    </a14:imgEffect>
                  </a14:imgLayer>
                </a14:imgProps>
              </a:ext>
            </a:extLst>
          </a:blip>
          <a:srcRect b="15175"/>
          <a:stretch/>
        </p:blipFill>
        <p:spPr>
          <a:xfrm>
            <a:off x="8911862" y="1883292"/>
            <a:ext cx="2505075" cy="1543187"/>
          </a:xfrm>
          <a:prstGeom prst="rect">
            <a:avLst/>
          </a:prstGeom>
        </p:spPr>
      </p:pic>
    </p:spTree>
    <p:extLst>
      <p:ext uri="{BB962C8B-B14F-4D97-AF65-F5344CB8AC3E}">
        <p14:creationId xmlns:p14="http://schemas.microsoft.com/office/powerpoint/2010/main" val="129430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3" y="300446"/>
            <a:ext cx="1652055"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200" dirty="0" smtClean="0"/>
              <a:t>recycling</a:t>
            </a:r>
            <a:endParaRPr lang="en-GB" sz="3200" dirty="0"/>
          </a:p>
        </p:txBody>
      </p:sp>
      <p:sp>
        <p:nvSpPr>
          <p:cNvPr id="3" name="TextBox 2"/>
          <p:cNvSpPr txBox="1"/>
          <p:nvPr/>
        </p:nvSpPr>
        <p:spPr>
          <a:xfrm>
            <a:off x="2011681" y="300446"/>
            <a:ext cx="983633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Not all things can be recycled, and sometimes recycling itself can harm the planet </a:t>
            </a:r>
            <a:r>
              <a:rPr lang="en-US" dirty="0" err="1" smtClean="0"/>
              <a:t>becaue</a:t>
            </a:r>
            <a:r>
              <a:rPr lang="en-US" dirty="0" smtClean="0"/>
              <a:t> of the energy needed to melt down and reform plastics.</a:t>
            </a:r>
            <a:endParaRPr lang="en-GB" dirty="0"/>
          </a:p>
        </p:txBody>
      </p:sp>
      <p:sp>
        <p:nvSpPr>
          <p:cNvPr id="4" name="Rounded Rectangle 3"/>
          <p:cNvSpPr/>
          <p:nvPr/>
        </p:nvSpPr>
        <p:spPr>
          <a:xfrm>
            <a:off x="3579223" y="1240971"/>
            <a:ext cx="7171508" cy="19855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Watch the following video</a:t>
            </a:r>
          </a:p>
          <a:p>
            <a:pPr algn="ctr"/>
            <a:endParaRPr lang="en-US" dirty="0"/>
          </a:p>
          <a:p>
            <a:pPr algn="ctr"/>
            <a:r>
              <a:rPr lang="en-GB" dirty="0">
                <a:hlinkClick r:id="rId2"/>
              </a:rPr>
              <a:t>https://www.youtube.com/watch?v=-Yp1KKWpPpU</a:t>
            </a:r>
            <a:endParaRPr lang="en-GB" dirty="0"/>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8377" b="81152" l="0" r="100000"/>
                    </a14:imgEffect>
                  </a14:imgLayer>
                </a14:imgProps>
              </a:ext>
            </a:extLst>
          </a:blip>
          <a:srcRect b="15175"/>
          <a:stretch/>
        </p:blipFill>
        <p:spPr>
          <a:xfrm>
            <a:off x="9238434" y="2233748"/>
            <a:ext cx="2505075" cy="1543187"/>
          </a:xfrm>
          <a:prstGeom prst="rect">
            <a:avLst/>
          </a:prstGeom>
        </p:spPr>
      </p:pic>
      <p:sp>
        <p:nvSpPr>
          <p:cNvPr id="6" name="TextBox 5"/>
          <p:cNvSpPr txBox="1"/>
          <p:nvPr/>
        </p:nvSpPr>
        <p:spPr>
          <a:xfrm>
            <a:off x="640080" y="3997234"/>
            <a:ext cx="11207933"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Ok, now we have a bigger picture view I want you to draw your own conclusions here; before moving to the next slide I want you to open your activity booklet – complete the first activity.</a:t>
            </a:r>
            <a:endParaRPr lang="en-GB" dirty="0"/>
          </a:p>
        </p:txBody>
      </p:sp>
    </p:spTree>
    <p:extLst>
      <p:ext uri="{BB962C8B-B14F-4D97-AF65-F5344CB8AC3E}">
        <p14:creationId xmlns:p14="http://schemas.microsoft.com/office/powerpoint/2010/main" val="283328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300446"/>
            <a:ext cx="2135456"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But why do we care?</a:t>
            </a:r>
            <a:endParaRPr lang="en-GB" dirty="0"/>
          </a:p>
        </p:txBody>
      </p:sp>
      <p:sp>
        <p:nvSpPr>
          <p:cNvPr id="3" name="Rectangle 2"/>
          <p:cNvSpPr/>
          <p:nvPr/>
        </p:nvSpPr>
        <p:spPr>
          <a:xfrm>
            <a:off x="274320" y="971397"/>
            <a:ext cx="5163208" cy="369332"/>
          </a:xfrm>
          <a:prstGeom prst="rect">
            <a:avLst/>
          </a:prstGeom>
        </p:spPr>
        <p:txBody>
          <a:bodyPr wrap="none">
            <a:spAutoFit/>
          </a:bodyPr>
          <a:lstStyle/>
          <a:p>
            <a:r>
              <a:rPr lang="en-GB" dirty="0">
                <a:hlinkClick r:id="rId2"/>
              </a:rPr>
              <a:t>https://www.youtube.com/watch?v=Ws81nMG290w</a:t>
            </a:r>
            <a:endParaRPr lang="en-GB" dirty="0"/>
          </a:p>
        </p:txBody>
      </p:sp>
      <p:sp>
        <p:nvSpPr>
          <p:cNvPr id="4" name="Rectangle 3"/>
          <p:cNvSpPr/>
          <p:nvPr/>
        </p:nvSpPr>
        <p:spPr>
          <a:xfrm>
            <a:off x="274320" y="1457682"/>
            <a:ext cx="5541710" cy="369332"/>
          </a:xfrm>
          <a:prstGeom prst="rect">
            <a:avLst/>
          </a:prstGeom>
        </p:spPr>
        <p:txBody>
          <a:bodyPr wrap="none">
            <a:spAutoFit/>
          </a:bodyPr>
          <a:lstStyle/>
          <a:p>
            <a:r>
              <a:rPr lang="en-GB" dirty="0">
                <a:hlinkClick r:id="rId3"/>
              </a:rPr>
              <a:t>https://www.youtube.com/watch?v=G4H1N_yXBiA&amp;t=3s</a:t>
            </a:r>
            <a:endParaRPr lang="en-GB" dirty="0"/>
          </a:p>
        </p:txBody>
      </p:sp>
      <p:sp>
        <p:nvSpPr>
          <p:cNvPr id="5" name="Rectangle 4"/>
          <p:cNvSpPr/>
          <p:nvPr/>
        </p:nvSpPr>
        <p:spPr>
          <a:xfrm>
            <a:off x="378824" y="3657933"/>
            <a:ext cx="5075236" cy="369332"/>
          </a:xfrm>
          <a:prstGeom prst="rect">
            <a:avLst/>
          </a:prstGeom>
        </p:spPr>
        <p:txBody>
          <a:bodyPr wrap="none">
            <a:spAutoFit/>
          </a:bodyPr>
          <a:lstStyle/>
          <a:p>
            <a:r>
              <a:rPr lang="en-GB" dirty="0">
                <a:hlinkClick r:id="rId4"/>
              </a:rPr>
              <a:t>https://www.youtube.com/watch?v=3Ww2TP_tU7o</a:t>
            </a:r>
            <a:endParaRPr lang="en-GB" dirty="0"/>
          </a:p>
        </p:txBody>
      </p:sp>
      <p:sp>
        <p:nvSpPr>
          <p:cNvPr id="6" name="TextBox 5"/>
          <p:cNvSpPr txBox="1"/>
          <p:nvPr/>
        </p:nvSpPr>
        <p:spPr>
          <a:xfrm>
            <a:off x="378824" y="2142309"/>
            <a:ext cx="11185647"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A huge impact on our environment is farming! There are so many people who need to eat that farming takes up an enormous amount of space taking away habitats for animals, it also uses a huge amount of chemical such as pesticides which are bad for the environment, also it uses a huge amount of water that also has a negative impact on the planet. However design technology is looking to fix these problems, check out this video below.</a:t>
            </a:r>
            <a:endParaRPr lang="en-GB" dirty="0"/>
          </a:p>
        </p:txBody>
      </p:sp>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backgroundRemoval t="8377" b="81152" l="0" r="100000"/>
                    </a14:imgEffect>
                  </a14:imgLayer>
                </a14:imgProps>
              </a:ext>
            </a:extLst>
          </a:blip>
          <a:srcRect b="15175"/>
          <a:stretch/>
        </p:blipFill>
        <p:spPr>
          <a:xfrm>
            <a:off x="9059396" y="2886339"/>
            <a:ext cx="2505075" cy="1543187"/>
          </a:xfrm>
          <a:prstGeom prst="rect">
            <a:avLst/>
          </a:prstGeom>
        </p:spPr>
      </p:pic>
    </p:spTree>
    <p:extLst>
      <p:ext uri="{BB962C8B-B14F-4D97-AF65-F5344CB8AC3E}">
        <p14:creationId xmlns:p14="http://schemas.microsoft.com/office/powerpoint/2010/main" val="561826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282" y="295835"/>
            <a:ext cx="574541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dirty="0" smtClean="0"/>
              <a:t>So recycling is ok? But what else can we do…</a:t>
            </a:r>
            <a:endParaRPr lang="en-GB" sz="2400" dirty="0"/>
          </a:p>
        </p:txBody>
      </p:sp>
      <p:pic>
        <p:nvPicPr>
          <p:cNvPr id="4" name="Picture 3"/>
          <p:cNvPicPr>
            <a:picLocks noChangeAspect="1"/>
          </p:cNvPicPr>
          <p:nvPr/>
        </p:nvPicPr>
        <p:blipFill>
          <a:blip r:embed="rId2"/>
          <a:stretch>
            <a:fillRect/>
          </a:stretch>
        </p:blipFill>
        <p:spPr>
          <a:xfrm>
            <a:off x="309282" y="785095"/>
            <a:ext cx="6209524" cy="2828571"/>
          </a:xfrm>
          <a:prstGeom prst="rect">
            <a:avLst/>
          </a:prstGeom>
        </p:spPr>
      </p:pic>
      <p:sp>
        <p:nvSpPr>
          <p:cNvPr id="5" name="TextBox 4"/>
          <p:cNvSpPr txBox="1"/>
          <p:nvPr/>
        </p:nvSpPr>
        <p:spPr>
          <a:xfrm>
            <a:off x="506026" y="3641261"/>
            <a:ext cx="5351929"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In design terms, it means avoiding non renewable materials such as plastics and it also means reducing the impact the product has on the planet.</a:t>
            </a:r>
            <a:endParaRPr lang="en-GB" dirty="0"/>
          </a:p>
        </p:txBody>
      </p:sp>
      <p:sp>
        <p:nvSpPr>
          <p:cNvPr id="6" name="Rounded Rectangle 5"/>
          <p:cNvSpPr/>
          <p:nvPr/>
        </p:nvSpPr>
        <p:spPr>
          <a:xfrm>
            <a:off x="6518806" y="526667"/>
            <a:ext cx="5204012" cy="178329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Here’s another video – the 6 R’s</a:t>
            </a:r>
          </a:p>
          <a:p>
            <a:pPr algn="ctr"/>
            <a:endParaRPr lang="en-US" dirty="0"/>
          </a:p>
          <a:p>
            <a:pPr algn="ctr"/>
            <a:endParaRPr lang="en-GB" dirty="0"/>
          </a:p>
        </p:txBody>
      </p:sp>
      <p:sp>
        <p:nvSpPr>
          <p:cNvPr id="9" name="Rectangle 8"/>
          <p:cNvSpPr/>
          <p:nvPr/>
        </p:nvSpPr>
        <p:spPr>
          <a:xfrm>
            <a:off x="6704220" y="1527054"/>
            <a:ext cx="4833183" cy="369332"/>
          </a:xfrm>
          <a:prstGeom prst="rect">
            <a:avLst/>
          </a:prstGeom>
        </p:spPr>
        <p:txBody>
          <a:bodyPr wrap="none">
            <a:spAutoFit/>
          </a:bodyPr>
          <a:lstStyle/>
          <a:p>
            <a:r>
              <a:rPr lang="en-GB" dirty="0">
                <a:hlinkClick r:id="rId3"/>
              </a:rPr>
              <a:t>https://www.youtube.com/watch?v=luE5Aeqjf1Q</a:t>
            </a:r>
            <a:endParaRPr lang="en-GB" dirty="0"/>
          </a:p>
        </p:txBody>
      </p:sp>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ackgroundRemoval t="8377" b="81152" l="0" r="100000"/>
                    </a14:imgEffect>
                  </a14:imgLayer>
                </a14:imgProps>
              </a:ext>
            </a:extLst>
          </a:blip>
          <a:srcRect b="15175"/>
          <a:stretch/>
        </p:blipFill>
        <p:spPr>
          <a:xfrm>
            <a:off x="9681848" y="1711720"/>
            <a:ext cx="2505075" cy="1543187"/>
          </a:xfrm>
          <a:prstGeom prst="rect">
            <a:avLst/>
          </a:prstGeom>
        </p:spPr>
      </p:pic>
      <p:sp>
        <p:nvSpPr>
          <p:cNvPr id="12" name="TextBox 11"/>
          <p:cNvSpPr txBox="1"/>
          <p:nvPr/>
        </p:nvSpPr>
        <p:spPr>
          <a:xfrm>
            <a:off x="6518806" y="3818965"/>
            <a:ext cx="4260975"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Now complete activity 2 in your work book.</a:t>
            </a:r>
            <a:endParaRPr lang="en-GB" dirty="0"/>
          </a:p>
        </p:txBody>
      </p:sp>
    </p:spTree>
    <p:extLst>
      <p:ext uri="{BB962C8B-B14F-4D97-AF65-F5344CB8AC3E}">
        <p14:creationId xmlns:p14="http://schemas.microsoft.com/office/powerpoint/2010/main" val="309102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9" y="404949"/>
            <a:ext cx="1179691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So we’ve done some basic research and now we understand the project better. But we need to do some very specific research now for our individual products.</a:t>
            </a:r>
            <a:endParaRPr lang="en-GB" dirty="0"/>
          </a:p>
        </p:txBody>
      </p:sp>
      <p:sp>
        <p:nvSpPr>
          <p:cNvPr id="3" name="TextBox 2"/>
          <p:cNvSpPr txBox="1"/>
          <p:nvPr/>
        </p:nvSpPr>
        <p:spPr>
          <a:xfrm>
            <a:off x="130629" y="1264024"/>
            <a:ext cx="1159136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By re-using some of our recycling materials to grow food at home we are achieving many of the 6 R’s of sustainability. Which ones do you think we are achieving?</a:t>
            </a:r>
            <a:endParaRPr lang="en-GB" dirty="0"/>
          </a:p>
        </p:txBody>
      </p:sp>
      <p:sp>
        <p:nvSpPr>
          <p:cNvPr id="4" name="Rounded Rectangle 3"/>
          <p:cNvSpPr/>
          <p:nvPr/>
        </p:nvSpPr>
        <p:spPr>
          <a:xfrm>
            <a:off x="268941" y="2191871"/>
            <a:ext cx="5042647" cy="22053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Creating a mind map in your booklet will help you to identify were the product will go, this is important as we need to know how big the product could be and what features it might need.</a:t>
            </a:r>
            <a:endParaRPr lang="en-GB"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8377" b="81152" l="0" r="100000"/>
                    </a14:imgEffect>
                  </a14:imgLayer>
                </a14:imgProps>
              </a:ext>
            </a:extLst>
          </a:blip>
          <a:srcRect b="15175"/>
          <a:stretch/>
        </p:blipFill>
        <p:spPr>
          <a:xfrm>
            <a:off x="3684460" y="3625594"/>
            <a:ext cx="2505075" cy="1543187"/>
          </a:xfrm>
          <a:prstGeom prst="rect">
            <a:avLst/>
          </a:prstGeom>
        </p:spPr>
      </p:pic>
      <p:pic>
        <p:nvPicPr>
          <p:cNvPr id="6" name="Picture 5"/>
          <p:cNvPicPr>
            <a:picLocks noChangeAspect="1"/>
          </p:cNvPicPr>
          <p:nvPr/>
        </p:nvPicPr>
        <p:blipFill>
          <a:blip r:embed="rId4"/>
          <a:stretch>
            <a:fillRect/>
          </a:stretch>
        </p:blipFill>
        <p:spPr>
          <a:xfrm>
            <a:off x="6189535" y="2177975"/>
            <a:ext cx="5146336" cy="2254303"/>
          </a:xfrm>
          <a:prstGeom prst="rect">
            <a:avLst/>
          </a:prstGeom>
        </p:spPr>
      </p:pic>
      <p:sp>
        <p:nvSpPr>
          <p:cNvPr id="7" name="TextBox 6"/>
          <p:cNvSpPr txBox="1"/>
          <p:nvPr/>
        </p:nvSpPr>
        <p:spPr>
          <a:xfrm>
            <a:off x="6232414" y="4245451"/>
            <a:ext cx="5695127"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Here’s an example, you can go to this website to create your own mind map and copy it into your booklet if you like. </a:t>
            </a:r>
            <a:r>
              <a:rPr lang="en-GB" dirty="0">
                <a:hlinkClick r:id="rId5"/>
              </a:rPr>
              <a:t>https://app.mindmup.com/</a:t>
            </a:r>
            <a:endParaRPr lang="en-GB" dirty="0"/>
          </a:p>
        </p:txBody>
      </p:sp>
    </p:spTree>
    <p:extLst>
      <p:ext uri="{BB962C8B-B14F-4D97-AF65-F5344CB8AC3E}">
        <p14:creationId xmlns:p14="http://schemas.microsoft.com/office/powerpoint/2010/main" val="155994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2069" y="5498236"/>
            <a:ext cx="2622513"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Complete your ideas page</a:t>
            </a:r>
            <a:endParaRPr lang="en-GB" dirty="0"/>
          </a:p>
        </p:txBody>
      </p:sp>
      <p:sp>
        <p:nvSpPr>
          <p:cNvPr id="2" name="TextBox 1"/>
          <p:cNvSpPr txBox="1"/>
          <p:nvPr/>
        </p:nvSpPr>
        <p:spPr>
          <a:xfrm>
            <a:off x="222069" y="287383"/>
            <a:ext cx="11573691"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Now its time to get creative! </a:t>
            </a:r>
          </a:p>
          <a:p>
            <a:endParaRPr lang="en-US" dirty="0"/>
          </a:p>
          <a:p>
            <a:r>
              <a:rPr lang="en-US" dirty="0" smtClean="0"/>
              <a:t>Not everyone can come up with ideas easily – a creative thinking technique called random input can be useful for getting ideas.</a:t>
            </a:r>
          </a:p>
          <a:p>
            <a:endParaRPr lang="en-US" dirty="0"/>
          </a:p>
          <a:p>
            <a:r>
              <a:rPr lang="en-US" dirty="0" smtClean="0"/>
              <a:t>You get something random and then try to turn it into a product. Here’s a website that may help. You may need paper and a pencil or pen to complete this activity, then photograph your ideas and attach them to the ideas page in your book.</a:t>
            </a:r>
          </a:p>
          <a:p>
            <a:endParaRPr lang="en-US" dirty="0"/>
          </a:p>
          <a:p>
            <a:r>
              <a:rPr lang="en-US" dirty="0" smtClean="0"/>
              <a:t>To do that you can use the camera on your phone, then email the picture to your email address and transfer it to your page. Or ask a parent for help – as long as they are not busy!</a:t>
            </a:r>
            <a:endParaRPr lang="en-GB" dirty="0"/>
          </a:p>
        </p:txBody>
      </p:sp>
      <p:pic>
        <p:nvPicPr>
          <p:cNvPr id="3" name="Picture 2"/>
          <p:cNvPicPr>
            <a:picLocks noChangeAspect="1"/>
          </p:cNvPicPr>
          <p:nvPr/>
        </p:nvPicPr>
        <p:blipFill>
          <a:blip r:embed="rId2"/>
          <a:stretch>
            <a:fillRect/>
          </a:stretch>
        </p:blipFill>
        <p:spPr>
          <a:xfrm>
            <a:off x="0" y="3297963"/>
            <a:ext cx="2133600" cy="2143125"/>
          </a:xfrm>
          <a:prstGeom prst="rect">
            <a:avLst/>
          </a:prstGeom>
        </p:spPr>
      </p:pic>
      <p:pic>
        <p:nvPicPr>
          <p:cNvPr id="4" name="Picture 3"/>
          <p:cNvPicPr>
            <a:picLocks noChangeAspect="1"/>
          </p:cNvPicPr>
          <p:nvPr/>
        </p:nvPicPr>
        <p:blipFill>
          <a:blip r:embed="rId3"/>
          <a:stretch>
            <a:fillRect/>
          </a:stretch>
        </p:blipFill>
        <p:spPr>
          <a:xfrm>
            <a:off x="1853564" y="3368124"/>
            <a:ext cx="2266950" cy="2019300"/>
          </a:xfrm>
          <a:prstGeom prst="rect">
            <a:avLst/>
          </a:prstGeom>
        </p:spPr>
      </p:pic>
      <p:pic>
        <p:nvPicPr>
          <p:cNvPr id="5" name="Picture 4"/>
          <p:cNvPicPr>
            <a:picLocks noChangeAspect="1"/>
          </p:cNvPicPr>
          <p:nvPr/>
        </p:nvPicPr>
        <p:blipFill>
          <a:blip r:embed="rId4"/>
          <a:stretch>
            <a:fillRect/>
          </a:stretch>
        </p:blipFill>
        <p:spPr>
          <a:xfrm>
            <a:off x="3987165" y="3155828"/>
            <a:ext cx="2857500" cy="1562100"/>
          </a:xfrm>
          <a:prstGeom prst="rect">
            <a:avLst/>
          </a:prstGeom>
        </p:spPr>
      </p:pic>
      <p:pic>
        <p:nvPicPr>
          <p:cNvPr id="6" name="Picture 5"/>
          <p:cNvPicPr>
            <a:picLocks noChangeAspect="1"/>
          </p:cNvPicPr>
          <p:nvPr/>
        </p:nvPicPr>
        <p:blipFill>
          <a:blip r:embed="rId5"/>
          <a:stretch>
            <a:fillRect/>
          </a:stretch>
        </p:blipFill>
        <p:spPr>
          <a:xfrm>
            <a:off x="6957740" y="3297962"/>
            <a:ext cx="2143125" cy="2143125"/>
          </a:xfrm>
          <a:prstGeom prst="rect">
            <a:avLst/>
          </a:prstGeom>
        </p:spPr>
      </p:pic>
      <p:pic>
        <p:nvPicPr>
          <p:cNvPr id="7" name="Picture 6"/>
          <p:cNvPicPr>
            <a:picLocks noChangeAspect="1"/>
          </p:cNvPicPr>
          <p:nvPr/>
        </p:nvPicPr>
        <p:blipFill>
          <a:blip r:embed="rId6"/>
          <a:stretch>
            <a:fillRect/>
          </a:stretch>
        </p:blipFill>
        <p:spPr>
          <a:xfrm>
            <a:off x="9213940" y="3288785"/>
            <a:ext cx="2209800" cy="2066925"/>
          </a:xfrm>
          <a:prstGeom prst="rect">
            <a:avLst/>
          </a:prstGeom>
        </p:spPr>
      </p:pic>
      <p:pic>
        <p:nvPicPr>
          <p:cNvPr id="8" name="Picture 7"/>
          <p:cNvPicPr>
            <a:picLocks noChangeAspect="1"/>
          </p:cNvPicPr>
          <p:nvPr/>
        </p:nvPicPr>
        <p:blipFill>
          <a:blip r:embed="rId7"/>
          <a:stretch>
            <a:fillRect/>
          </a:stretch>
        </p:blipFill>
        <p:spPr>
          <a:xfrm>
            <a:off x="4502875" y="4714875"/>
            <a:ext cx="2143125" cy="2143125"/>
          </a:xfrm>
          <a:prstGeom prst="rect">
            <a:avLst/>
          </a:prstGeom>
        </p:spPr>
      </p:pic>
      <p:sp>
        <p:nvSpPr>
          <p:cNvPr id="9" name="TextBox 8"/>
          <p:cNvSpPr txBox="1"/>
          <p:nvPr/>
        </p:nvSpPr>
        <p:spPr>
          <a:xfrm>
            <a:off x="6646000" y="5907643"/>
            <a:ext cx="3690434" cy="369332"/>
          </a:xfrm>
          <a:prstGeom prst="rect">
            <a:avLst/>
          </a:prstGeom>
          <a:noFill/>
        </p:spPr>
        <p:txBody>
          <a:bodyPr wrap="none" rtlCol="0">
            <a:spAutoFit/>
          </a:bodyPr>
          <a:lstStyle/>
          <a:p>
            <a:r>
              <a:rPr lang="en-US" dirty="0" smtClean="0"/>
              <a:t>Some random things to get you going</a:t>
            </a:r>
            <a:endParaRPr lang="en-GB" dirty="0"/>
          </a:p>
        </p:txBody>
      </p:sp>
      <p:pic>
        <p:nvPicPr>
          <p:cNvPr id="10" name="Picture 9"/>
          <p:cNvPicPr>
            <a:picLocks noChangeAspect="1"/>
          </p:cNvPicPr>
          <p:nvPr/>
        </p:nvPicPr>
        <p:blipFill rotWithShape="1">
          <a:blip r:embed="rId8">
            <a:extLst>
              <a:ext uri="{BEBA8EAE-BF5A-486C-A8C5-ECC9F3942E4B}">
                <a14:imgProps xmlns:a14="http://schemas.microsoft.com/office/drawing/2010/main">
                  <a14:imgLayer r:embed="rId9">
                    <a14:imgEffect>
                      <a14:backgroundRemoval t="8377" b="81152" l="0" r="100000"/>
                    </a14:imgEffect>
                  </a14:imgLayer>
                </a14:imgProps>
              </a:ext>
            </a:extLst>
          </a:blip>
          <a:srcRect b="15175"/>
          <a:stretch/>
        </p:blipFill>
        <p:spPr>
          <a:xfrm>
            <a:off x="651397" y="5505381"/>
            <a:ext cx="2505075" cy="1543187"/>
          </a:xfrm>
          <a:prstGeom prst="rect">
            <a:avLst/>
          </a:prstGeom>
        </p:spPr>
      </p:pic>
    </p:spTree>
    <p:extLst>
      <p:ext uri="{BB962C8B-B14F-4D97-AF65-F5344CB8AC3E}">
        <p14:creationId xmlns:p14="http://schemas.microsoft.com/office/powerpoint/2010/main" val="58593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006" y="365760"/>
            <a:ext cx="11378179"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Now select one of your ideas and draw it in 3D using shading and annotations – explain why you have selected this idea.</a:t>
            </a:r>
            <a:endParaRPr lang="en-GB" dirty="0"/>
          </a:p>
        </p:txBody>
      </p:sp>
      <p:sp>
        <p:nvSpPr>
          <p:cNvPr id="3" name="Rounded Rectangle 2"/>
          <p:cNvSpPr/>
          <p:nvPr/>
        </p:nvSpPr>
        <p:spPr>
          <a:xfrm>
            <a:off x="509451" y="1280160"/>
            <a:ext cx="6648995" cy="3605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following videos will help you with concept sketching</a:t>
            </a:r>
          </a:p>
          <a:p>
            <a:pPr algn="ctr"/>
            <a:endParaRPr lang="en-US" dirty="0"/>
          </a:p>
          <a:p>
            <a:pPr algn="ctr"/>
            <a:r>
              <a:rPr lang="en-GB" dirty="0">
                <a:hlinkClick r:id="rId2"/>
              </a:rPr>
              <a:t>https://www.youtube.com/watch?v=_</a:t>
            </a:r>
            <a:r>
              <a:rPr lang="en-GB" dirty="0" smtClean="0">
                <a:hlinkClick r:id="rId2"/>
              </a:rPr>
              <a:t>uzSMAI5AuE&amp;t=291s</a:t>
            </a:r>
            <a:endParaRPr lang="en-GB" dirty="0" smtClean="0"/>
          </a:p>
          <a:p>
            <a:pPr algn="ctr"/>
            <a:endParaRPr lang="en-US" dirty="0" smtClean="0"/>
          </a:p>
          <a:p>
            <a:pPr algn="ctr"/>
            <a:r>
              <a:rPr lang="en-GB" dirty="0">
                <a:hlinkClick r:id="rId3"/>
              </a:rPr>
              <a:t>https://</a:t>
            </a:r>
            <a:r>
              <a:rPr lang="en-GB" dirty="0" smtClean="0">
                <a:hlinkClick r:id="rId3"/>
              </a:rPr>
              <a:t>www.youtube.com/watch?v=zPDbca83V5Y</a:t>
            </a:r>
            <a:endParaRPr lang="en-GB" dirty="0" smtClean="0"/>
          </a:p>
          <a:p>
            <a:pPr algn="ctr"/>
            <a:endParaRPr lang="en-US" dirty="0"/>
          </a:p>
          <a:p>
            <a:pPr algn="ctr"/>
            <a:r>
              <a:rPr lang="en-GB" dirty="0">
                <a:hlinkClick r:id="rId4"/>
              </a:rPr>
              <a:t>https://</a:t>
            </a:r>
            <a:r>
              <a:rPr lang="en-GB" dirty="0" smtClean="0">
                <a:hlinkClick r:id="rId4"/>
              </a:rPr>
              <a:t>www.youtube.com/watch?v=FLrCO4K2Wkw</a:t>
            </a:r>
            <a:endParaRPr lang="en-GB" dirty="0" smtClean="0"/>
          </a:p>
          <a:p>
            <a:pPr algn="ctr"/>
            <a:endParaRPr lang="en-US" dirty="0"/>
          </a:p>
          <a:p>
            <a:pPr algn="ctr"/>
            <a:r>
              <a:rPr lang="en-GB" dirty="0">
                <a:hlinkClick r:id="rId5"/>
              </a:rPr>
              <a:t>https://www.youtube.com/watch?v=hdTTz6ZaCXs</a:t>
            </a:r>
            <a:endParaRPr lang="en-GB" dirty="0"/>
          </a:p>
        </p:txBody>
      </p:sp>
      <p:pic>
        <p:nvPicPr>
          <p:cNvPr id="4" name="Picture 3"/>
          <p:cNvPicPr>
            <a:picLocks noChangeAspect="1"/>
          </p:cNvPicPr>
          <p:nvPr/>
        </p:nvPicPr>
        <p:blipFill>
          <a:blip r:embed="rId6"/>
          <a:stretch>
            <a:fillRect/>
          </a:stretch>
        </p:blipFill>
        <p:spPr>
          <a:xfrm>
            <a:off x="7433854" y="2573383"/>
            <a:ext cx="4432970" cy="3426686"/>
          </a:xfrm>
          <a:prstGeom prst="rect">
            <a:avLst/>
          </a:prstGeom>
        </p:spPr>
      </p:pic>
    </p:spTree>
    <p:extLst>
      <p:ext uri="{BB962C8B-B14F-4D97-AF65-F5344CB8AC3E}">
        <p14:creationId xmlns:p14="http://schemas.microsoft.com/office/powerpoint/2010/main" val="337600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6" y="326571"/>
            <a:ext cx="2430537"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dirty="0" smtClean="0"/>
              <a:t>Rapid prototyping</a:t>
            </a:r>
            <a:endParaRPr lang="en-GB" sz="2400" dirty="0"/>
          </a:p>
        </p:txBody>
      </p:sp>
      <p:sp>
        <p:nvSpPr>
          <p:cNvPr id="3" name="TextBox 2"/>
          <p:cNvSpPr txBox="1"/>
          <p:nvPr/>
        </p:nvSpPr>
        <p:spPr>
          <a:xfrm>
            <a:off x="2939143" y="483326"/>
            <a:ext cx="8908868"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Normally in design technology this skill would be essential to go on and lead to high quality products check out these examples!!</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510" r="29250"/>
          <a:stretch/>
        </p:blipFill>
        <p:spPr>
          <a:xfrm rot="5400000">
            <a:off x="237170" y="1720238"/>
            <a:ext cx="2464802" cy="23382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65631" y="1927309"/>
            <a:ext cx="2162784" cy="16220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87719" y="1927310"/>
            <a:ext cx="2162784" cy="16220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445" y="4347049"/>
            <a:ext cx="3473577" cy="231571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6273" y="4119743"/>
            <a:ext cx="2680536" cy="178702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5997" y="3954243"/>
            <a:ext cx="3461778" cy="2596334"/>
          </a:xfrm>
          <a:prstGeom prst="rect">
            <a:avLst/>
          </a:prstGeom>
        </p:spPr>
      </p:pic>
      <p:sp>
        <p:nvSpPr>
          <p:cNvPr id="10" name="Right Arrow 9"/>
          <p:cNvSpPr/>
          <p:nvPr/>
        </p:nvSpPr>
        <p:spPr>
          <a:xfrm>
            <a:off x="2299063" y="2508069"/>
            <a:ext cx="1474959" cy="58782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3010902" y="5013255"/>
            <a:ext cx="1600287" cy="49165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856809" y="1789611"/>
            <a:ext cx="476145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However in our case, the final material is the recycling, so we need find what we've got to work with and how we could use the shapes already there to help us.</a:t>
            </a:r>
            <a:endParaRPr lang="en-GB" dirty="0"/>
          </a:p>
        </p:txBody>
      </p:sp>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8377" b="81152" l="0" r="100000"/>
                    </a14:imgEffect>
                  </a14:imgLayer>
                </a14:imgProps>
              </a:ext>
            </a:extLst>
          </a:blip>
          <a:srcRect b="15175"/>
          <a:stretch/>
        </p:blipFill>
        <p:spPr>
          <a:xfrm>
            <a:off x="9489838" y="2389775"/>
            <a:ext cx="2505075" cy="1543187"/>
          </a:xfrm>
          <a:prstGeom prst="rect">
            <a:avLst/>
          </a:prstGeom>
        </p:spPr>
      </p:pic>
    </p:spTree>
    <p:extLst>
      <p:ext uri="{BB962C8B-B14F-4D97-AF65-F5344CB8AC3E}">
        <p14:creationId xmlns:p14="http://schemas.microsoft.com/office/powerpoint/2010/main" val="2028928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1099</Words>
  <Application>Microsoft Office PowerPoint</Application>
  <PresentationFormat>Widescreen</PresentationFormat>
  <Paragraphs>103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Aldworth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Michael</cp:lastModifiedBy>
  <cp:revision>21</cp:revision>
  <dcterms:created xsi:type="dcterms:W3CDTF">2020-03-20T09:33:51Z</dcterms:created>
  <dcterms:modified xsi:type="dcterms:W3CDTF">2020-03-20T12:07:25Z</dcterms:modified>
</cp:coreProperties>
</file>