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63" r:id="rId5"/>
    <p:sldMasterId id="2147483666" r:id="rId6"/>
    <p:sldMasterId id="2147483660" r:id="rId7"/>
    <p:sldMasterId id="2147483656" r:id="rId8"/>
    <p:sldMasterId id="2147483661" r:id="rId9"/>
    <p:sldMasterId id="2147483669" r:id="rId10"/>
    <p:sldMasterId id="2147483662" r:id="rId11"/>
    <p:sldMasterId id="2147483658" r:id="rId12"/>
    <p:sldMasterId id="2147483657" r:id="rId13"/>
    <p:sldMasterId id="2147483659" r:id="rId14"/>
    <p:sldMasterId id="2147483664" r:id="rId15"/>
    <p:sldMasterId id="2147483667" r:id="rId16"/>
    <p:sldMasterId id="2147483668" r:id="rId17"/>
  </p:sldMasterIdLst>
  <p:notesMasterIdLst>
    <p:notesMasterId r:id="rId26"/>
  </p:notesMasterIdLst>
  <p:sldIdLst>
    <p:sldId id="271" r:id="rId18"/>
    <p:sldId id="258" r:id="rId19"/>
    <p:sldId id="273" r:id="rId20"/>
    <p:sldId id="264" r:id="rId21"/>
    <p:sldId id="275" r:id="rId22"/>
    <p:sldId id="272" r:id="rId23"/>
    <p:sldId id="274" r:id="rId24"/>
    <p:sldId id="270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87"/>
    <a:srgbClr val="FF9E16"/>
    <a:srgbClr val="008E8F"/>
    <a:srgbClr val="E2014D"/>
    <a:srgbClr val="D674B7"/>
    <a:srgbClr val="FC1921"/>
    <a:srgbClr val="96D045"/>
    <a:srgbClr val="FFD600"/>
    <a:srgbClr val="6AC6D2"/>
    <a:srgbClr val="24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2" autoAdjust="0"/>
    <p:restoredTop sz="89520" autoAdjust="0"/>
  </p:normalViewPr>
  <p:slideViewPr>
    <p:cSldViewPr>
      <p:cViewPr>
        <p:scale>
          <a:sx n="73" d="100"/>
          <a:sy n="73" d="100"/>
        </p:scale>
        <p:origin x="-14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0047DB-D45A-44D6-BB7A-71542D3D4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A63F8F-859B-4C09-9EAD-8C714C249F6C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800" dirty="0" smtClean="0"/>
          </a:p>
        </p:txBody>
      </p:sp>
    </p:spTree>
    <p:extLst>
      <p:ext uri="{BB962C8B-B14F-4D97-AF65-F5344CB8AC3E}">
        <p14:creationId xmlns:p14="http://schemas.microsoft.com/office/powerpoint/2010/main" val="204544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2CBEE-7638-45F3-A062-03F61A616592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>
                <a:latin typeface="+mn-lt"/>
              </a:rPr>
              <a:t>The activity sheet Notes on the World’s Largest Lesson is available for students at </a:t>
            </a:r>
            <a:r>
              <a:rPr lang="en-GB" dirty="0" smtClean="0">
                <a:latin typeface="+mn-lt"/>
              </a:rPr>
              <a:t>practicalaction.org/design-for-a-better-world</a:t>
            </a:r>
            <a:r>
              <a:rPr lang="en-GB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31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activity sheet World facts and Global Goals is available</a:t>
            </a:r>
            <a:r>
              <a:rPr lang="en-GB" baseline="0" dirty="0" smtClean="0"/>
              <a:t> to run this activity.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6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712026-789A-48AE-9266-2270CECA647E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The activity sheets Global Goals : Technology solutions is available</a:t>
            </a:r>
            <a:r>
              <a:rPr lang="en-GB" baseline="0" dirty="0" smtClean="0"/>
              <a:t> to support this activity.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0405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research findings sheet is available</a:t>
            </a:r>
            <a:r>
              <a:rPr lang="en-US" baseline="0" dirty="0" smtClean="0"/>
              <a:t> for students to record their </a:t>
            </a:r>
            <a:r>
              <a:rPr lang="en-US" baseline="0" smtClean="0"/>
              <a:t>research findings.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47DB-D45A-44D6-BB7A-71542D3D456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6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6BC9F4-370F-47E2-A3B4-6292498B9897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024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0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359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4068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4487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82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91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768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5750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552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973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9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2722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2722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822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75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672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0864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56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294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394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488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6520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320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5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067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74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1798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3762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4294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658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311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0860806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5291333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5B72-5BEF-46FE-9FB3-DE765E4CA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143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0E7B-0235-41AF-9A5C-31209F4A89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1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513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E51B-5F2E-49F2-A945-DAFAB01E7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536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0B1-D936-4FD6-A51E-D5C5EA594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413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B620-1543-4BCB-BD5E-615696A4DC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098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70375-4045-4D6B-BDDE-9A8B2AEBFA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885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4A531-6D3F-4FB8-824E-0D99523CEE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687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00AD-27DF-4602-80E3-279F06948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035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85F0-6B3A-43F1-9CAC-49B3458D2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8823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2C0E-6EDA-400B-8B6B-C9BF2BAE94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668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EEBD-DF85-4F83-B374-1CCA96B44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887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9136-E48A-4D15-9B8F-44A9C5A7A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1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9360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7BCB-377C-45E1-980D-6BAC410D5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127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33F2-01E2-43E5-93A5-EC7443C81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385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B8CB-CEBE-46A5-ACC1-DC9EFE3E25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187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A310-BC1B-423A-98DC-71753E366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247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D1459-79D2-4933-9841-4765C7FDE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759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7759-7C8F-40EE-8A77-98D661D14C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27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298C-9D0F-438A-9311-A7C58F113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460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DBDE-0663-407C-A64C-ED13EBD2EA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177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6B70-0C13-415F-983D-21A52B2AD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243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3108-328B-4C74-ACF1-7AB29FCF6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7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878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59BA-8149-4F70-9151-F469E2C682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862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3B80-53DF-4029-899F-9A72C092B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659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8320-FFCB-4BE7-9E87-D3210EAC65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595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1B5B-FCB7-4706-9A4C-24A3FF86C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681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67B5-D857-4C91-BD18-592EE02DE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41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55B3-9312-4322-9341-F025451028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010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2505-C314-4545-AC0D-7108C4968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742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F9FA-CD77-4822-BE4B-7AF72987C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095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8D54-D5D2-4A8F-8FCD-9874556D2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386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5789-1A85-47BE-8397-D65D984615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2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590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365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365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F95C-3F29-4F0E-9EA6-A5FD1E2FB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1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07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21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1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00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0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2722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2722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9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4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98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77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39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1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83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8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162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58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916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9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2722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2722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54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56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9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21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22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7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7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278063"/>
            <a:ext cx="381635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278063"/>
            <a:ext cx="381793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52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42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0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054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36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1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086080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529133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2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FF9E1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02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66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35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E1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82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72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39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926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521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114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98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51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086080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6048375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52913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87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68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68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537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65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17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03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401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143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612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600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487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41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32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130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55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96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240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060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39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00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1170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952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35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583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612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663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360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854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82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284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2700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7572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978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333375"/>
            <a:ext cx="194627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333375"/>
            <a:ext cx="56880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889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986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96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0620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494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53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47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05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10.gif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png"/><Relationship Id="rId18" Type="http://schemas.openxmlformats.org/officeDocument/2006/relationships/hyperlink" Target="http://www.facebook.com/practicalaction" TargetMode="Externa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14.jpeg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29.xml"/><Relationship Id="rId16" Type="http://schemas.openxmlformats.org/officeDocument/2006/relationships/hyperlink" Target="http://www.practicalaction.org.uk/blogs" TargetMode="External"/><Relationship Id="rId20" Type="http://schemas.openxmlformats.org/officeDocument/2006/relationships/hyperlink" Target="http://www.flickr.com/photos/practicalaction" TargetMode="Externa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hyperlink" Target="http://www.youtube.com/practicalaction" TargetMode="External"/><Relationship Id="rId22" Type="http://schemas.openxmlformats.org/officeDocument/2006/relationships/hyperlink" Target="http://www.twitter.com/practicalaction" TargetMode="Externa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18" Type="http://schemas.openxmlformats.org/officeDocument/2006/relationships/hyperlink" Target="http://www.facebook.com/practicalaction" TargetMode="External"/><Relationship Id="rId3" Type="http://schemas.openxmlformats.org/officeDocument/2006/relationships/slideLayout" Target="../slideLayouts/slideLayout141.xml"/><Relationship Id="rId21" Type="http://schemas.openxmlformats.org/officeDocument/2006/relationships/image" Target="../media/image14.jpeg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40.xml"/><Relationship Id="rId16" Type="http://schemas.openxmlformats.org/officeDocument/2006/relationships/hyperlink" Target="http://www.practicalaction.org.uk/blogs" TargetMode="External"/><Relationship Id="rId20" Type="http://schemas.openxmlformats.org/officeDocument/2006/relationships/hyperlink" Target="http://www.flickr.com/photos/practicalaction" TargetMode="Externa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hyperlink" Target="http://www.youtube.com/practicalaction" TargetMode="External"/><Relationship Id="rId22" Type="http://schemas.openxmlformats.org/officeDocument/2006/relationships/hyperlink" Target="http://www.twitter.com/practicalaction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.png"/><Relationship Id="rId18" Type="http://schemas.openxmlformats.org/officeDocument/2006/relationships/hyperlink" Target="http://www.facebook.com/practicalaction" TargetMode="External"/><Relationship Id="rId3" Type="http://schemas.openxmlformats.org/officeDocument/2006/relationships/slideLayout" Target="../slideLayouts/slideLayout152.xml"/><Relationship Id="rId21" Type="http://schemas.openxmlformats.org/officeDocument/2006/relationships/image" Target="../media/image14.jpeg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51.xml"/><Relationship Id="rId16" Type="http://schemas.openxmlformats.org/officeDocument/2006/relationships/hyperlink" Target="http://www.practicalaction.org.uk/blogs" TargetMode="External"/><Relationship Id="rId20" Type="http://schemas.openxmlformats.org/officeDocument/2006/relationships/hyperlink" Target="http://www.flickr.com/photos/practicalaction" TargetMode="Externa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10" Type="http://schemas.openxmlformats.org/officeDocument/2006/relationships/slideLayout" Target="../slideLayouts/slideLayout159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hyperlink" Target="http://www.youtube.com/practicalaction" TargetMode="External"/><Relationship Id="rId22" Type="http://schemas.openxmlformats.org/officeDocument/2006/relationships/hyperlink" Target="http://www.twitter.com/practicalaction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029" name="Picture 5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3818"/>
            <a:ext cx="4210050" cy="3771900"/>
          </a:xfrm>
          <a:prstGeom prst="rect">
            <a:avLst/>
          </a:prstGeom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11981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4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0246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D6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38" y="3114675"/>
            <a:ext cx="4210050" cy="3771900"/>
          </a:xfrm>
          <a:prstGeom prst="rect">
            <a:avLst/>
          </a:prstGeom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4087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126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1270" name="Picture 15" descr="practical_action_logo_3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826" r:id="rId12"/>
    <p:sldLayoutId id="2147483827" r:id="rId13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C192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7AD5DB-6E01-406D-9742-6FF4B818F6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2294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900113" y="4292600"/>
            <a:ext cx="2244725" cy="549275"/>
            <a:chOff x="2555776" y="3137514"/>
            <a:chExt cx="2243985" cy="549240"/>
          </a:xfrm>
        </p:grpSpPr>
        <p:pic>
          <p:nvPicPr>
            <p:cNvPr id="12296" name="Picture 1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2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61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11" y="3143828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4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76" y="3137514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5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32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36585" y="-33339"/>
            <a:ext cx="9144000" cy="5549901"/>
          </a:xfrm>
          <a:prstGeom prst="rect">
            <a:avLst/>
          </a:prstGeom>
          <a:solidFill>
            <a:srgbClr val="E201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32D5EB-CD7B-414F-A364-A2564F7CB9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8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900113" y="4292600"/>
            <a:ext cx="2244725" cy="549275"/>
            <a:chOff x="2555776" y="3137514"/>
            <a:chExt cx="2243985" cy="549240"/>
          </a:xfrm>
        </p:grpSpPr>
        <p:pic>
          <p:nvPicPr>
            <p:cNvPr id="13320" name="Picture 1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61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11" y="3143828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4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76" y="3137514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5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32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-46039"/>
            <a:ext cx="9144000" cy="5549901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Thank you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F73F6D-D089-4063-AC00-2634DC192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2" name="Picture 6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900113" y="4292600"/>
            <a:ext cx="2244725" cy="549275"/>
            <a:chOff x="2555776" y="3137514"/>
            <a:chExt cx="2243985" cy="549240"/>
          </a:xfrm>
        </p:grpSpPr>
        <p:pic>
          <p:nvPicPr>
            <p:cNvPr id="14344" name="Picture 1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61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011" y="3143828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4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576" y="3137514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5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132" y="3143829"/>
              <a:ext cx="4191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00A887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2053" name="Picture 7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33338"/>
            <a:ext cx="9144000" cy="5549901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78063"/>
            <a:ext cx="77866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3077" name="Picture 5" descr="practical_action_logo_3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880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10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4102" name="Picture 12" descr="practical_action_logo_3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D674B7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5125" name="Picture 4" descr="practical_action_logo_3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00A887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12" descr="practical_action_logo_3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72" y="2780928"/>
            <a:ext cx="4780256" cy="4789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5" y="188640"/>
            <a:ext cx="944144" cy="936104"/>
          </a:xfrm>
          <a:prstGeom prst="rect">
            <a:avLst/>
          </a:prstGeom>
          <a:effectLst>
            <a:outerShdw blurRad="266700" dist="50800" dir="5400000" algn="ctr" rotWithShape="0">
              <a:srgbClr val="000000">
                <a:alpha val="8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828" r:id="rId12"/>
    <p:sldLayoutId id="2147483829" r:id="rId13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FF9E1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E2014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90941"/>
            <a:ext cx="4210050" cy="3771900"/>
          </a:xfrm>
          <a:prstGeom prst="rect">
            <a:avLst/>
          </a:prstGeom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597693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14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6150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2461A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7173" name="Picture 6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6AC6D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20" y="3086100"/>
            <a:ext cx="4210050" cy="3771900"/>
          </a:xfrm>
          <a:prstGeom prst="rect">
            <a:avLst/>
          </a:prstGeom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11981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8198" name="Picture 9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33375"/>
            <a:ext cx="60483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922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9222" name="Picture 12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practical_action_logo_3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96D045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3885275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ticalaction.org/design-for-a-better-world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1268760"/>
            <a:ext cx="9649072" cy="2808312"/>
          </a:xfrm>
          <a:prstGeom prst="rect">
            <a:avLst/>
          </a:prstGeom>
          <a:solidFill>
            <a:srgbClr val="FF9E1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82690" y="1448780"/>
            <a:ext cx="5112568" cy="2448272"/>
          </a:xfrm>
        </p:spPr>
        <p:txBody>
          <a:bodyPr/>
          <a:lstStyle/>
          <a:p>
            <a:pPr marL="0" indent="-378000" eaLnBrk="1" hangingPunct="1"/>
            <a:r>
              <a:rPr lang="en-GB" sz="4000" dirty="0">
                <a:solidFill>
                  <a:srgbClr val="00A887"/>
                </a:solidFill>
                <a:latin typeface="Calibri" panose="020F0502020204030204" pitchFamily="34" charset="0"/>
              </a:rPr>
              <a:t>I</a:t>
            </a:r>
            <a:r>
              <a:rPr lang="en-GB" sz="4000" dirty="0" smtClean="0">
                <a:solidFill>
                  <a:srgbClr val="00A887"/>
                </a:solidFill>
                <a:latin typeface="Calibri" panose="020F0502020204030204" pitchFamily="34" charset="0"/>
              </a:rPr>
              <a:t>nspiring young people </a:t>
            </a:r>
            <a:r>
              <a:rPr lang="en-GB" sz="4000" dirty="0" smtClean="0">
                <a:latin typeface="Calibri" panose="020F0502020204030204" pitchFamily="34" charset="0"/>
              </a:rPr>
              <a:t>to help </a:t>
            </a:r>
            <a:br>
              <a:rPr lang="en-GB" sz="4000" dirty="0" smtClean="0">
                <a:latin typeface="Calibri" panose="020F0502020204030204" pitchFamily="34" charset="0"/>
              </a:rPr>
            </a:br>
            <a:r>
              <a:rPr lang="en-GB" sz="4000" dirty="0" smtClean="0">
                <a:latin typeface="Calibri" panose="020F0502020204030204" pitchFamily="34" charset="0"/>
              </a:rPr>
              <a:t>reach the </a:t>
            </a:r>
            <a:br>
              <a:rPr lang="en-GB" sz="4000" dirty="0" smtClean="0">
                <a:latin typeface="Calibri" panose="020F0502020204030204" pitchFamily="34" charset="0"/>
              </a:rPr>
            </a:br>
            <a:r>
              <a:rPr lang="en-GB" sz="4000" dirty="0" smtClean="0">
                <a:latin typeface="Calibri" panose="020F0502020204030204" pitchFamily="34" charset="0"/>
              </a:rPr>
              <a:t>Global Goals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832432" cy="2808312"/>
          </a:xfrm>
          <a:prstGeom prst="rect">
            <a:avLst/>
          </a:prstGeom>
          <a:effectLst>
            <a:outerShdw blurRad="266700" dist="50800" dir="5400000" algn="ctr" rotWithShape="0">
              <a:srgbClr val="000000">
                <a:alpha val="8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14846" y="5989930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0" dirty="0" smtClean="0">
                <a:solidFill>
                  <a:srgbClr val="FF9E16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practicalaction.org/design-for-a-better-world</a:t>
            </a:r>
            <a:r>
              <a:rPr lang="en-GB" b="1" kern="0" dirty="0" smtClean="0">
                <a:solidFill>
                  <a:srgbClr val="FF9E16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33375"/>
            <a:ext cx="5760864" cy="1084263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libri" panose="020F0502020204030204" pitchFamily="34" charset="0"/>
              </a:rPr>
              <a:t>The Global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196752"/>
            <a:ext cx="7416824" cy="5661248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Make notes while you watch the </a:t>
            </a: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World’s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Largest lesson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video introduced by Malala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Yousafzai.</a:t>
            </a:r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1800" dirty="0" smtClean="0">
                <a:solidFill>
                  <a:srgbClr val="00A887"/>
                </a:solidFill>
                <a:latin typeface="Calibri" panose="020F0502020204030204" pitchFamily="34" charset="0"/>
                <a:hlinkClick r:id="rId3"/>
              </a:rPr>
              <a:t>https</a:t>
            </a:r>
            <a:r>
              <a:rPr lang="en-GB" sz="1800" dirty="0">
                <a:solidFill>
                  <a:srgbClr val="00A887"/>
                </a:solidFill>
                <a:latin typeface="Calibri" panose="020F0502020204030204" pitchFamily="34" charset="0"/>
                <a:hlinkClick r:id="rId3"/>
              </a:rPr>
              <a:t>://</a:t>
            </a:r>
            <a:r>
              <a:rPr lang="en-GB" sz="1800" dirty="0" smtClean="0">
                <a:solidFill>
                  <a:srgbClr val="00A887"/>
                </a:solidFill>
                <a:latin typeface="Calibri" panose="020F0502020204030204" pitchFamily="34" charset="0"/>
                <a:hlinkClick r:id="rId3"/>
              </a:rPr>
              <a:t>vimeo.com/138852758 </a:t>
            </a:r>
            <a:endParaRPr lang="en-GB" sz="1800" dirty="0">
              <a:solidFill>
                <a:srgbClr val="00A887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" b="9877"/>
          <a:stretch/>
        </p:blipFill>
        <p:spPr>
          <a:xfrm>
            <a:off x="929793" y="2306826"/>
            <a:ext cx="6450519" cy="344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3375"/>
            <a:ext cx="5760864" cy="1084263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Goals and targets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3" cy="504053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latin typeface="Calibri" panose="020F0502020204030204" pitchFamily="34" charset="0"/>
              </a:rPr>
              <a:t>Activity: </a:t>
            </a:r>
            <a:r>
              <a:rPr lang="en-GB" sz="2400" dirty="0" smtClean="0">
                <a:latin typeface="Calibri" panose="020F0502020204030204" pitchFamily="34" charset="0"/>
              </a:rPr>
              <a:t>Match </a:t>
            </a:r>
            <a:r>
              <a:rPr lang="en-GB" sz="2400" dirty="0" smtClean="0">
                <a:latin typeface="Calibri" panose="020F0502020204030204" pitchFamily="34" charset="0"/>
              </a:rPr>
              <a:t>five of the Global Goal symbols to their world facts and targets.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Which </a:t>
            </a:r>
            <a:r>
              <a:rPr lang="en-GB" sz="2400" dirty="0" smtClean="0">
                <a:latin typeface="Calibri" panose="020F0502020204030204" pitchFamily="34" charset="0"/>
              </a:rPr>
              <a:t>facts were you most surprised by?</a:t>
            </a:r>
          </a:p>
        </p:txBody>
      </p:sp>
      <p:pic>
        <p:nvPicPr>
          <p:cNvPr id="2050" name="Picture 2" descr="H:\50th anniversary\drafts\Source materials\GG Individual Icons\JPEGs\01_Color\TGG_Icon_Color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45" y="2420889"/>
            <a:ext cx="1462518" cy="14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50th anniversary\drafts\Source materials\GG Individual Icons\JPEGs\01_Color\TGG_Icon_Color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77" y="4282652"/>
            <a:ext cx="1462518" cy="14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50th anniversary\drafts\Source materials\GG Individual Icons\JPEGs\01_Color\TGG_Icon_Color_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82651"/>
            <a:ext cx="1462519" cy="14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50th anniversary\drafts\Source materials\GG Individual Icons\JPEGs\01_Color\TGG_Icon_Color_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32" y="2420888"/>
            <a:ext cx="1462519" cy="14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50th anniversary\drafts\Source materials\GG Individual Icons\JPEGs\01_Color\TGG_Icon_Color_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1462518" cy="14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5688856" cy="1156991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anose="020F0502020204030204" pitchFamily="34" charset="0"/>
              </a:rPr>
              <a:t>Global Goals: 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Technology solutions?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12776"/>
            <a:ext cx="8208912" cy="4896544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GB" sz="2200" dirty="0" smtClean="0">
                <a:latin typeface="Calibri" panose="020F0502020204030204" pitchFamily="34" charset="0"/>
              </a:rPr>
              <a:t>Practical </a:t>
            </a:r>
            <a:r>
              <a:rPr lang="en-GB" sz="2200" dirty="0" smtClean="0">
                <a:latin typeface="Calibri" panose="020F0502020204030204" pitchFamily="34" charset="0"/>
              </a:rPr>
              <a:t>Action </a:t>
            </a:r>
            <a:r>
              <a:rPr lang="en-GB" sz="2200" dirty="0" smtClean="0">
                <a:latin typeface="Calibri" panose="020F0502020204030204" pitchFamily="34" charset="0"/>
              </a:rPr>
              <a:t>believes that everyone in the </a:t>
            </a:r>
            <a:r>
              <a:rPr lang="en-GB" sz="2200" dirty="0" smtClean="0">
                <a:latin typeface="Calibri" panose="020F0502020204030204" pitchFamily="34" charset="0"/>
              </a:rPr>
              <a:t>world </a:t>
            </a:r>
            <a:r>
              <a:rPr lang="en-GB" sz="2200" dirty="0" smtClean="0">
                <a:latin typeface="Calibri" panose="020F0502020204030204" pitchFamily="34" charset="0"/>
              </a:rPr>
              <a:t>has the right to </a:t>
            </a:r>
            <a:r>
              <a:rPr lang="en-GB" sz="2200" dirty="0" smtClean="0">
                <a:latin typeface="Calibri" panose="020F0502020204030204" pitchFamily="34" charset="0"/>
              </a:rPr>
              <a:t>the </a:t>
            </a:r>
            <a:r>
              <a:rPr lang="en-GB" sz="2200" b="1" dirty="0" smtClean="0">
                <a:latin typeface="Calibri" panose="020F0502020204030204" pitchFamily="34" charset="0"/>
              </a:rPr>
              <a:t>technologies </a:t>
            </a:r>
            <a:r>
              <a:rPr lang="en-GB" sz="2200" dirty="0" smtClean="0">
                <a:latin typeface="Calibri" panose="020F0502020204030204" pitchFamily="34" charset="0"/>
              </a:rPr>
              <a:t>that enable </a:t>
            </a:r>
            <a:r>
              <a:rPr lang="en-GB" sz="2200" dirty="0" smtClean="0">
                <a:latin typeface="Calibri" panose="020F0502020204030204" pitchFamily="34" charset="0"/>
              </a:rPr>
              <a:t>people to </a:t>
            </a:r>
            <a:r>
              <a:rPr lang="en-GB" sz="2200" dirty="0" smtClean="0">
                <a:latin typeface="Calibri" panose="020F0502020204030204" pitchFamily="34" charset="0"/>
              </a:rPr>
              <a:t>lead a decent </a:t>
            </a:r>
            <a:r>
              <a:rPr lang="en-GB" sz="2200" b="1" dirty="0" smtClean="0">
                <a:latin typeface="Calibri" panose="020F0502020204030204" pitchFamily="34" charset="0"/>
              </a:rPr>
              <a:t>qualify of life</a:t>
            </a:r>
            <a:r>
              <a:rPr lang="en-GB" sz="2200" b="1" dirty="0" smtClean="0"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GB" sz="22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GB" sz="22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GB" sz="2200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GB" sz="2200" b="1" dirty="0" smtClean="0">
                <a:latin typeface="Calibri" panose="020F0502020204030204" pitchFamily="34" charset="0"/>
              </a:rPr>
              <a:t>Activity</a:t>
            </a:r>
            <a:r>
              <a:rPr lang="en-GB" sz="2200" b="1" dirty="0">
                <a:latin typeface="Calibri" panose="020F0502020204030204" pitchFamily="34" charset="0"/>
              </a:rPr>
              <a:t>: </a:t>
            </a:r>
            <a:r>
              <a:rPr lang="en-GB" sz="2200" dirty="0">
                <a:latin typeface="Calibri" panose="020F0502020204030204" pitchFamily="34" charset="0"/>
              </a:rPr>
              <a:t>Select </a:t>
            </a:r>
            <a:r>
              <a:rPr lang="en-GB" sz="2200" dirty="0" smtClean="0">
                <a:latin typeface="Calibri" panose="020F0502020204030204" pitchFamily="34" charset="0"/>
              </a:rPr>
              <a:t>any pictures from Practical Action’s work </a:t>
            </a:r>
            <a:r>
              <a:rPr lang="en-GB" sz="2200" dirty="0">
                <a:latin typeface="Calibri" panose="020F0502020204030204" pitchFamily="34" charset="0"/>
              </a:rPr>
              <a:t>that you think </a:t>
            </a:r>
            <a:r>
              <a:rPr lang="en-GB" sz="2200" dirty="0" smtClean="0">
                <a:latin typeface="Calibri" panose="020F0502020204030204" pitchFamily="34" charset="0"/>
              </a:rPr>
              <a:t>can </a:t>
            </a:r>
            <a:r>
              <a:rPr lang="en-GB" sz="2200" dirty="0">
                <a:latin typeface="Calibri" panose="020F0502020204030204" pitchFamily="34" charset="0"/>
              </a:rPr>
              <a:t>help </a:t>
            </a:r>
            <a:r>
              <a:rPr lang="en-GB" sz="2200" dirty="0" smtClean="0">
                <a:latin typeface="Calibri" panose="020F0502020204030204" pitchFamily="34" charset="0"/>
              </a:rPr>
              <a:t>reach </a:t>
            </a:r>
            <a:r>
              <a:rPr lang="en-GB" sz="2200" dirty="0">
                <a:latin typeface="Calibri" panose="020F0502020204030204" pitchFamily="34" charset="0"/>
              </a:rPr>
              <a:t>the Global Goal target that you are exploring</a:t>
            </a:r>
            <a:r>
              <a:rPr lang="en-GB" sz="2200" dirty="0" smtClean="0">
                <a:latin typeface="Calibri" panose="020F0502020204030204" pitchFamily="34" charset="0"/>
              </a:rPr>
              <a:t>.</a:t>
            </a:r>
            <a:endParaRPr lang="en-GB" sz="22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\\practa-uk-pro1\user_mydocuments\brenhel\My Pictures\50th\Goal Water and san\18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1263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racta-uk-pro1\user_mydocuments\brenhel\My Pictures\50th\Energy\23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333375"/>
            <a:ext cx="5760865" cy="1084263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Technology solutions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584" y="1052736"/>
            <a:ext cx="7768703" cy="525658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Many of the technologies you’ve explored so far aim to improve the </a:t>
            </a:r>
            <a:br>
              <a:rPr lang="en-GB" sz="20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lives of people with </a:t>
            </a:r>
            <a:r>
              <a:rPr lang="en-GB" sz="2000" dirty="0" smtClean="0">
                <a:latin typeface="Calibri" panose="020F0502020204030204" pitchFamily="34" charset="0"/>
              </a:rPr>
              <a:t>little or no  access to the technologies needed to lead a decent quality of life.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To </a:t>
            </a:r>
            <a:r>
              <a:rPr lang="en-GB" sz="2000" dirty="0" smtClean="0">
                <a:latin typeface="Calibri" panose="020F0502020204030204" pitchFamily="34" charset="0"/>
              </a:rPr>
              <a:t>reach the Global Goals </a:t>
            </a:r>
            <a:r>
              <a:rPr lang="en-GB" sz="2000" dirty="0" smtClean="0">
                <a:latin typeface="Calibri" panose="020F0502020204030204" pitchFamily="34" charset="0"/>
              </a:rPr>
              <a:t>targets, we all need </a:t>
            </a:r>
            <a:r>
              <a:rPr lang="en-GB" sz="2000" dirty="0" smtClean="0">
                <a:latin typeface="Calibri" panose="020F0502020204030204" pitchFamily="34" charset="0"/>
              </a:rPr>
              <a:t>to </a:t>
            </a:r>
            <a:r>
              <a:rPr lang="en-GB" sz="2000" dirty="0" smtClean="0">
                <a:latin typeface="Calibri" panose="020F0502020204030204" pitchFamily="34" charset="0"/>
              </a:rPr>
              <a:t>take action </a:t>
            </a:r>
            <a:r>
              <a:rPr lang="en-GB" sz="2000" dirty="0" smtClean="0">
                <a:solidFill>
                  <a:srgbClr val="00A887"/>
                </a:solidFill>
                <a:latin typeface="Calibri" panose="020F0502020204030204" pitchFamily="34" charset="0"/>
              </a:rPr>
              <a:t>now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to ensure that everyone in the world has access to suitable technologies by 2030.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alibri" panose="020F0502020204030204" pitchFamily="34" charset="0"/>
              </a:rPr>
              <a:t>Research </a:t>
            </a:r>
            <a:r>
              <a:rPr lang="en-GB" sz="2000" b="1" dirty="0" smtClean="0">
                <a:latin typeface="Calibri" panose="020F0502020204030204" pitchFamily="34" charset="0"/>
              </a:rPr>
              <a:t>activity</a:t>
            </a:r>
            <a:endParaRPr lang="en-GB" sz="20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Find out about the </a:t>
            </a:r>
            <a:r>
              <a:rPr lang="en-GB" sz="2000" dirty="0" smtClean="0">
                <a:latin typeface="Calibri" panose="020F0502020204030204" pitchFamily="34" charset="0"/>
              </a:rPr>
              <a:t>sustainable products </a:t>
            </a:r>
            <a:r>
              <a:rPr lang="en-GB" sz="2000" dirty="0" smtClean="0">
                <a:latin typeface="Calibri" panose="020F0502020204030204" pitchFamily="34" charset="0"/>
              </a:rPr>
              <a:t>and technologies that </a:t>
            </a:r>
            <a:r>
              <a:rPr lang="en-GB" sz="2000" dirty="0" smtClean="0">
                <a:latin typeface="Calibri" panose="020F0502020204030204" pitchFamily="34" charset="0"/>
              </a:rPr>
              <a:t>people are using and developing in the world today.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95573"/>
            <a:ext cx="3179297" cy="199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2" y="3068960"/>
            <a:ext cx="1844184" cy="199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practa-uk-pro1\User_MyDocuments\brenhel\Pictures\50th\Goal Water and san\WaterPump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t="4695" r="24898" b="5567"/>
          <a:stretch/>
        </p:blipFill>
        <p:spPr bwMode="auto">
          <a:xfrm>
            <a:off x="3203848" y="3095573"/>
            <a:ext cx="2056591" cy="19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33375"/>
            <a:ext cx="5284614" cy="1084263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anose="020F0502020204030204" pitchFamily="34" charset="0"/>
              </a:rPr>
              <a:t>Design for a Better World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124744"/>
            <a:ext cx="8136904" cy="547260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Now that you’ve looked at technologies that help people around the world we’re hoping you’re feeling inspired to develop your own ideas.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b="1" dirty="0" smtClean="0">
                <a:solidFill>
                  <a:srgbClr val="00A887"/>
                </a:solidFill>
                <a:latin typeface="Calibri" panose="020F0502020204030204" pitchFamily="34" charset="0"/>
                <a:ea typeface="Calibri"/>
              </a:rPr>
              <a:t>Competition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latin typeface="Calibri" panose="020F0502020204030204" pitchFamily="34" charset="0"/>
                <a:ea typeface="Calibri"/>
              </a:rPr>
              <a:t>Practical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Action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is looking for </a:t>
            </a:r>
            <a:r>
              <a:rPr lang="en-GB" sz="2000" b="1" i="1" dirty="0" smtClean="0">
                <a:solidFill>
                  <a:srgbClr val="00A887"/>
                </a:solidFill>
                <a:latin typeface="Calibri" panose="020F0502020204030204" pitchFamily="34" charset="0"/>
                <a:ea typeface="Calibri"/>
              </a:rPr>
              <a:t>fifty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 innovative ideas from young people aged 11-14 years for a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technology or product that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could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help reach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a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Global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Goal target.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Information sheets are available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to help you with the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following five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Global Goals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: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	- Zero hunger</a:t>
            </a:r>
            <a:endParaRPr lang="en-GB" sz="2000" dirty="0">
              <a:latin typeface="Calibri" panose="020F0502020204030204" pitchFamily="34" charset="0"/>
              <a:ea typeface="Calibri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	- Clean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Water and Sanitation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	- Affordable and Clean Energy </a:t>
            </a:r>
            <a:endParaRPr lang="en-GB" sz="2000" dirty="0">
              <a:latin typeface="Calibri" panose="020F0502020204030204" pitchFamily="34" charset="0"/>
              <a:ea typeface="Calibri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	- Sustainable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Cities and Communities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	- Climate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Action </a:t>
            </a:r>
            <a:endParaRPr lang="en-GB" sz="2000" dirty="0" smtClean="0">
              <a:latin typeface="Calibri" panose="020F0502020204030204" pitchFamily="34" charset="0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000" dirty="0" smtClean="0">
              <a:latin typeface="Calibri" panose="020F0502020204030204" pitchFamily="34" charset="0"/>
              <a:ea typeface="Calibri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latin typeface="Arial"/>
              <a:ea typeface="Calibri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600" dirty="0" smtClean="0">
              <a:latin typeface="Arial"/>
              <a:ea typeface="Calibri"/>
            </a:endParaRPr>
          </a:p>
          <a:p>
            <a:pPr eaLnBrk="1" hangingPunct="1">
              <a:lnSpc>
                <a:spcPct val="13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3375"/>
            <a:ext cx="5760864" cy="1084263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Competition guidelines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560" y="1196752"/>
            <a:ext cx="7992888" cy="504053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ea typeface="Calibri"/>
              </a:rPr>
              <a:t>The judges will be looking for evidence of </a:t>
            </a:r>
            <a:r>
              <a:rPr lang="en-GB" sz="2000" b="1" dirty="0" smtClean="0">
                <a:latin typeface="Calibri" panose="020F0502020204030204" pitchFamily="34" charset="0"/>
                <a:ea typeface="Calibri"/>
              </a:rPr>
              <a:t>your work </a:t>
            </a:r>
            <a:r>
              <a:rPr lang="en-GB" sz="2000" b="1" dirty="0" smtClean="0">
                <a:latin typeface="Calibri" panose="020F0502020204030204" pitchFamily="34" charset="0"/>
                <a:ea typeface="Calibri"/>
              </a:rPr>
              <a:t>in the following areas:</a:t>
            </a:r>
            <a:endParaRPr lang="en-GB" sz="2000" b="1" dirty="0">
              <a:latin typeface="Calibri" panose="020F0502020204030204" pitchFamily="34" charset="0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0A887"/>
                </a:solidFill>
                <a:latin typeface="Calibri" panose="020F0502020204030204" pitchFamily="34" charset="0"/>
                <a:ea typeface="Calibri"/>
              </a:rPr>
              <a:t>Research: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You</a:t>
            </a:r>
            <a:r>
              <a:rPr lang="en-GB" sz="2000" b="1" dirty="0" smtClean="0">
                <a:latin typeface="Calibri" panose="020F0502020204030204" pitchFamily="34" charset="0"/>
                <a:ea typeface="Calibri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should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present work that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shows that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you have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explored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:</a:t>
            </a:r>
          </a:p>
          <a:p>
            <a:pPr marL="3600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- A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Global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Goal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and identified a </a:t>
            </a:r>
            <a:r>
              <a:rPr lang="en-GB" sz="2000" b="1" dirty="0">
                <a:latin typeface="Calibri" panose="020F0502020204030204" pitchFamily="34" charset="0"/>
                <a:ea typeface="Calibri"/>
              </a:rPr>
              <a:t>problem to </a:t>
            </a:r>
            <a:r>
              <a:rPr lang="en-GB" sz="2000" b="1" dirty="0" smtClean="0">
                <a:latin typeface="Calibri" panose="020F0502020204030204" pitchFamily="34" charset="0"/>
                <a:ea typeface="Calibri"/>
              </a:rPr>
              <a:t>solve</a:t>
            </a:r>
          </a:p>
          <a:p>
            <a:pPr marL="3600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dirty="0" smtClean="0">
                <a:latin typeface="Calibri" panose="020F0502020204030204" pitchFamily="34" charset="0"/>
                <a:ea typeface="Calibri"/>
              </a:rPr>
              <a:t>- Existing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technologies that could help reach the Global Goal targets </a:t>
            </a:r>
            <a:endParaRPr lang="en-GB" sz="2000" dirty="0" smtClean="0">
              <a:latin typeface="Calibri" panose="020F0502020204030204" pitchFamily="34" charset="0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srgbClr val="00A887"/>
                </a:solidFill>
                <a:latin typeface="Calibri" panose="020F0502020204030204" pitchFamily="34" charset="0"/>
                <a:ea typeface="Calibri"/>
              </a:rPr>
              <a:t>Design </a:t>
            </a:r>
            <a:r>
              <a:rPr lang="en-GB" sz="2000" b="1" dirty="0">
                <a:solidFill>
                  <a:srgbClr val="00A887"/>
                </a:solidFill>
                <a:latin typeface="Calibri" panose="020F0502020204030204" pitchFamily="34" charset="0"/>
                <a:ea typeface="Calibri"/>
              </a:rPr>
              <a:t>ideas:</a:t>
            </a:r>
            <a:r>
              <a:rPr lang="en-GB" sz="2000" dirty="0">
                <a:solidFill>
                  <a:srgbClr val="00A887"/>
                </a:solidFill>
                <a:latin typeface="Calibri" panose="020F0502020204030204" pitchFamily="34" charset="0"/>
                <a:ea typeface="Calibri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You need to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develop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a </a:t>
            </a:r>
            <a:r>
              <a:rPr lang="en-GB" sz="2000" b="1" dirty="0" smtClean="0">
                <a:latin typeface="Calibri" panose="020F0502020204030204" pitchFamily="34" charset="0"/>
                <a:ea typeface="Calibri"/>
              </a:rPr>
              <a:t>design </a:t>
            </a:r>
            <a:r>
              <a:rPr lang="en-GB" sz="2000" b="1" dirty="0">
                <a:latin typeface="Calibri" panose="020F0502020204030204" pitchFamily="34" charset="0"/>
                <a:ea typeface="Calibri"/>
              </a:rPr>
              <a:t>specification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and produce a range of </a:t>
            </a:r>
            <a:r>
              <a:rPr lang="en-GB" sz="2000" b="1" dirty="0">
                <a:latin typeface="Calibri" panose="020F0502020204030204" pitchFamily="34" charset="0"/>
                <a:ea typeface="Calibri"/>
              </a:rPr>
              <a:t>annotated designs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that include the advantages and disadvantages of each.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0A887"/>
                </a:solidFill>
                <a:latin typeface="Calibri" panose="020F0502020204030204" pitchFamily="34" charset="0"/>
                <a:ea typeface="Calibri"/>
              </a:rPr>
              <a:t>Final design: </a:t>
            </a:r>
            <a:r>
              <a:rPr lang="en-GB" sz="2000" dirty="0" smtClean="0">
                <a:latin typeface="Calibri" panose="020F0502020204030204" pitchFamily="34" charset="0"/>
                <a:ea typeface="Calibri"/>
              </a:rPr>
              <a:t>You need to present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a </a:t>
            </a:r>
            <a:r>
              <a:rPr lang="en-GB" sz="2000" b="1" dirty="0">
                <a:latin typeface="Calibri" panose="020F0502020204030204" pitchFamily="34" charset="0"/>
                <a:ea typeface="Calibri"/>
              </a:rPr>
              <a:t>final design </a:t>
            </a:r>
            <a:r>
              <a:rPr lang="en-GB" sz="2000" dirty="0">
                <a:latin typeface="Calibri" panose="020F0502020204030204" pitchFamily="34" charset="0"/>
                <a:ea typeface="Calibri"/>
              </a:rPr>
              <a:t>that includes annotations about how the technology works and will help reach the Global Goal target.</a:t>
            </a:r>
          </a:p>
          <a:p>
            <a:pPr marL="0" indent="0">
              <a:buNone/>
            </a:pPr>
            <a:r>
              <a:rPr lang="en-GB" sz="2000" b="1" i="1" dirty="0" smtClean="0">
                <a:solidFill>
                  <a:srgbClr val="FF9E16"/>
                </a:solidFill>
                <a:latin typeface="Calibri" panose="020F0502020204030204" pitchFamily="34" charset="0"/>
              </a:rPr>
              <a:t>Your teacher will provide you with sheets to present your work.</a:t>
            </a:r>
            <a:endParaRPr lang="en-GB" sz="2000" b="1" i="1" dirty="0">
              <a:solidFill>
                <a:srgbClr val="FF9E1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435281" cy="2016224"/>
          </a:xfrm>
        </p:spPr>
        <p:txBody>
          <a:bodyPr/>
          <a:lstStyle/>
          <a:p>
            <a:pPr algn="ctr" eaLnBrk="1" hangingPunct="1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latin typeface="Calibri" panose="020F0502020204030204" pitchFamily="34" charset="0"/>
              </a:rPr>
              <a:t>Thank you for taking part in</a:t>
            </a:r>
            <a:r>
              <a:rPr lang="is-IS" sz="3200" dirty="0" smtClean="0">
                <a:latin typeface="Calibri" panose="020F0502020204030204" pitchFamily="34" charset="0"/>
              </a:rPr>
              <a:t>…</a:t>
            </a:r>
            <a:br>
              <a:rPr lang="is-IS" sz="3200" dirty="0" smtClean="0">
                <a:latin typeface="Calibri" panose="020F0502020204030204" pitchFamily="34" charset="0"/>
              </a:rPr>
            </a:br>
            <a:r>
              <a:rPr lang="is-IS" sz="3200" dirty="0">
                <a:latin typeface="Calibri" panose="020F0502020204030204" pitchFamily="34" charset="0"/>
              </a:rPr>
              <a:t/>
            </a:r>
            <a:br>
              <a:rPr lang="is-IS" sz="3200" dirty="0">
                <a:latin typeface="Calibri" panose="020F0502020204030204" pitchFamily="34" charset="0"/>
              </a:rPr>
            </a:br>
            <a:r>
              <a:rPr lang="en-GB" sz="3200" dirty="0" smtClean="0">
                <a:latin typeface="Calibri" panose="020F0502020204030204" pitchFamily="34" charset="0"/>
              </a:rPr>
              <a:t/>
            </a:r>
            <a:br>
              <a:rPr lang="en-GB" sz="3200" dirty="0" smtClean="0">
                <a:latin typeface="Calibri" panose="020F0502020204030204" pitchFamily="34" charset="0"/>
              </a:rPr>
            </a:br>
            <a:r>
              <a:rPr lang="en-GB" sz="3200" dirty="0" smtClean="0">
                <a:latin typeface="Calibri" panose="020F0502020204030204" pitchFamily="34" charset="0"/>
              </a:rPr>
              <a:t/>
            </a:r>
            <a:br>
              <a:rPr lang="en-GB" sz="3200" dirty="0" smtClean="0">
                <a:latin typeface="Calibri" panose="020F0502020204030204" pitchFamily="34" charset="0"/>
              </a:rPr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2400" dirty="0" smtClean="0">
                <a:latin typeface="Calibri" panose="020F0502020204030204" pitchFamily="34" charset="0"/>
              </a:rPr>
              <a:t>We look forward to sharing your design ideas </a:t>
            </a:r>
            <a:br>
              <a:rPr lang="en-GB" sz="2400" dirty="0" smtClean="0">
                <a:latin typeface="Calibri" panose="020F0502020204030204" pitchFamily="34" charset="0"/>
              </a:rPr>
            </a:br>
            <a:r>
              <a:rPr lang="en-GB" sz="2400" dirty="0" smtClean="0">
                <a:latin typeface="Calibri" panose="020F0502020204030204" pitchFamily="34" charset="0"/>
              </a:rPr>
              <a:t>with young people worldwide.</a:t>
            </a:r>
            <a:r>
              <a:rPr lang="en-GB" sz="3200" dirty="0">
                <a:latin typeface="Calibri" panose="020F050202020403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</a:rPr>
              <a:t> </a:t>
            </a:r>
            <a:r>
              <a:rPr lang="en-GB" sz="3200" dirty="0" smtClean="0">
                <a:latin typeface="Calibri" panose="020F0502020204030204" pitchFamily="34" charset="0"/>
              </a:rPr>
              <a:t/>
            </a:r>
            <a:br>
              <a:rPr lang="en-GB" sz="3200" dirty="0" smtClean="0">
                <a:latin typeface="Calibri" panose="020F0502020204030204" pitchFamily="34" charset="0"/>
              </a:rPr>
            </a:br>
            <a:endParaRPr lang="en-GB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6" y="1484784"/>
            <a:ext cx="1888288" cy="1872208"/>
          </a:xfrm>
          <a:prstGeom prst="rect">
            <a:avLst/>
          </a:prstGeom>
          <a:effectLst>
            <a:outerShdw blurRad="266700" dist="50800" dir="5400000" algn="ctr" rotWithShape="0">
              <a:srgbClr val="000000">
                <a:alpha val="8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67544" y="566124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hlinkClick r:id="rId3"/>
              </a:rPr>
              <a:t>practicalaction.org/design-for-a-better-world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for a Better World">
  <a:themeElements>
    <a:clrScheme name="title slide -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- 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-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yellow">
  <a:themeElements>
    <a:clrScheme name="yel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llow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ed">
  <a:themeElements>
    <a:clrScheme name="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final slide - thank you (blue)">
  <a:themeElements>
    <a:clrScheme name="final slide - thank you (blue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blue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blue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blue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blue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inal slide - thank you (magenta)">
  <a:themeElements>
    <a:clrScheme name="final slide - thank you (magenta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magenta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magent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magenta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magenta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final slide - thank you (cyan)">
  <a:themeElements>
    <a:clrScheme name="final slide - thank you (cyan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slide - thank you (cyan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slide - thank you (cyan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slide - thank you (cyan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slide - thank you (cyan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- magenta">
  <a:themeElements>
    <a:clrScheme name="P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- magen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- magen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magen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magen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slide - cyan">
  <a:themeElements>
    <a:clrScheme name="title slide - c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- cya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- c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- cy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- cy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ilac">
  <a:themeElements>
    <a:clrScheme name="lila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la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la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a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a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genta">
  <a:themeElements>
    <a:clrScheme name="magen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gen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gen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en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en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ue">
  <a:themeElements>
    <a:clrScheme name="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ight blue">
  <a:themeElements>
    <a:clrScheme name="light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ght 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yan">
  <a:themeElements>
    <a:clrScheme name="cy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8429D7AC52E46BF3FE9E5298C662A" ma:contentTypeVersion="0" ma:contentTypeDescription="Create a new document." ma:contentTypeScope="" ma:versionID="ecaf14c39b9ee4e0081da80cd2687d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0EC1BF-9952-46E4-A8F9-69A892355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3AC990-E852-4418-8FD6-1B124650AA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DAFC8-A020-46C7-BBC8-2865EDE66473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for a Better World</Template>
  <TotalTime>382</TotalTime>
  <Words>374</Words>
  <Application>Microsoft Office PowerPoint</Application>
  <PresentationFormat>On-screen Show (4:3)</PresentationFormat>
  <Paragraphs>90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Design for a Better World</vt:lpstr>
      <vt:lpstr>title slide - magenta</vt:lpstr>
      <vt:lpstr>title slide - cyan</vt:lpstr>
      <vt:lpstr>lilac</vt:lpstr>
      <vt:lpstr>magenta</vt:lpstr>
      <vt:lpstr>blue</vt:lpstr>
      <vt:lpstr>light blue</vt:lpstr>
      <vt:lpstr>cyan</vt:lpstr>
      <vt:lpstr>green</vt:lpstr>
      <vt:lpstr>yellow</vt:lpstr>
      <vt:lpstr>red</vt:lpstr>
      <vt:lpstr>final slide - thank you (blue)</vt:lpstr>
      <vt:lpstr>final slide - thank you (magenta)</vt:lpstr>
      <vt:lpstr>final slide - thank you (cyan)</vt:lpstr>
      <vt:lpstr>PowerPoint Presentation</vt:lpstr>
      <vt:lpstr>The Global Goals</vt:lpstr>
      <vt:lpstr>Goals and targets</vt:lpstr>
      <vt:lpstr>Global Goals:  Technology solutions?</vt:lpstr>
      <vt:lpstr>Technology solutions</vt:lpstr>
      <vt:lpstr>Design for a Better World</vt:lpstr>
      <vt:lpstr>Competition guidelines</vt:lpstr>
      <vt:lpstr> Thank you for taking part in…      We look forward to sharing your design ideas  with young people worldwide.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for a Better World…</dc:title>
  <dc:creator>Bren Hellier</dc:creator>
  <cp:lastModifiedBy>Bren Hellier</cp:lastModifiedBy>
  <cp:revision>40</cp:revision>
  <dcterms:created xsi:type="dcterms:W3CDTF">2016-04-20T07:40:15Z</dcterms:created>
  <dcterms:modified xsi:type="dcterms:W3CDTF">2016-05-18T20:25:51Z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ent">
    <vt:lpwstr/>
  </property>
  <property fmtid="{D5CDD505-2E9C-101B-9397-08002B2CF9AE}" pid="3" name="doctype">
    <vt:lpwstr>Powerpoint</vt:lpwstr>
  </property>
  <property fmtid="{D5CDD505-2E9C-101B-9397-08002B2CF9AE}" pid="4" name="Description0">
    <vt:lpwstr>Powerpoint template</vt:lpwstr>
  </property>
  <property fmtid="{D5CDD505-2E9C-101B-9397-08002B2CF9AE}" pid="5" name="Display Name">
    <vt:lpwstr>New Powerpoint</vt:lpwstr>
  </property>
  <property fmtid="{D5CDD505-2E9C-101B-9397-08002B2CF9AE}" pid="6" name="ContentTypeId">
    <vt:lpwstr>0x010100B1A8429D7AC52E46BF3FE9E5298C662A</vt:lpwstr>
  </property>
  <property fmtid="{D5CDD505-2E9C-101B-9397-08002B2CF9AE}" pid="7" name="Unit">
    <vt:lpwstr>111;#K＆C|f5954d97-fe10-418c-ad84-bda6eb9ab95f</vt:lpwstr>
  </property>
  <property fmtid="{D5CDD505-2E9C-101B-9397-08002B2CF9AE}" pid="8" name="Org">
    <vt:lpwstr>24;#Practa|fb2cde24-ea12-499f-ae1d-548cfe8a1dc6</vt:lpwstr>
  </property>
  <property fmtid="{D5CDD505-2E9C-101B-9397-08002B2CF9AE}" pid="9" name="Cal_Year">
    <vt:lpwstr>69;#2011|4af324be-df59-48e5-9fd4-c7d3283f7e36</vt:lpwstr>
  </property>
  <property fmtid="{D5CDD505-2E9C-101B-9397-08002B2CF9AE}" pid="10" name="C/R Office">
    <vt:lpwstr>1;#UK|5ed35a90-2c37-47ee-b575-c9f90b896db7</vt:lpwstr>
  </property>
</Properties>
</file>