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302" r:id="rId4"/>
    <p:sldId id="257" r:id="rId5"/>
    <p:sldId id="258" r:id="rId6"/>
    <p:sldId id="277" r:id="rId7"/>
    <p:sldId id="309" r:id="rId8"/>
    <p:sldId id="259" r:id="rId9"/>
    <p:sldId id="279" r:id="rId10"/>
    <p:sldId id="260" r:id="rId11"/>
    <p:sldId id="310" r:id="rId12"/>
    <p:sldId id="261" r:id="rId13"/>
    <p:sldId id="280" r:id="rId14"/>
    <p:sldId id="262" r:id="rId15"/>
    <p:sldId id="281" r:id="rId16"/>
    <p:sldId id="282" r:id="rId17"/>
    <p:sldId id="273" r:id="rId18"/>
    <p:sldId id="276" r:id="rId19"/>
    <p:sldId id="311" r:id="rId20"/>
    <p:sldId id="274" r:id="rId21"/>
    <p:sldId id="264" r:id="rId22"/>
    <p:sldId id="266" r:id="rId23"/>
    <p:sldId id="284" r:id="rId24"/>
    <p:sldId id="265" r:id="rId25"/>
    <p:sldId id="285" r:id="rId26"/>
    <p:sldId id="267" r:id="rId27"/>
    <p:sldId id="286" r:id="rId28"/>
    <p:sldId id="268" r:id="rId29"/>
    <p:sldId id="287" r:id="rId30"/>
    <p:sldId id="269" r:id="rId31"/>
    <p:sldId id="288" r:id="rId32"/>
    <p:sldId id="270" r:id="rId33"/>
    <p:sldId id="289" r:id="rId34"/>
    <p:sldId id="272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5B869-DD3D-4F9A-845E-37008CADBDA3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FD4823C-6633-4D35-A344-454BAB211EA5}">
      <dgm:prSet phldrT="[Text]"/>
      <dgm:spPr>
        <a:solidFill>
          <a:srgbClr val="993300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Define</a:t>
          </a:r>
          <a:r>
            <a:rPr lang="en-GB" b="0" dirty="0">
              <a:solidFill>
                <a:schemeClr val="tx1"/>
              </a:solidFill>
            </a:rPr>
            <a:t> erosion, transportation and deposition</a:t>
          </a:r>
        </a:p>
      </dgm:t>
    </dgm:pt>
    <dgm:pt modelId="{753396D8-EBD5-4F27-9343-CF11EB016B16}" type="parTrans" cxnId="{BF268D77-CE5D-48D6-A935-336C3F557B6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F22AE9C-4ECB-4640-92F3-A905963B57B3}" type="sibTrans" cxnId="{BF268D77-CE5D-48D6-A935-336C3F557B6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9566A28-5ACD-4B1E-B51E-16F34905831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Understand </a:t>
          </a:r>
          <a:r>
            <a:rPr lang="en-GB" b="0" dirty="0">
              <a:solidFill>
                <a:schemeClr val="tx1"/>
              </a:solidFill>
            </a:rPr>
            <a:t>how transportation works</a:t>
          </a:r>
        </a:p>
      </dgm:t>
    </dgm:pt>
    <dgm:pt modelId="{DDF75108-4826-4E19-BC05-2F2551D66BDE}" type="parTrans" cxnId="{8B876A7B-5612-4D63-905B-BA609B3A456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F68EBD7-9387-4235-80C9-0DD7D3D93741}" type="sibTrans" cxnId="{8B876A7B-5612-4D63-905B-BA609B3A456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7802A34-3BF2-4FE0-84F3-AFEDA7E54ED3}">
      <dgm:prSet phldrT="[Text]"/>
      <dgm:spPr>
        <a:solidFill>
          <a:srgbClr val="FFC000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Analyse </a:t>
          </a:r>
          <a:r>
            <a:rPr lang="en-GB" b="0" dirty="0">
              <a:solidFill>
                <a:schemeClr val="tx1"/>
              </a:solidFill>
            </a:rPr>
            <a:t>the features which are created because of deposition</a:t>
          </a:r>
        </a:p>
      </dgm:t>
    </dgm:pt>
    <dgm:pt modelId="{35410B36-DF1C-410A-A48F-714BD9E8FD79}" type="parTrans" cxnId="{207D6D4C-644A-4A0D-93DE-28C39B99DE4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C601FC1-B93A-4869-A701-034A52409E6D}" type="sibTrans" cxnId="{207D6D4C-644A-4A0D-93DE-28C39B99DE4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188A397-039A-4944-A31B-619A33B4E98A}" type="pres">
      <dgm:prSet presAssocID="{C915B869-DD3D-4F9A-845E-37008CADBDA3}" presName="linearFlow" presStyleCnt="0">
        <dgm:presLayoutVars>
          <dgm:dir/>
          <dgm:resizeHandles val="exact"/>
        </dgm:presLayoutVars>
      </dgm:prSet>
      <dgm:spPr/>
    </dgm:pt>
    <dgm:pt modelId="{30A768FF-5486-451C-8D28-3E402F996E53}" type="pres">
      <dgm:prSet presAssocID="{9FD4823C-6633-4D35-A344-454BAB211EA5}" presName="composite" presStyleCnt="0"/>
      <dgm:spPr/>
    </dgm:pt>
    <dgm:pt modelId="{310A4C49-36CF-424D-A405-8412F3B9523B}" type="pres">
      <dgm:prSet presAssocID="{9FD4823C-6633-4D35-A344-454BAB211EA5}" presName="imgShp" presStyleLbl="fgImgPlace1" presStyleIdx="0" presStyleCnt="3"/>
      <dgm:spPr>
        <a:blipFill>
          <a:blip xmlns:r="http://schemas.openxmlformats.org/officeDocument/2006/relationships" r:embed="rId1">
            <a:extLst/>
          </a:blip>
          <a:srcRect/>
          <a:stretch>
            <a:fillRect t="-10000" b="-10000"/>
          </a:stretch>
        </a:blipFill>
      </dgm:spPr>
    </dgm:pt>
    <dgm:pt modelId="{4847FBB8-04B6-434D-9662-884FE21BE275}" type="pres">
      <dgm:prSet presAssocID="{9FD4823C-6633-4D35-A344-454BAB211EA5}" presName="txShp" presStyleLbl="node1" presStyleIdx="0" presStyleCnt="3">
        <dgm:presLayoutVars>
          <dgm:bulletEnabled val="1"/>
        </dgm:presLayoutVars>
      </dgm:prSet>
      <dgm:spPr/>
    </dgm:pt>
    <dgm:pt modelId="{928B0000-EC6F-4E30-9993-6B3473C9815C}" type="pres">
      <dgm:prSet presAssocID="{9F22AE9C-4ECB-4640-92F3-A905963B57B3}" presName="spacing" presStyleCnt="0"/>
      <dgm:spPr/>
    </dgm:pt>
    <dgm:pt modelId="{28F82717-41E5-4994-8AC1-F747FDAE1959}" type="pres">
      <dgm:prSet presAssocID="{E9566A28-5ACD-4B1E-B51E-16F349058315}" presName="composite" presStyleCnt="0"/>
      <dgm:spPr/>
    </dgm:pt>
    <dgm:pt modelId="{45B99FEE-4E56-4314-A5B0-53E34C8B0149}" type="pres">
      <dgm:prSet presAssocID="{E9566A28-5ACD-4B1E-B51E-16F349058315}" presName="imgShp" presStyleLbl="fgImgPlace1" presStyleIdx="1" presStyleCnt="3"/>
      <dgm:spPr>
        <a:blipFill>
          <a:blip xmlns:r="http://schemas.openxmlformats.org/officeDocument/2006/relationships" r:embed="rId2">
            <a:extLst/>
          </a:blip>
          <a:srcRect/>
          <a:stretch>
            <a:fillRect t="-10000" b="-10000"/>
          </a:stretch>
        </a:blipFill>
      </dgm:spPr>
    </dgm:pt>
    <dgm:pt modelId="{45D3CAE1-118A-4ACA-B71C-FB2DF82DDC8D}" type="pres">
      <dgm:prSet presAssocID="{E9566A28-5ACD-4B1E-B51E-16F349058315}" presName="txShp" presStyleLbl="node1" presStyleIdx="1" presStyleCnt="3">
        <dgm:presLayoutVars>
          <dgm:bulletEnabled val="1"/>
        </dgm:presLayoutVars>
      </dgm:prSet>
      <dgm:spPr/>
    </dgm:pt>
    <dgm:pt modelId="{0B3A8ADA-AB8C-4626-A697-CD7FE5B1590B}" type="pres">
      <dgm:prSet presAssocID="{0F68EBD7-9387-4235-80C9-0DD7D3D93741}" presName="spacing" presStyleCnt="0"/>
      <dgm:spPr/>
    </dgm:pt>
    <dgm:pt modelId="{8880477E-D9C6-468A-9CAA-BFC0164CA71A}" type="pres">
      <dgm:prSet presAssocID="{37802A34-3BF2-4FE0-84F3-AFEDA7E54ED3}" presName="composite" presStyleCnt="0"/>
      <dgm:spPr/>
    </dgm:pt>
    <dgm:pt modelId="{FABDD2E3-9646-4F44-9A2D-0484455B72C9}" type="pres">
      <dgm:prSet presAssocID="{37802A34-3BF2-4FE0-84F3-AFEDA7E54ED3}" presName="imgShp" presStyleLbl="fgImgPlace1" presStyleIdx="2" presStyleCnt="3"/>
      <dgm:spPr>
        <a:blipFill>
          <a:blip xmlns:r="http://schemas.openxmlformats.org/officeDocument/2006/relationships" r:embed="rId3">
            <a:extLst/>
          </a:blip>
          <a:srcRect/>
          <a:stretch>
            <a:fillRect t="-12000" b="-12000"/>
          </a:stretch>
        </a:blipFill>
      </dgm:spPr>
    </dgm:pt>
    <dgm:pt modelId="{09FB03FA-59C9-4B18-AB5E-CA7E06E8A7D6}" type="pres">
      <dgm:prSet presAssocID="{37802A34-3BF2-4FE0-84F3-AFEDA7E54ED3}" presName="txShp" presStyleLbl="node1" presStyleIdx="2" presStyleCnt="3">
        <dgm:presLayoutVars>
          <dgm:bulletEnabled val="1"/>
        </dgm:presLayoutVars>
      </dgm:prSet>
      <dgm:spPr/>
    </dgm:pt>
  </dgm:ptLst>
  <dgm:cxnLst>
    <dgm:cxn modelId="{54BBA32C-8657-4040-BD0C-9CAECE9C0D44}" type="presOf" srcId="{E9566A28-5ACD-4B1E-B51E-16F349058315}" destId="{45D3CAE1-118A-4ACA-B71C-FB2DF82DDC8D}" srcOrd="0" destOrd="0" presId="urn:microsoft.com/office/officeart/2005/8/layout/vList3#1"/>
    <dgm:cxn modelId="{47F91431-BE91-4CDD-8ABE-7062BC721E16}" type="presOf" srcId="{9FD4823C-6633-4D35-A344-454BAB211EA5}" destId="{4847FBB8-04B6-434D-9662-884FE21BE275}" srcOrd="0" destOrd="0" presId="urn:microsoft.com/office/officeart/2005/8/layout/vList3#1"/>
    <dgm:cxn modelId="{4E7A0535-AED3-459D-94DD-F794553E491C}" type="presOf" srcId="{37802A34-3BF2-4FE0-84F3-AFEDA7E54ED3}" destId="{09FB03FA-59C9-4B18-AB5E-CA7E06E8A7D6}" srcOrd="0" destOrd="0" presId="urn:microsoft.com/office/officeart/2005/8/layout/vList3#1"/>
    <dgm:cxn modelId="{B0A58A5B-E15E-4A71-928A-92A148BCE905}" type="presOf" srcId="{C915B869-DD3D-4F9A-845E-37008CADBDA3}" destId="{4188A397-039A-4944-A31B-619A33B4E98A}" srcOrd="0" destOrd="0" presId="urn:microsoft.com/office/officeart/2005/8/layout/vList3#1"/>
    <dgm:cxn modelId="{207D6D4C-644A-4A0D-93DE-28C39B99DE40}" srcId="{C915B869-DD3D-4F9A-845E-37008CADBDA3}" destId="{37802A34-3BF2-4FE0-84F3-AFEDA7E54ED3}" srcOrd="2" destOrd="0" parTransId="{35410B36-DF1C-410A-A48F-714BD9E8FD79}" sibTransId="{EC601FC1-B93A-4869-A701-034A52409E6D}"/>
    <dgm:cxn modelId="{BF268D77-CE5D-48D6-A935-336C3F557B63}" srcId="{C915B869-DD3D-4F9A-845E-37008CADBDA3}" destId="{9FD4823C-6633-4D35-A344-454BAB211EA5}" srcOrd="0" destOrd="0" parTransId="{753396D8-EBD5-4F27-9343-CF11EB016B16}" sibTransId="{9F22AE9C-4ECB-4640-92F3-A905963B57B3}"/>
    <dgm:cxn modelId="{8B876A7B-5612-4D63-905B-BA609B3A4568}" srcId="{C915B869-DD3D-4F9A-845E-37008CADBDA3}" destId="{E9566A28-5ACD-4B1E-B51E-16F349058315}" srcOrd="1" destOrd="0" parTransId="{DDF75108-4826-4E19-BC05-2F2551D66BDE}" sibTransId="{0F68EBD7-9387-4235-80C9-0DD7D3D93741}"/>
    <dgm:cxn modelId="{A05C9D72-49B3-4A5F-887C-E6D733C709A9}" type="presParOf" srcId="{4188A397-039A-4944-A31B-619A33B4E98A}" destId="{30A768FF-5486-451C-8D28-3E402F996E53}" srcOrd="0" destOrd="0" presId="urn:microsoft.com/office/officeart/2005/8/layout/vList3#1"/>
    <dgm:cxn modelId="{B9A2AF88-EE1C-4307-875F-09296E7586DE}" type="presParOf" srcId="{30A768FF-5486-451C-8D28-3E402F996E53}" destId="{310A4C49-36CF-424D-A405-8412F3B9523B}" srcOrd="0" destOrd="0" presId="urn:microsoft.com/office/officeart/2005/8/layout/vList3#1"/>
    <dgm:cxn modelId="{87FAFCEB-2949-4EF1-94D2-D345403140CF}" type="presParOf" srcId="{30A768FF-5486-451C-8D28-3E402F996E53}" destId="{4847FBB8-04B6-434D-9662-884FE21BE275}" srcOrd="1" destOrd="0" presId="urn:microsoft.com/office/officeart/2005/8/layout/vList3#1"/>
    <dgm:cxn modelId="{79B7DB5A-6C56-4966-A45B-E9A4EE77EC5F}" type="presParOf" srcId="{4188A397-039A-4944-A31B-619A33B4E98A}" destId="{928B0000-EC6F-4E30-9993-6B3473C9815C}" srcOrd="1" destOrd="0" presId="urn:microsoft.com/office/officeart/2005/8/layout/vList3#1"/>
    <dgm:cxn modelId="{77F5C369-AD7A-4716-9054-983F65A4EDD5}" type="presParOf" srcId="{4188A397-039A-4944-A31B-619A33B4E98A}" destId="{28F82717-41E5-4994-8AC1-F747FDAE1959}" srcOrd="2" destOrd="0" presId="urn:microsoft.com/office/officeart/2005/8/layout/vList3#1"/>
    <dgm:cxn modelId="{56B0D59A-EDC1-40E1-8D94-FF67FCBC8B04}" type="presParOf" srcId="{28F82717-41E5-4994-8AC1-F747FDAE1959}" destId="{45B99FEE-4E56-4314-A5B0-53E34C8B0149}" srcOrd="0" destOrd="0" presId="urn:microsoft.com/office/officeart/2005/8/layout/vList3#1"/>
    <dgm:cxn modelId="{FECF4E70-F882-4A41-B648-42E48F9BB3E6}" type="presParOf" srcId="{28F82717-41E5-4994-8AC1-F747FDAE1959}" destId="{45D3CAE1-118A-4ACA-B71C-FB2DF82DDC8D}" srcOrd="1" destOrd="0" presId="urn:microsoft.com/office/officeart/2005/8/layout/vList3#1"/>
    <dgm:cxn modelId="{26047372-A29B-4EF3-9B8B-FA9F36187179}" type="presParOf" srcId="{4188A397-039A-4944-A31B-619A33B4E98A}" destId="{0B3A8ADA-AB8C-4626-A697-CD7FE5B1590B}" srcOrd="3" destOrd="0" presId="urn:microsoft.com/office/officeart/2005/8/layout/vList3#1"/>
    <dgm:cxn modelId="{0E3E7571-5F77-48A8-AFAC-08258CFF7053}" type="presParOf" srcId="{4188A397-039A-4944-A31B-619A33B4E98A}" destId="{8880477E-D9C6-468A-9CAA-BFC0164CA71A}" srcOrd="4" destOrd="0" presId="urn:microsoft.com/office/officeart/2005/8/layout/vList3#1"/>
    <dgm:cxn modelId="{2FB3E033-1568-40F5-BCFF-8557359A8F81}" type="presParOf" srcId="{8880477E-D9C6-468A-9CAA-BFC0164CA71A}" destId="{FABDD2E3-9646-4F44-9A2D-0484455B72C9}" srcOrd="0" destOrd="0" presId="urn:microsoft.com/office/officeart/2005/8/layout/vList3#1"/>
    <dgm:cxn modelId="{9420BC89-61BE-4EE2-BA09-7B2E939AF0A3}" type="presParOf" srcId="{8880477E-D9C6-468A-9CAA-BFC0164CA71A}" destId="{09FB03FA-59C9-4B18-AB5E-CA7E06E8A7D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36AE88-C0F3-4DC9-BABE-AFD0A31E3018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0F89713-4C64-42BB-BB01-ED1A5FD04A15}">
      <dgm:prSet phldrT="[Text]" custT="1"/>
      <dgm:spPr/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EROSION</a:t>
          </a:r>
        </a:p>
      </dgm:t>
    </dgm:pt>
    <dgm:pt modelId="{2E323B86-727B-49E2-8EB6-3F05B5BDEE95}" type="parTrans" cxnId="{696E4FF8-F3A3-4A7E-9234-1871ED9B6647}">
      <dgm:prSet/>
      <dgm:spPr/>
      <dgm:t>
        <a:bodyPr/>
        <a:lstStyle/>
        <a:p>
          <a:endParaRPr lang="en-GB" sz="1800" b="1">
            <a:solidFill>
              <a:schemeClr val="tx1"/>
            </a:solidFill>
          </a:endParaRPr>
        </a:p>
      </dgm:t>
    </dgm:pt>
    <dgm:pt modelId="{477BA596-83DB-44C1-BA4A-98B9B0E1ABB4}" type="sibTrans" cxnId="{696E4FF8-F3A3-4A7E-9234-1871ED9B6647}">
      <dgm:prSet/>
      <dgm:spPr/>
      <dgm:t>
        <a:bodyPr/>
        <a:lstStyle/>
        <a:p>
          <a:endParaRPr lang="en-GB" sz="1800" b="1">
            <a:solidFill>
              <a:schemeClr val="tx1"/>
            </a:solidFill>
          </a:endParaRPr>
        </a:p>
      </dgm:t>
    </dgm:pt>
    <dgm:pt modelId="{98BBF83F-B022-4DE9-B01B-1151C4A26CB3}">
      <dgm:prSet phldrT="[Text]" custT="1"/>
      <dgm:spPr/>
      <dgm:t>
        <a:bodyPr/>
        <a:lstStyle/>
        <a:p>
          <a:endParaRPr lang="en-GB" sz="1800" b="1" dirty="0">
            <a:solidFill>
              <a:schemeClr val="tx1"/>
            </a:solidFill>
          </a:endParaRPr>
        </a:p>
      </dgm:t>
    </dgm:pt>
    <dgm:pt modelId="{AE2D9808-B81F-4388-A1B2-BC9D2E412186}" type="parTrans" cxnId="{BDDC4B7A-8810-431A-924F-9B54AA3C6CA5}">
      <dgm:prSet/>
      <dgm:spPr/>
      <dgm:t>
        <a:bodyPr/>
        <a:lstStyle/>
        <a:p>
          <a:endParaRPr lang="en-GB" sz="1800" b="1">
            <a:solidFill>
              <a:schemeClr val="tx1"/>
            </a:solidFill>
          </a:endParaRPr>
        </a:p>
      </dgm:t>
    </dgm:pt>
    <dgm:pt modelId="{FD39412E-9667-4659-B691-1C322727A9FF}" type="sibTrans" cxnId="{BDDC4B7A-8810-431A-924F-9B54AA3C6CA5}">
      <dgm:prSet/>
      <dgm:spPr/>
      <dgm:t>
        <a:bodyPr/>
        <a:lstStyle/>
        <a:p>
          <a:endParaRPr lang="en-GB" sz="1800" b="1">
            <a:solidFill>
              <a:schemeClr val="tx1"/>
            </a:solidFill>
          </a:endParaRPr>
        </a:p>
      </dgm:t>
    </dgm:pt>
    <dgm:pt modelId="{5844D6E6-1A50-41E4-B169-8B5F56EE1DED}">
      <dgm:prSet phldrT="[Text]" custT="1"/>
      <dgm:spPr/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TRANSPORTATION</a:t>
          </a:r>
        </a:p>
      </dgm:t>
    </dgm:pt>
    <dgm:pt modelId="{86333AA9-8067-42E0-B5CF-F1AA28927CBA}" type="parTrans" cxnId="{EDDB5F9C-0DDA-427C-B53D-E6018AF4AB06}">
      <dgm:prSet/>
      <dgm:spPr/>
      <dgm:t>
        <a:bodyPr/>
        <a:lstStyle/>
        <a:p>
          <a:endParaRPr lang="en-GB" sz="1800" b="1">
            <a:solidFill>
              <a:schemeClr val="tx1"/>
            </a:solidFill>
          </a:endParaRPr>
        </a:p>
      </dgm:t>
    </dgm:pt>
    <dgm:pt modelId="{6DDFB116-5CAB-4CF3-AC41-B98847296768}" type="sibTrans" cxnId="{EDDB5F9C-0DDA-427C-B53D-E6018AF4AB06}">
      <dgm:prSet/>
      <dgm:spPr/>
      <dgm:t>
        <a:bodyPr/>
        <a:lstStyle/>
        <a:p>
          <a:endParaRPr lang="en-GB" sz="1800" b="1">
            <a:solidFill>
              <a:schemeClr val="tx1"/>
            </a:solidFill>
          </a:endParaRPr>
        </a:p>
      </dgm:t>
    </dgm:pt>
    <dgm:pt modelId="{6344AF77-6CB3-4CBE-95EA-3D8ADDC35FAC}">
      <dgm:prSet phldrT="[Text]" custT="1"/>
      <dgm:spPr/>
      <dgm:t>
        <a:bodyPr/>
        <a:lstStyle/>
        <a:p>
          <a:endParaRPr lang="en-GB" sz="1800" b="1" dirty="0">
            <a:solidFill>
              <a:schemeClr val="tx1"/>
            </a:solidFill>
          </a:endParaRPr>
        </a:p>
      </dgm:t>
    </dgm:pt>
    <dgm:pt modelId="{2974E4D5-9619-456F-ACC5-F3D01219C213}" type="parTrans" cxnId="{0CBEDA05-43F1-4F52-883E-7B37B36575D5}">
      <dgm:prSet/>
      <dgm:spPr/>
      <dgm:t>
        <a:bodyPr/>
        <a:lstStyle/>
        <a:p>
          <a:endParaRPr lang="en-GB" sz="1800" b="1">
            <a:solidFill>
              <a:schemeClr val="tx1"/>
            </a:solidFill>
          </a:endParaRPr>
        </a:p>
      </dgm:t>
    </dgm:pt>
    <dgm:pt modelId="{30643ED0-D759-48AA-BD03-D1124E7C5D81}" type="sibTrans" cxnId="{0CBEDA05-43F1-4F52-883E-7B37B36575D5}">
      <dgm:prSet/>
      <dgm:spPr/>
      <dgm:t>
        <a:bodyPr/>
        <a:lstStyle/>
        <a:p>
          <a:endParaRPr lang="en-GB" sz="1800" b="1">
            <a:solidFill>
              <a:schemeClr val="tx1"/>
            </a:solidFill>
          </a:endParaRPr>
        </a:p>
      </dgm:t>
    </dgm:pt>
    <dgm:pt modelId="{684878FF-B999-47C4-9822-064CD5AB50CC}">
      <dgm:prSet phldrT="[Text]" custT="1"/>
      <dgm:spPr/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DEPOSITION</a:t>
          </a:r>
        </a:p>
      </dgm:t>
    </dgm:pt>
    <dgm:pt modelId="{58B55378-BA52-4B4E-A231-EDC4B35B22D4}" type="parTrans" cxnId="{337A723B-A9BF-40E1-A756-22D9C839BD9C}">
      <dgm:prSet/>
      <dgm:spPr/>
      <dgm:t>
        <a:bodyPr/>
        <a:lstStyle/>
        <a:p>
          <a:endParaRPr lang="en-GB" sz="1800" b="1">
            <a:solidFill>
              <a:schemeClr val="tx1"/>
            </a:solidFill>
          </a:endParaRPr>
        </a:p>
      </dgm:t>
    </dgm:pt>
    <dgm:pt modelId="{B8FF604B-8BD2-44CF-AE35-5E9C24057FC8}" type="sibTrans" cxnId="{337A723B-A9BF-40E1-A756-22D9C839BD9C}">
      <dgm:prSet/>
      <dgm:spPr/>
      <dgm:t>
        <a:bodyPr/>
        <a:lstStyle/>
        <a:p>
          <a:endParaRPr lang="en-GB" sz="1800" b="1">
            <a:solidFill>
              <a:schemeClr val="tx1"/>
            </a:solidFill>
          </a:endParaRPr>
        </a:p>
      </dgm:t>
    </dgm:pt>
    <dgm:pt modelId="{CE041A90-8789-49CC-A664-4EC29C2B3A00}" type="pres">
      <dgm:prSet presAssocID="{1636AE88-C0F3-4DC9-BABE-AFD0A31E3018}" presName="rootnode" presStyleCnt="0">
        <dgm:presLayoutVars>
          <dgm:chMax/>
          <dgm:chPref/>
          <dgm:dir/>
          <dgm:animLvl val="lvl"/>
        </dgm:presLayoutVars>
      </dgm:prSet>
      <dgm:spPr/>
    </dgm:pt>
    <dgm:pt modelId="{489A27DB-215C-4687-B209-45F5381652B7}" type="pres">
      <dgm:prSet presAssocID="{70F89713-4C64-42BB-BB01-ED1A5FD04A15}" presName="composite" presStyleCnt="0"/>
      <dgm:spPr/>
    </dgm:pt>
    <dgm:pt modelId="{10F09D8F-E1CB-4508-A483-73729938E5D3}" type="pres">
      <dgm:prSet presAssocID="{70F89713-4C64-42BB-BB01-ED1A5FD04A15}" presName="bentUpArrow1" presStyleLbl="alignImgPlace1" presStyleIdx="0" presStyleCnt="2"/>
      <dgm:spPr/>
    </dgm:pt>
    <dgm:pt modelId="{57BF35E2-686B-48FB-982E-D228E258F245}" type="pres">
      <dgm:prSet presAssocID="{70F89713-4C64-42BB-BB01-ED1A5FD04A1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4208FDDE-14EE-4EF2-B9D1-40CA14260A3D}" type="pres">
      <dgm:prSet presAssocID="{70F89713-4C64-42BB-BB01-ED1A5FD04A15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D087CC2D-C3E4-42FF-AADD-4F323E2018A0}" type="pres">
      <dgm:prSet presAssocID="{477BA596-83DB-44C1-BA4A-98B9B0E1ABB4}" presName="sibTrans" presStyleCnt="0"/>
      <dgm:spPr/>
    </dgm:pt>
    <dgm:pt modelId="{8AFAD87E-76FA-4E99-A91C-137ECE58F422}" type="pres">
      <dgm:prSet presAssocID="{5844D6E6-1A50-41E4-B169-8B5F56EE1DED}" presName="composite" presStyleCnt="0"/>
      <dgm:spPr/>
    </dgm:pt>
    <dgm:pt modelId="{3DF32EB9-6E6C-4B3C-901D-C1CF18078776}" type="pres">
      <dgm:prSet presAssocID="{5844D6E6-1A50-41E4-B169-8B5F56EE1DED}" presName="bentUpArrow1" presStyleLbl="alignImgPlace1" presStyleIdx="1" presStyleCnt="2"/>
      <dgm:spPr/>
    </dgm:pt>
    <dgm:pt modelId="{2C9D225B-C8EF-4D7D-87C1-D8386886EDD9}" type="pres">
      <dgm:prSet presAssocID="{5844D6E6-1A50-41E4-B169-8B5F56EE1DED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66FCA07C-D8DB-45D3-8401-4601A6221434}" type="pres">
      <dgm:prSet presAssocID="{5844D6E6-1A50-41E4-B169-8B5F56EE1DED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C079A6BD-E4FA-4E4F-AE64-535B205C904F}" type="pres">
      <dgm:prSet presAssocID="{6DDFB116-5CAB-4CF3-AC41-B98847296768}" presName="sibTrans" presStyleCnt="0"/>
      <dgm:spPr/>
    </dgm:pt>
    <dgm:pt modelId="{8230519C-1FB7-46BA-B982-E01E96BF2CEC}" type="pres">
      <dgm:prSet presAssocID="{684878FF-B999-47C4-9822-064CD5AB50CC}" presName="composite" presStyleCnt="0"/>
      <dgm:spPr/>
    </dgm:pt>
    <dgm:pt modelId="{FFDC641E-9A1D-492B-87F5-3A4EF5E53385}" type="pres">
      <dgm:prSet presAssocID="{684878FF-B999-47C4-9822-064CD5AB50CC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0CBEDA05-43F1-4F52-883E-7B37B36575D5}" srcId="{5844D6E6-1A50-41E4-B169-8B5F56EE1DED}" destId="{6344AF77-6CB3-4CBE-95EA-3D8ADDC35FAC}" srcOrd="0" destOrd="0" parTransId="{2974E4D5-9619-456F-ACC5-F3D01219C213}" sibTransId="{30643ED0-D759-48AA-BD03-D1124E7C5D81}"/>
    <dgm:cxn modelId="{D6F7E323-5F6D-4DF2-87E9-60FD9FB2DFC7}" type="presOf" srcId="{684878FF-B999-47C4-9822-064CD5AB50CC}" destId="{FFDC641E-9A1D-492B-87F5-3A4EF5E53385}" srcOrd="0" destOrd="0" presId="urn:microsoft.com/office/officeart/2005/8/layout/StepDownProcess"/>
    <dgm:cxn modelId="{337A723B-A9BF-40E1-A756-22D9C839BD9C}" srcId="{1636AE88-C0F3-4DC9-BABE-AFD0A31E3018}" destId="{684878FF-B999-47C4-9822-064CD5AB50CC}" srcOrd="2" destOrd="0" parTransId="{58B55378-BA52-4B4E-A231-EDC4B35B22D4}" sibTransId="{B8FF604B-8BD2-44CF-AE35-5E9C24057FC8}"/>
    <dgm:cxn modelId="{58877767-56BD-40F0-8F3F-16A446234426}" type="presOf" srcId="{5844D6E6-1A50-41E4-B169-8B5F56EE1DED}" destId="{2C9D225B-C8EF-4D7D-87C1-D8386886EDD9}" srcOrd="0" destOrd="0" presId="urn:microsoft.com/office/officeart/2005/8/layout/StepDownProcess"/>
    <dgm:cxn modelId="{A2F21072-A002-4B07-8517-744FD91419D8}" type="presOf" srcId="{1636AE88-C0F3-4DC9-BABE-AFD0A31E3018}" destId="{CE041A90-8789-49CC-A664-4EC29C2B3A00}" srcOrd="0" destOrd="0" presId="urn:microsoft.com/office/officeart/2005/8/layout/StepDownProcess"/>
    <dgm:cxn modelId="{BDDC4B7A-8810-431A-924F-9B54AA3C6CA5}" srcId="{70F89713-4C64-42BB-BB01-ED1A5FD04A15}" destId="{98BBF83F-B022-4DE9-B01B-1151C4A26CB3}" srcOrd="0" destOrd="0" parTransId="{AE2D9808-B81F-4388-A1B2-BC9D2E412186}" sibTransId="{FD39412E-9667-4659-B691-1C322727A9FF}"/>
    <dgm:cxn modelId="{EDDB5F9C-0DDA-427C-B53D-E6018AF4AB06}" srcId="{1636AE88-C0F3-4DC9-BABE-AFD0A31E3018}" destId="{5844D6E6-1A50-41E4-B169-8B5F56EE1DED}" srcOrd="1" destOrd="0" parTransId="{86333AA9-8067-42E0-B5CF-F1AA28927CBA}" sibTransId="{6DDFB116-5CAB-4CF3-AC41-B98847296768}"/>
    <dgm:cxn modelId="{30B3D2B9-68D0-4BE7-92A1-2E9718B73538}" type="presOf" srcId="{98BBF83F-B022-4DE9-B01B-1151C4A26CB3}" destId="{4208FDDE-14EE-4EF2-B9D1-40CA14260A3D}" srcOrd="0" destOrd="0" presId="urn:microsoft.com/office/officeart/2005/8/layout/StepDownProcess"/>
    <dgm:cxn modelId="{633060DA-5C02-4563-BC72-23BC6FE29738}" type="presOf" srcId="{6344AF77-6CB3-4CBE-95EA-3D8ADDC35FAC}" destId="{66FCA07C-D8DB-45D3-8401-4601A6221434}" srcOrd="0" destOrd="0" presId="urn:microsoft.com/office/officeart/2005/8/layout/StepDownProcess"/>
    <dgm:cxn modelId="{2FBDCCEB-9A8A-4CFF-BCCF-3A99B0645056}" type="presOf" srcId="{70F89713-4C64-42BB-BB01-ED1A5FD04A15}" destId="{57BF35E2-686B-48FB-982E-D228E258F245}" srcOrd="0" destOrd="0" presId="urn:microsoft.com/office/officeart/2005/8/layout/StepDownProcess"/>
    <dgm:cxn modelId="{696E4FF8-F3A3-4A7E-9234-1871ED9B6647}" srcId="{1636AE88-C0F3-4DC9-BABE-AFD0A31E3018}" destId="{70F89713-4C64-42BB-BB01-ED1A5FD04A15}" srcOrd="0" destOrd="0" parTransId="{2E323B86-727B-49E2-8EB6-3F05B5BDEE95}" sibTransId="{477BA596-83DB-44C1-BA4A-98B9B0E1ABB4}"/>
    <dgm:cxn modelId="{C7C9A2EE-8553-4C35-969C-C35AABC2090D}" type="presParOf" srcId="{CE041A90-8789-49CC-A664-4EC29C2B3A00}" destId="{489A27DB-215C-4687-B209-45F5381652B7}" srcOrd="0" destOrd="0" presId="urn:microsoft.com/office/officeart/2005/8/layout/StepDownProcess"/>
    <dgm:cxn modelId="{3FF317AE-34E9-4805-AF89-F611B64E0B30}" type="presParOf" srcId="{489A27DB-215C-4687-B209-45F5381652B7}" destId="{10F09D8F-E1CB-4508-A483-73729938E5D3}" srcOrd="0" destOrd="0" presId="urn:microsoft.com/office/officeart/2005/8/layout/StepDownProcess"/>
    <dgm:cxn modelId="{ACEF088E-42A9-439C-9EB6-E25CB93B279D}" type="presParOf" srcId="{489A27DB-215C-4687-B209-45F5381652B7}" destId="{57BF35E2-686B-48FB-982E-D228E258F245}" srcOrd="1" destOrd="0" presId="urn:microsoft.com/office/officeart/2005/8/layout/StepDownProcess"/>
    <dgm:cxn modelId="{646C6260-B9D5-4015-ABCC-721DEAEAF05D}" type="presParOf" srcId="{489A27DB-215C-4687-B209-45F5381652B7}" destId="{4208FDDE-14EE-4EF2-B9D1-40CA14260A3D}" srcOrd="2" destOrd="0" presId="urn:microsoft.com/office/officeart/2005/8/layout/StepDownProcess"/>
    <dgm:cxn modelId="{65EC794B-2955-4CDB-8DF5-A02442C7B355}" type="presParOf" srcId="{CE041A90-8789-49CC-A664-4EC29C2B3A00}" destId="{D087CC2D-C3E4-42FF-AADD-4F323E2018A0}" srcOrd="1" destOrd="0" presId="urn:microsoft.com/office/officeart/2005/8/layout/StepDownProcess"/>
    <dgm:cxn modelId="{CD19DE34-774D-41CD-9625-D5168955A11B}" type="presParOf" srcId="{CE041A90-8789-49CC-A664-4EC29C2B3A00}" destId="{8AFAD87E-76FA-4E99-A91C-137ECE58F422}" srcOrd="2" destOrd="0" presId="urn:microsoft.com/office/officeart/2005/8/layout/StepDownProcess"/>
    <dgm:cxn modelId="{DBFE3018-FE6F-493F-ABDB-A3C49FBB09F0}" type="presParOf" srcId="{8AFAD87E-76FA-4E99-A91C-137ECE58F422}" destId="{3DF32EB9-6E6C-4B3C-901D-C1CF18078776}" srcOrd="0" destOrd="0" presId="urn:microsoft.com/office/officeart/2005/8/layout/StepDownProcess"/>
    <dgm:cxn modelId="{E2E05323-A82A-43D4-9F93-883B15AD5BDC}" type="presParOf" srcId="{8AFAD87E-76FA-4E99-A91C-137ECE58F422}" destId="{2C9D225B-C8EF-4D7D-87C1-D8386886EDD9}" srcOrd="1" destOrd="0" presId="urn:microsoft.com/office/officeart/2005/8/layout/StepDownProcess"/>
    <dgm:cxn modelId="{2C78B3BA-1D64-4DC2-8439-3FD02AAAE35B}" type="presParOf" srcId="{8AFAD87E-76FA-4E99-A91C-137ECE58F422}" destId="{66FCA07C-D8DB-45D3-8401-4601A6221434}" srcOrd="2" destOrd="0" presId="urn:microsoft.com/office/officeart/2005/8/layout/StepDownProcess"/>
    <dgm:cxn modelId="{AA481DF3-C918-4099-8D1C-5BE82A82BC1A}" type="presParOf" srcId="{CE041A90-8789-49CC-A664-4EC29C2B3A00}" destId="{C079A6BD-E4FA-4E4F-AE64-535B205C904F}" srcOrd="3" destOrd="0" presId="urn:microsoft.com/office/officeart/2005/8/layout/StepDownProcess"/>
    <dgm:cxn modelId="{626C812A-1C68-4B69-8AD5-2CB05A8015F6}" type="presParOf" srcId="{CE041A90-8789-49CC-A664-4EC29C2B3A00}" destId="{8230519C-1FB7-46BA-B982-E01E96BF2CEC}" srcOrd="4" destOrd="0" presId="urn:microsoft.com/office/officeart/2005/8/layout/StepDownProcess"/>
    <dgm:cxn modelId="{91AF3412-4267-4AA3-BEF4-52B3A961BBD3}" type="presParOf" srcId="{8230519C-1FB7-46BA-B982-E01E96BF2CEC}" destId="{FFDC641E-9A1D-492B-87F5-3A4EF5E5338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36AE88-C0F3-4DC9-BABE-AFD0A31E3018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0F89713-4C64-42BB-BB01-ED1A5FD04A15}">
      <dgm:prSet phldrT="[Text]" custT="1"/>
      <dgm:spPr/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EROSION</a:t>
          </a:r>
        </a:p>
      </dgm:t>
    </dgm:pt>
    <dgm:pt modelId="{2E323B86-727B-49E2-8EB6-3F05B5BDEE95}" type="parTrans" cxnId="{696E4FF8-F3A3-4A7E-9234-1871ED9B6647}">
      <dgm:prSet/>
      <dgm:spPr/>
      <dgm:t>
        <a:bodyPr/>
        <a:lstStyle/>
        <a:p>
          <a:endParaRPr lang="en-GB" sz="1800" b="1">
            <a:solidFill>
              <a:schemeClr val="tx1"/>
            </a:solidFill>
          </a:endParaRPr>
        </a:p>
      </dgm:t>
    </dgm:pt>
    <dgm:pt modelId="{477BA596-83DB-44C1-BA4A-98B9B0E1ABB4}" type="sibTrans" cxnId="{696E4FF8-F3A3-4A7E-9234-1871ED9B6647}">
      <dgm:prSet/>
      <dgm:spPr/>
      <dgm:t>
        <a:bodyPr/>
        <a:lstStyle/>
        <a:p>
          <a:endParaRPr lang="en-GB" sz="1800" b="1">
            <a:solidFill>
              <a:schemeClr val="tx1"/>
            </a:solidFill>
          </a:endParaRPr>
        </a:p>
      </dgm:t>
    </dgm:pt>
    <dgm:pt modelId="{98BBF83F-B022-4DE9-B01B-1151C4A26CB3}">
      <dgm:prSet phldrT="[Text]" custT="1"/>
      <dgm:spPr/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Material being worn away from the coast by the waves</a:t>
          </a:r>
        </a:p>
      </dgm:t>
    </dgm:pt>
    <dgm:pt modelId="{AE2D9808-B81F-4388-A1B2-BC9D2E412186}" type="parTrans" cxnId="{BDDC4B7A-8810-431A-924F-9B54AA3C6CA5}">
      <dgm:prSet/>
      <dgm:spPr/>
      <dgm:t>
        <a:bodyPr/>
        <a:lstStyle/>
        <a:p>
          <a:endParaRPr lang="en-GB" sz="1800" b="1">
            <a:solidFill>
              <a:schemeClr val="tx1"/>
            </a:solidFill>
          </a:endParaRPr>
        </a:p>
      </dgm:t>
    </dgm:pt>
    <dgm:pt modelId="{FD39412E-9667-4659-B691-1C322727A9FF}" type="sibTrans" cxnId="{BDDC4B7A-8810-431A-924F-9B54AA3C6CA5}">
      <dgm:prSet/>
      <dgm:spPr/>
      <dgm:t>
        <a:bodyPr/>
        <a:lstStyle/>
        <a:p>
          <a:endParaRPr lang="en-GB" sz="1800" b="1">
            <a:solidFill>
              <a:schemeClr val="tx1"/>
            </a:solidFill>
          </a:endParaRPr>
        </a:p>
      </dgm:t>
    </dgm:pt>
    <dgm:pt modelId="{5844D6E6-1A50-41E4-B169-8B5F56EE1DED}">
      <dgm:prSet phldrT="[Text]" custT="1"/>
      <dgm:spPr/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TRANSPORTATION</a:t>
          </a:r>
        </a:p>
      </dgm:t>
    </dgm:pt>
    <dgm:pt modelId="{86333AA9-8067-42E0-B5CF-F1AA28927CBA}" type="parTrans" cxnId="{EDDB5F9C-0DDA-427C-B53D-E6018AF4AB06}">
      <dgm:prSet/>
      <dgm:spPr/>
      <dgm:t>
        <a:bodyPr/>
        <a:lstStyle/>
        <a:p>
          <a:endParaRPr lang="en-GB" sz="1800" b="1">
            <a:solidFill>
              <a:schemeClr val="tx1"/>
            </a:solidFill>
          </a:endParaRPr>
        </a:p>
      </dgm:t>
    </dgm:pt>
    <dgm:pt modelId="{6DDFB116-5CAB-4CF3-AC41-B98847296768}" type="sibTrans" cxnId="{EDDB5F9C-0DDA-427C-B53D-E6018AF4AB06}">
      <dgm:prSet/>
      <dgm:spPr/>
      <dgm:t>
        <a:bodyPr/>
        <a:lstStyle/>
        <a:p>
          <a:endParaRPr lang="en-GB" sz="1800" b="1">
            <a:solidFill>
              <a:schemeClr val="tx1"/>
            </a:solidFill>
          </a:endParaRPr>
        </a:p>
      </dgm:t>
    </dgm:pt>
    <dgm:pt modelId="{6344AF77-6CB3-4CBE-95EA-3D8ADDC35FAC}">
      <dgm:prSet phldrT="[Text]" custT="1"/>
      <dgm:spPr/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Eroded material being moved along the coast by the waves</a:t>
          </a:r>
        </a:p>
      </dgm:t>
    </dgm:pt>
    <dgm:pt modelId="{2974E4D5-9619-456F-ACC5-F3D01219C213}" type="parTrans" cxnId="{0CBEDA05-43F1-4F52-883E-7B37B36575D5}">
      <dgm:prSet/>
      <dgm:spPr/>
      <dgm:t>
        <a:bodyPr/>
        <a:lstStyle/>
        <a:p>
          <a:endParaRPr lang="en-GB" sz="1800" b="1">
            <a:solidFill>
              <a:schemeClr val="tx1"/>
            </a:solidFill>
          </a:endParaRPr>
        </a:p>
      </dgm:t>
    </dgm:pt>
    <dgm:pt modelId="{30643ED0-D759-48AA-BD03-D1124E7C5D81}" type="sibTrans" cxnId="{0CBEDA05-43F1-4F52-883E-7B37B36575D5}">
      <dgm:prSet/>
      <dgm:spPr/>
      <dgm:t>
        <a:bodyPr/>
        <a:lstStyle/>
        <a:p>
          <a:endParaRPr lang="en-GB" sz="1800" b="1">
            <a:solidFill>
              <a:schemeClr val="tx1"/>
            </a:solidFill>
          </a:endParaRPr>
        </a:p>
      </dgm:t>
    </dgm:pt>
    <dgm:pt modelId="{684878FF-B999-47C4-9822-064CD5AB50CC}">
      <dgm:prSet phldrT="[Text]" custT="1"/>
      <dgm:spPr/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DEPOSITION</a:t>
          </a:r>
        </a:p>
      </dgm:t>
    </dgm:pt>
    <dgm:pt modelId="{58B55378-BA52-4B4E-A231-EDC4B35B22D4}" type="parTrans" cxnId="{337A723B-A9BF-40E1-A756-22D9C839BD9C}">
      <dgm:prSet/>
      <dgm:spPr/>
      <dgm:t>
        <a:bodyPr/>
        <a:lstStyle/>
        <a:p>
          <a:endParaRPr lang="en-GB" sz="1800" b="1">
            <a:solidFill>
              <a:schemeClr val="tx1"/>
            </a:solidFill>
          </a:endParaRPr>
        </a:p>
      </dgm:t>
    </dgm:pt>
    <dgm:pt modelId="{B8FF604B-8BD2-44CF-AE35-5E9C24057FC8}" type="sibTrans" cxnId="{337A723B-A9BF-40E1-A756-22D9C839BD9C}">
      <dgm:prSet/>
      <dgm:spPr/>
      <dgm:t>
        <a:bodyPr/>
        <a:lstStyle/>
        <a:p>
          <a:endParaRPr lang="en-GB" sz="1800" b="1">
            <a:solidFill>
              <a:schemeClr val="tx1"/>
            </a:solidFill>
          </a:endParaRPr>
        </a:p>
      </dgm:t>
    </dgm:pt>
    <dgm:pt modelId="{B27EDF6E-44D7-4ED3-B37E-462DB4AB4ECF}">
      <dgm:prSet phldrT="[Text]" custT="1"/>
      <dgm:spPr/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Material being deposited (dropped off) further down the coast </a:t>
          </a:r>
          <a:r>
            <a:rPr lang="en-GB" sz="1800" b="1">
              <a:solidFill>
                <a:schemeClr val="tx1"/>
              </a:solidFill>
            </a:rPr>
            <a:t>by (constructive) </a:t>
          </a:r>
          <a:r>
            <a:rPr lang="en-GB" sz="1800" b="1" dirty="0">
              <a:solidFill>
                <a:schemeClr val="tx1"/>
              </a:solidFill>
            </a:rPr>
            <a:t>waves</a:t>
          </a:r>
        </a:p>
      </dgm:t>
    </dgm:pt>
    <dgm:pt modelId="{B1ED3E63-790D-4F8F-9DBD-93570C2C5FB6}" type="parTrans" cxnId="{80F69EE7-B914-4A0E-8775-EB7DD20A0FD8}">
      <dgm:prSet/>
      <dgm:spPr/>
      <dgm:t>
        <a:bodyPr/>
        <a:lstStyle/>
        <a:p>
          <a:endParaRPr lang="en-GB" sz="1800" b="1">
            <a:solidFill>
              <a:schemeClr val="tx1"/>
            </a:solidFill>
          </a:endParaRPr>
        </a:p>
      </dgm:t>
    </dgm:pt>
    <dgm:pt modelId="{4C038E6D-82DE-40DA-BDC3-D1F94CEA062D}" type="sibTrans" cxnId="{80F69EE7-B914-4A0E-8775-EB7DD20A0FD8}">
      <dgm:prSet/>
      <dgm:spPr/>
      <dgm:t>
        <a:bodyPr/>
        <a:lstStyle/>
        <a:p>
          <a:endParaRPr lang="en-GB" sz="1800" b="1">
            <a:solidFill>
              <a:schemeClr val="tx1"/>
            </a:solidFill>
          </a:endParaRPr>
        </a:p>
      </dgm:t>
    </dgm:pt>
    <dgm:pt modelId="{CE041A90-8789-49CC-A664-4EC29C2B3A00}" type="pres">
      <dgm:prSet presAssocID="{1636AE88-C0F3-4DC9-BABE-AFD0A31E3018}" presName="rootnode" presStyleCnt="0">
        <dgm:presLayoutVars>
          <dgm:chMax/>
          <dgm:chPref/>
          <dgm:dir/>
          <dgm:animLvl val="lvl"/>
        </dgm:presLayoutVars>
      </dgm:prSet>
      <dgm:spPr/>
    </dgm:pt>
    <dgm:pt modelId="{489A27DB-215C-4687-B209-45F5381652B7}" type="pres">
      <dgm:prSet presAssocID="{70F89713-4C64-42BB-BB01-ED1A5FD04A15}" presName="composite" presStyleCnt="0"/>
      <dgm:spPr/>
    </dgm:pt>
    <dgm:pt modelId="{10F09D8F-E1CB-4508-A483-73729938E5D3}" type="pres">
      <dgm:prSet presAssocID="{70F89713-4C64-42BB-BB01-ED1A5FD04A15}" presName="bentUpArrow1" presStyleLbl="alignImgPlace1" presStyleIdx="0" presStyleCnt="2"/>
      <dgm:spPr/>
    </dgm:pt>
    <dgm:pt modelId="{57BF35E2-686B-48FB-982E-D228E258F245}" type="pres">
      <dgm:prSet presAssocID="{70F89713-4C64-42BB-BB01-ED1A5FD04A1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4208FDDE-14EE-4EF2-B9D1-40CA14260A3D}" type="pres">
      <dgm:prSet presAssocID="{70F89713-4C64-42BB-BB01-ED1A5FD04A15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087CC2D-C3E4-42FF-AADD-4F323E2018A0}" type="pres">
      <dgm:prSet presAssocID="{477BA596-83DB-44C1-BA4A-98B9B0E1ABB4}" presName="sibTrans" presStyleCnt="0"/>
      <dgm:spPr/>
    </dgm:pt>
    <dgm:pt modelId="{8AFAD87E-76FA-4E99-A91C-137ECE58F422}" type="pres">
      <dgm:prSet presAssocID="{5844D6E6-1A50-41E4-B169-8B5F56EE1DED}" presName="composite" presStyleCnt="0"/>
      <dgm:spPr/>
    </dgm:pt>
    <dgm:pt modelId="{3DF32EB9-6E6C-4B3C-901D-C1CF18078776}" type="pres">
      <dgm:prSet presAssocID="{5844D6E6-1A50-41E4-B169-8B5F56EE1DED}" presName="bentUpArrow1" presStyleLbl="alignImgPlace1" presStyleIdx="1" presStyleCnt="2"/>
      <dgm:spPr/>
    </dgm:pt>
    <dgm:pt modelId="{2C9D225B-C8EF-4D7D-87C1-D8386886EDD9}" type="pres">
      <dgm:prSet presAssocID="{5844D6E6-1A50-41E4-B169-8B5F56EE1DED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66FCA07C-D8DB-45D3-8401-4601A6221434}" type="pres">
      <dgm:prSet presAssocID="{5844D6E6-1A50-41E4-B169-8B5F56EE1DED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079A6BD-E4FA-4E4F-AE64-535B205C904F}" type="pres">
      <dgm:prSet presAssocID="{6DDFB116-5CAB-4CF3-AC41-B98847296768}" presName="sibTrans" presStyleCnt="0"/>
      <dgm:spPr/>
    </dgm:pt>
    <dgm:pt modelId="{8230519C-1FB7-46BA-B982-E01E96BF2CEC}" type="pres">
      <dgm:prSet presAssocID="{684878FF-B999-47C4-9822-064CD5AB50CC}" presName="composite" presStyleCnt="0"/>
      <dgm:spPr/>
    </dgm:pt>
    <dgm:pt modelId="{FFDC641E-9A1D-492B-87F5-3A4EF5E53385}" type="pres">
      <dgm:prSet presAssocID="{684878FF-B999-47C4-9822-064CD5AB50CC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A71DCB4F-6BA0-4857-8F8B-B6E035AADF2B}" type="pres">
      <dgm:prSet presAssocID="{684878FF-B999-47C4-9822-064CD5AB50CC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CBEDA05-43F1-4F52-883E-7B37B36575D5}" srcId="{5844D6E6-1A50-41E4-B169-8B5F56EE1DED}" destId="{6344AF77-6CB3-4CBE-95EA-3D8ADDC35FAC}" srcOrd="0" destOrd="0" parTransId="{2974E4D5-9619-456F-ACC5-F3D01219C213}" sibTransId="{30643ED0-D759-48AA-BD03-D1124E7C5D81}"/>
    <dgm:cxn modelId="{B8BD860C-FCD4-4643-8539-2EB534F8EC29}" type="presOf" srcId="{684878FF-B999-47C4-9822-064CD5AB50CC}" destId="{FFDC641E-9A1D-492B-87F5-3A4EF5E53385}" srcOrd="0" destOrd="0" presId="urn:microsoft.com/office/officeart/2005/8/layout/StepDownProcess"/>
    <dgm:cxn modelId="{337A723B-A9BF-40E1-A756-22D9C839BD9C}" srcId="{1636AE88-C0F3-4DC9-BABE-AFD0A31E3018}" destId="{684878FF-B999-47C4-9822-064CD5AB50CC}" srcOrd="2" destOrd="0" parTransId="{58B55378-BA52-4B4E-A231-EDC4B35B22D4}" sibTransId="{B8FF604B-8BD2-44CF-AE35-5E9C24057FC8}"/>
    <dgm:cxn modelId="{4876E447-BC78-4B9A-841A-DA60EA9A4DCE}" type="presOf" srcId="{98BBF83F-B022-4DE9-B01B-1151C4A26CB3}" destId="{4208FDDE-14EE-4EF2-B9D1-40CA14260A3D}" srcOrd="0" destOrd="0" presId="urn:microsoft.com/office/officeart/2005/8/layout/StepDownProcess"/>
    <dgm:cxn modelId="{D6F6C66A-44D6-4976-B58C-8C2113E0C482}" type="presOf" srcId="{6344AF77-6CB3-4CBE-95EA-3D8ADDC35FAC}" destId="{66FCA07C-D8DB-45D3-8401-4601A6221434}" srcOrd="0" destOrd="0" presId="urn:microsoft.com/office/officeart/2005/8/layout/StepDownProcess"/>
    <dgm:cxn modelId="{CAB6F66B-FCF9-4B81-8C5F-3C2BF95D51F3}" type="presOf" srcId="{70F89713-4C64-42BB-BB01-ED1A5FD04A15}" destId="{57BF35E2-686B-48FB-982E-D228E258F245}" srcOrd="0" destOrd="0" presId="urn:microsoft.com/office/officeart/2005/8/layout/StepDownProcess"/>
    <dgm:cxn modelId="{C95C1D51-A970-493C-B7AF-75160C081C83}" type="presOf" srcId="{1636AE88-C0F3-4DC9-BABE-AFD0A31E3018}" destId="{CE041A90-8789-49CC-A664-4EC29C2B3A00}" srcOrd="0" destOrd="0" presId="urn:microsoft.com/office/officeart/2005/8/layout/StepDownProcess"/>
    <dgm:cxn modelId="{06D71554-8143-4534-BCA2-6CB030A565C1}" type="presOf" srcId="{B27EDF6E-44D7-4ED3-B37E-462DB4AB4ECF}" destId="{A71DCB4F-6BA0-4857-8F8B-B6E035AADF2B}" srcOrd="0" destOrd="0" presId="urn:microsoft.com/office/officeart/2005/8/layout/StepDownProcess"/>
    <dgm:cxn modelId="{BDDC4B7A-8810-431A-924F-9B54AA3C6CA5}" srcId="{70F89713-4C64-42BB-BB01-ED1A5FD04A15}" destId="{98BBF83F-B022-4DE9-B01B-1151C4A26CB3}" srcOrd="0" destOrd="0" parTransId="{AE2D9808-B81F-4388-A1B2-BC9D2E412186}" sibTransId="{FD39412E-9667-4659-B691-1C322727A9FF}"/>
    <dgm:cxn modelId="{D45F1A83-B184-4946-B56A-8C86F63AF901}" type="presOf" srcId="{5844D6E6-1A50-41E4-B169-8B5F56EE1DED}" destId="{2C9D225B-C8EF-4D7D-87C1-D8386886EDD9}" srcOrd="0" destOrd="0" presId="urn:microsoft.com/office/officeart/2005/8/layout/StepDownProcess"/>
    <dgm:cxn modelId="{EDDB5F9C-0DDA-427C-B53D-E6018AF4AB06}" srcId="{1636AE88-C0F3-4DC9-BABE-AFD0A31E3018}" destId="{5844D6E6-1A50-41E4-B169-8B5F56EE1DED}" srcOrd="1" destOrd="0" parTransId="{86333AA9-8067-42E0-B5CF-F1AA28927CBA}" sibTransId="{6DDFB116-5CAB-4CF3-AC41-B98847296768}"/>
    <dgm:cxn modelId="{80F69EE7-B914-4A0E-8775-EB7DD20A0FD8}" srcId="{684878FF-B999-47C4-9822-064CD5AB50CC}" destId="{B27EDF6E-44D7-4ED3-B37E-462DB4AB4ECF}" srcOrd="0" destOrd="0" parTransId="{B1ED3E63-790D-4F8F-9DBD-93570C2C5FB6}" sibTransId="{4C038E6D-82DE-40DA-BDC3-D1F94CEA062D}"/>
    <dgm:cxn modelId="{696E4FF8-F3A3-4A7E-9234-1871ED9B6647}" srcId="{1636AE88-C0F3-4DC9-BABE-AFD0A31E3018}" destId="{70F89713-4C64-42BB-BB01-ED1A5FD04A15}" srcOrd="0" destOrd="0" parTransId="{2E323B86-727B-49E2-8EB6-3F05B5BDEE95}" sibTransId="{477BA596-83DB-44C1-BA4A-98B9B0E1ABB4}"/>
    <dgm:cxn modelId="{C70A8593-652C-4A3F-8A27-E819DF14A96F}" type="presParOf" srcId="{CE041A90-8789-49CC-A664-4EC29C2B3A00}" destId="{489A27DB-215C-4687-B209-45F5381652B7}" srcOrd="0" destOrd="0" presId="urn:microsoft.com/office/officeart/2005/8/layout/StepDownProcess"/>
    <dgm:cxn modelId="{00845CA6-E574-411B-8B8F-FA212DB474F6}" type="presParOf" srcId="{489A27DB-215C-4687-B209-45F5381652B7}" destId="{10F09D8F-E1CB-4508-A483-73729938E5D3}" srcOrd="0" destOrd="0" presId="urn:microsoft.com/office/officeart/2005/8/layout/StepDownProcess"/>
    <dgm:cxn modelId="{82EAEDFA-968B-49CD-8E73-38899E59387F}" type="presParOf" srcId="{489A27DB-215C-4687-B209-45F5381652B7}" destId="{57BF35E2-686B-48FB-982E-D228E258F245}" srcOrd="1" destOrd="0" presId="urn:microsoft.com/office/officeart/2005/8/layout/StepDownProcess"/>
    <dgm:cxn modelId="{91FE6497-A217-46CD-97C0-5C1971803F13}" type="presParOf" srcId="{489A27DB-215C-4687-B209-45F5381652B7}" destId="{4208FDDE-14EE-4EF2-B9D1-40CA14260A3D}" srcOrd="2" destOrd="0" presId="urn:microsoft.com/office/officeart/2005/8/layout/StepDownProcess"/>
    <dgm:cxn modelId="{ACEF0DE8-899A-461E-A33A-413052F91FBD}" type="presParOf" srcId="{CE041A90-8789-49CC-A664-4EC29C2B3A00}" destId="{D087CC2D-C3E4-42FF-AADD-4F323E2018A0}" srcOrd="1" destOrd="0" presId="urn:microsoft.com/office/officeart/2005/8/layout/StepDownProcess"/>
    <dgm:cxn modelId="{0C69282E-FA96-476C-ADE0-C06CCC2C537A}" type="presParOf" srcId="{CE041A90-8789-49CC-A664-4EC29C2B3A00}" destId="{8AFAD87E-76FA-4E99-A91C-137ECE58F422}" srcOrd="2" destOrd="0" presId="urn:microsoft.com/office/officeart/2005/8/layout/StepDownProcess"/>
    <dgm:cxn modelId="{B2B8BA7B-8CC7-49E1-B8AB-9E71FBACE329}" type="presParOf" srcId="{8AFAD87E-76FA-4E99-A91C-137ECE58F422}" destId="{3DF32EB9-6E6C-4B3C-901D-C1CF18078776}" srcOrd="0" destOrd="0" presId="urn:microsoft.com/office/officeart/2005/8/layout/StepDownProcess"/>
    <dgm:cxn modelId="{7A697027-27DB-4448-965F-BED0D9824105}" type="presParOf" srcId="{8AFAD87E-76FA-4E99-A91C-137ECE58F422}" destId="{2C9D225B-C8EF-4D7D-87C1-D8386886EDD9}" srcOrd="1" destOrd="0" presId="urn:microsoft.com/office/officeart/2005/8/layout/StepDownProcess"/>
    <dgm:cxn modelId="{F0125B40-5425-495D-995E-D0A9C2A8C14F}" type="presParOf" srcId="{8AFAD87E-76FA-4E99-A91C-137ECE58F422}" destId="{66FCA07C-D8DB-45D3-8401-4601A6221434}" srcOrd="2" destOrd="0" presId="urn:microsoft.com/office/officeart/2005/8/layout/StepDownProcess"/>
    <dgm:cxn modelId="{1524C40F-A305-4768-8151-9AB86AC14310}" type="presParOf" srcId="{CE041A90-8789-49CC-A664-4EC29C2B3A00}" destId="{C079A6BD-E4FA-4E4F-AE64-535B205C904F}" srcOrd="3" destOrd="0" presId="urn:microsoft.com/office/officeart/2005/8/layout/StepDownProcess"/>
    <dgm:cxn modelId="{64A9E667-F8AF-4C29-925F-66A863D3DCF4}" type="presParOf" srcId="{CE041A90-8789-49CC-A664-4EC29C2B3A00}" destId="{8230519C-1FB7-46BA-B982-E01E96BF2CEC}" srcOrd="4" destOrd="0" presId="urn:microsoft.com/office/officeart/2005/8/layout/StepDownProcess"/>
    <dgm:cxn modelId="{459A4EC9-CCF4-4D70-8DE6-67BEAD13CAB4}" type="presParOf" srcId="{8230519C-1FB7-46BA-B982-E01E96BF2CEC}" destId="{FFDC641E-9A1D-492B-87F5-3A4EF5E53385}" srcOrd="0" destOrd="0" presId="urn:microsoft.com/office/officeart/2005/8/layout/StepDownProcess"/>
    <dgm:cxn modelId="{257FD846-31E3-43C0-9942-C3FE03E13579}" type="presParOf" srcId="{8230519C-1FB7-46BA-B982-E01E96BF2CEC}" destId="{A71DCB4F-6BA0-4857-8F8B-B6E035AADF2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7FBB8-04B6-434D-9662-884FE21BE275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rgbClr val="99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solidFill>
                <a:schemeClr val="tx1"/>
              </a:solidFill>
            </a:rPr>
            <a:t>Define</a:t>
          </a:r>
          <a:r>
            <a:rPr lang="en-GB" sz="2300" b="0" kern="1200" dirty="0">
              <a:solidFill>
                <a:schemeClr val="tx1"/>
              </a:solidFill>
            </a:rPr>
            <a:t> erosion, transportation and deposition</a:t>
          </a:r>
        </a:p>
      </dsp:txBody>
      <dsp:txXfrm rot="10800000">
        <a:off x="2007110" y="1710"/>
        <a:ext cx="5158358" cy="1257304"/>
      </dsp:txXfrm>
    </dsp:sp>
    <dsp:sp modelId="{310A4C49-36CF-424D-A405-8412F3B9523B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3CAE1-118A-4ACA-B71C-FB2DF82DDC8D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solidFill>
                <a:schemeClr val="tx1"/>
              </a:solidFill>
            </a:rPr>
            <a:t>Understand </a:t>
          </a:r>
          <a:r>
            <a:rPr lang="en-GB" sz="2300" b="0" kern="1200" dirty="0">
              <a:solidFill>
                <a:schemeClr val="tx1"/>
              </a:solidFill>
            </a:rPr>
            <a:t>how transportation works</a:t>
          </a:r>
        </a:p>
      </dsp:txBody>
      <dsp:txXfrm rot="10800000">
        <a:off x="2007110" y="1634329"/>
        <a:ext cx="5158358" cy="1257304"/>
      </dsp:txXfrm>
    </dsp:sp>
    <dsp:sp modelId="{45B99FEE-4E56-4314-A5B0-53E34C8B0149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B03FA-59C9-4B18-AB5E-CA7E06E8A7D6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solidFill>
                <a:schemeClr val="tx1"/>
              </a:solidFill>
            </a:rPr>
            <a:t>Analyse </a:t>
          </a:r>
          <a:r>
            <a:rPr lang="en-GB" sz="2300" b="0" kern="1200" dirty="0">
              <a:solidFill>
                <a:schemeClr val="tx1"/>
              </a:solidFill>
            </a:rPr>
            <a:t>the features which are created because of deposition</a:t>
          </a:r>
        </a:p>
      </dsp:txBody>
      <dsp:txXfrm rot="10800000">
        <a:off x="2007110" y="3266948"/>
        <a:ext cx="5158358" cy="1257304"/>
      </dsp:txXfrm>
    </dsp:sp>
    <dsp:sp modelId="{FABDD2E3-9646-4F44-9A2D-0484455B72C9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09D8F-E1CB-4508-A483-73729938E5D3}">
      <dsp:nvSpPr>
        <dsp:cNvPr id="0" name=""/>
        <dsp:cNvSpPr/>
      </dsp:nvSpPr>
      <dsp:spPr>
        <a:xfrm rot="5400000">
          <a:off x="1217885" y="1809312"/>
          <a:ext cx="1600180" cy="1821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F35E2-686B-48FB-982E-D228E258F245}">
      <dsp:nvSpPr>
        <dsp:cNvPr id="0" name=""/>
        <dsp:cNvSpPr/>
      </dsp:nvSpPr>
      <dsp:spPr>
        <a:xfrm>
          <a:off x="793935" y="35479"/>
          <a:ext cx="2693762" cy="188554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EROSION</a:t>
          </a:r>
        </a:p>
      </dsp:txBody>
      <dsp:txXfrm>
        <a:off x="885996" y="127540"/>
        <a:ext cx="2509640" cy="1701424"/>
      </dsp:txXfrm>
    </dsp:sp>
    <dsp:sp modelId="{4208FDDE-14EE-4EF2-B9D1-40CA14260A3D}">
      <dsp:nvSpPr>
        <dsp:cNvPr id="0" name=""/>
        <dsp:cNvSpPr/>
      </dsp:nvSpPr>
      <dsp:spPr>
        <a:xfrm>
          <a:off x="3487697" y="215309"/>
          <a:ext cx="1959186" cy="1523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b="1" kern="1200" dirty="0">
            <a:solidFill>
              <a:schemeClr val="tx1"/>
            </a:solidFill>
          </a:endParaRPr>
        </a:p>
      </dsp:txBody>
      <dsp:txXfrm>
        <a:off x="3487697" y="215309"/>
        <a:ext cx="1959186" cy="1523981"/>
      </dsp:txXfrm>
    </dsp:sp>
    <dsp:sp modelId="{3DF32EB9-6E6C-4B3C-901D-C1CF18078776}">
      <dsp:nvSpPr>
        <dsp:cNvPr id="0" name=""/>
        <dsp:cNvSpPr/>
      </dsp:nvSpPr>
      <dsp:spPr>
        <a:xfrm rot="5400000">
          <a:off x="3451301" y="3927403"/>
          <a:ext cx="1600180" cy="1821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0774846"/>
            <a:satOff val="46375"/>
            <a:lumOff val="125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D225B-C8EF-4D7D-87C1-D8386886EDD9}">
      <dsp:nvSpPr>
        <dsp:cNvPr id="0" name=""/>
        <dsp:cNvSpPr/>
      </dsp:nvSpPr>
      <dsp:spPr>
        <a:xfrm>
          <a:off x="3027350" y="2153570"/>
          <a:ext cx="2693762" cy="1885546"/>
        </a:xfrm>
        <a:prstGeom prst="roundRect">
          <a:avLst>
            <a:gd name="adj" fmla="val 1667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TRANSPORTATION</a:t>
          </a:r>
        </a:p>
      </dsp:txBody>
      <dsp:txXfrm>
        <a:off x="3119411" y="2245631"/>
        <a:ext cx="2509640" cy="1701424"/>
      </dsp:txXfrm>
    </dsp:sp>
    <dsp:sp modelId="{66FCA07C-D8DB-45D3-8401-4601A6221434}">
      <dsp:nvSpPr>
        <dsp:cNvPr id="0" name=""/>
        <dsp:cNvSpPr/>
      </dsp:nvSpPr>
      <dsp:spPr>
        <a:xfrm>
          <a:off x="5721113" y="2333400"/>
          <a:ext cx="1959186" cy="1523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b="1" kern="1200" dirty="0">
            <a:solidFill>
              <a:schemeClr val="tx1"/>
            </a:solidFill>
          </a:endParaRPr>
        </a:p>
      </dsp:txBody>
      <dsp:txXfrm>
        <a:off x="5721113" y="2333400"/>
        <a:ext cx="1959186" cy="1523981"/>
      </dsp:txXfrm>
    </dsp:sp>
    <dsp:sp modelId="{FFDC641E-9A1D-492B-87F5-3A4EF5E53385}">
      <dsp:nvSpPr>
        <dsp:cNvPr id="0" name=""/>
        <dsp:cNvSpPr/>
      </dsp:nvSpPr>
      <dsp:spPr>
        <a:xfrm>
          <a:off x="5260766" y="4271661"/>
          <a:ext cx="2693762" cy="1885546"/>
        </a:xfrm>
        <a:prstGeom prst="roundRect">
          <a:avLst>
            <a:gd name="adj" fmla="val 166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DEPOSITION</a:t>
          </a:r>
        </a:p>
      </dsp:txBody>
      <dsp:txXfrm>
        <a:off x="5352827" y="4363722"/>
        <a:ext cx="2509640" cy="1701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09D8F-E1CB-4508-A483-73729938E5D3}">
      <dsp:nvSpPr>
        <dsp:cNvPr id="0" name=""/>
        <dsp:cNvSpPr/>
      </dsp:nvSpPr>
      <dsp:spPr>
        <a:xfrm rot="5400000">
          <a:off x="408982" y="1862428"/>
          <a:ext cx="1534141" cy="17465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F35E2-686B-48FB-982E-D228E258F245}">
      <dsp:nvSpPr>
        <dsp:cNvPr id="0" name=""/>
        <dsp:cNvSpPr/>
      </dsp:nvSpPr>
      <dsp:spPr>
        <a:xfrm>
          <a:off x="2527" y="161801"/>
          <a:ext cx="2582591" cy="1807730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EROSION</a:t>
          </a:r>
        </a:p>
      </dsp:txBody>
      <dsp:txXfrm>
        <a:off x="90789" y="250063"/>
        <a:ext cx="2406067" cy="1631206"/>
      </dsp:txXfrm>
    </dsp:sp>
    <dsp:sp modelId="{4208FDDE-14EE-4EF2-B9D1-40CA14260A3D}">
      <dsp:nvSpPr>
        <dsp:cNvPr id="0" name=""/>
        <dsp:cNvSpPr/>
      </dsp:nvSpPr>
      <dsp:spPr>
        <a:xfrm>
          <a:off x="2585119" y="334209"/>
          <a:ext cx="1878330" cy="1461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1" kern="1200" dirty="0">
              <a:solidFill>
                <a:schemeClr val="tx1"/>
              </a:solidFill>
            </a:rPr>
            <a:t>Material being worn away from the coast by the waves</a:t>
          </a:r>
        </a:p>
      </dsp:txBody>
      <dsp:txXfrm>
        <a:off x="2585119" y="334209"/>
        <a:ext cx="1878330" cy="1461087"/>
      </dsp:txXfrm>
    </dsp:sp>
    <dsp:sp modelId="{3DF32EB9-6E6C-4B3C-901D-C1CF18078776}">
      <dsp:nvSpPr>
        <dsp:cNvPr id="0" name=""/>
        <dsp:cNvSpPr/>
      </dsp:nvSpPr>
      <dsp:spPr>
        <a:xfrm rot="5400000">
          <a:off x="2550225" y="3893105"/>
          <a:ext cx="1534141" cy="17465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0774846"/>
            <a:satOff val="46375"/>
            <a:lumOff val="125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D225B-C8EF-4D7D-87C1-D8386886EDD9}">
      <dsp:nvSpPr>
        <dsp:cNvPr id="0" name=""/>
        <dsp:cNvSpPr/>
      </dsp:nvSpPr>
      <dsp:spPr>
        <a:xfrm>
          <a:off x="2143770" y="2192478"/>
          <a:ext cx="2582591" cy="1807730"/>
        </a:xfrm>
        <a:prstGeom prst="roundRect">
          <a:avLst>
            <a:gd name="adj" fmla="val 1667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TRANSPORTATION</a:t>
          </a:r>
        </a:p>
      </dsp:txBody>
      <dsp:txXfrm>
        <a:off x="2232032" y="2280740"/>
        <a:ext cx="2406067" cy="1631206"/>
      </dsp:txXfrm>
    </dsp:sp>
    <dsp:sp modelId="{66FCA07C-D8DB-45D3-8401-4601A6221434}">
      <dsp:nvSpPr>
        <dsp:cNvPr id="0" name=""/>
        <dsp:cNvSpPr/>
      </dsp:nvSpPr>
      <dsp:spPr>
        <a:xfrm>
          <a:off x="4726362" y="2364887"/>
          <a:ext cx="1878330" cy="1461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1" kern="1200" dirty="0">
              <a:solidFill>
                <a:schemeClr val="tx1"/>
              </a:solidFill>
            </a:rPr>
            <a:t>Eroded material being moved along the coast by the waves</a:t>
          </a:r>
        </a:p>
      </dsp:txBody>
      <dsp:txXfrm>
        <a:off x="4726362" y="2364887"/>
        <a:ext cx="1878330" cy="1461087"/>
      </dsp:txXfrm>
    </dsp:sp>
    <dsp:sp modelId="{FFDC641E-9A1D-492B-87F5-3A4EF5E53385}">
      <dsp:nvSpPr>
        <dsp:cNvPr id="0" name=""/>
        <dsp:cNvSpPr/>
      </dsp:nvSpPr>
      <dsp:spPr>
        <a:xfrm>
          <a:off x="4285013" y="4223156"/>
          <a:ext cx="2582591" cy="1807730"/>
        </a:xfrm>
        <a:prstGeom prst="roundRect">
          <a:avLst>
            <a:gd name="adj" fmla="val 166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DEPOSITION</a:t>
          </a:r>
        </a:p>
      </dsp:txBody>
      <dsp:txXfrm>
        <a:off x="4373275" y="4311418"/>
        <a:ext cx="2406067" cy="1631206"/>
      </dsp:txXfrm>
    </dsp:sp>
    <dsp:sp modelId="{A71DCB4F-6BA0-4857-8F8B-B6E035AADF2B}">
      <dsp:nvSpPr>
        <dsp:cNvPr id="0" name=""/>
        <dsp:cNvSpPr/>
      </dsp:nvSpPr>
      <dsp:spPr>
        <a:xfrm>
          <a:off x="6867605" y="4395564"/>
          <a:ext cx="1878330" cy="1461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1" kern="1200" dirty="0">
              <a:solidFill>
                <a:schemeClr val="tx1"/>
              </a:solidFill>
            </a:rPr>
            <a:t>Material being deposited (dropped off) further down the coast </a:t>
          </a:r>
          <a:r>
            <a:rPr lang="en-GB" sz="1800" b="1" kern="1200">
              <a:solidFill>
                <a:schemeClr val="tx1"/>
              </a:solidFill>
            </a:rPr>
            <a:t>by (constructive) </a:t>
          </a:r>
          <a:r>
            <a:rPr lang="en-GB" sz="1800" b="1" kern="1200" dirty="0">
              <a:solidFill>
                <a:schemeClr val="tx1"/>
              </a:solidFill>
            </a:rPr>
            <a:t>waves</a:t>
          </a:r>
        </a:p>
      </dsp:txBody>
      <dsp:txXfrm>
        <a:off x="6867605" y="4395564"/>
        <a:ext cx="1878330" cy="1461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278D-C2F5-4AF0-B428-CA5A3E8CB24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7CF0-75C0-4535-BFE2-70C6399DC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86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278D-C2F5-4AF0-B428-CA5A3E8CB24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7CF0-75C0-4535-BFE2-70C6399DC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278D-C2F5-4AF0-B428-CA5A3E8CB24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7CF0-75C0-4535-BFE2-70C6399DC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36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278D-C2F5-4AF0-B428-CA5A3E8CB24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7CF0-75C0-4535-BFE2-70C6399DC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63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278D-C2F5-4AF0-B428-CA5A3E8CB24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7CF0-75C0-4535-BFE2-70C6399DC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02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278D-C2F5-4AF0-B428-CA5A3E8CB24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7CF0-75C0-4535-BFE2-70C6399DC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26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278D-C2F5-4AF0-B428-CA5A3E8CB24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7CF0-75C0-4535-BFE2-70C6399DC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16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278D-C2F5-4AF0-B428-CA5A3E8CB24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7CF0-75C0-4535-BFE2-70C6399DC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8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278D-C2F5-4AF0-B428-CA5A3E8CB24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7CF0-75C0-4535-BFE2-70C6399DC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13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278D-C2F5-4AF0-B428-CA5A3E8CB24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7CF0-75C0-4535-BFE2-70C6399DC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72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278D-C2F5-4AF0-B428-CA5A3E8CB24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7CF0-75C0-4535-BFE2-70C6399DC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0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1278D-C2F5-4AF0-B428-CA5A3E8CB24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E7CF0-75C0-4535-BFE2-70C6399DC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39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n.wikipedia.org/wiki/File:WayaWayasew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n.wikipedia.org/wiki/File:WayaWayasew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5/51/Amanohashidate_view_from_Kasamatsu_Park01s3s441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5/51/Amanohashidate_view_from_Kasamatsu_Park01s3s441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/>
              <a:t>Erosion, Transportation and Deposition</a:t>
            </a: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9373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204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1026" descr="BEACH AND 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477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Oval 1027" descr="Sand"/>
          <p:cNvSpPr>
            <a:spLocks noChangeArrowheads="1"/>
          </p:cNvSpPr>
          <p:nvPr/>
        </p:nvSpPr>
        <p:spPr bwMode="auto">
          <a:xfrm>
            <a:off x="1447800" y="4495800"/>
            <a:ext cx="228600" cy="1524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8132" name="Oval 1028" descr="Sand"/>
          <p:cNvSpPr>
            <a:spLocks noChangeArrowheads="1"/>
          </p:cNvSpPr>
          <p:nvPr/>
        </p:nvSpPr>
        <p:spPr bwMode="auto">
          <a:xfrm>
            <a:off x="2895600" y="2590800"/>
            <a:ext cx="228600" cy="1524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8133" name="Oval 1029" descr="Sand"/>
          <p:cNvSpPr>
            <a:spLocks noChangeArrowheads="1"/>
          </p:cNvSpPr>
          <p:nvPr/>
        </p:nvSpPr>
        <p:spPr bwMode="auto">
          <a:xfrm>
            <a:off x="2971800" y="4495800"/>
            <a:ext cx="228600" cy="1524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8134" name="Oval 1030" descr="Sand"/>
          <p:cNvSpPr>
            <a:spLocks noChangeArrowheads="1"/>
          </p:cNvSpPr>
          <p:nvPr/>
        </p:nvSpPr>
        <p:spPr bwMode="auto">
          <a:xfrm>
            <a:off x="4495800" y="2590800"/>
            <a:ext cx="228600" cy="1524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8135" name="Oval 1031" descr="Sand"/>
          <p:cNvSpPr>
            <a:spLocks noChangeArrowheads="1"/>
          </p:cNvSpPr>
          <p:nvPr/>
        </p:nvSpPr>
        <p:spPr bwMode="auto">
          <a:xfrm>
            <a:off x="5943600" y="2590800"/>
            <a:ext cx="228600" cy="1524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8136" name="Oval 1032" descr="Sand"/>
          <p:cNvSpPr>
            <a:spLocks noChangeArrowheads="1"/>
          </p:cNvSpPr>
          <p:nvPr/>
        </p:nvSpPr>
        <p:spPr bwMode="auto">
          <a:xfrm>
            <a:off x="4495800" y="4495800"/>
            <a:ext cx="228600" cy="1524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8137" name="Oval 1033" descr="Sand"/>
          <p:cNvSpPr>
            <a:spLocks noChangeArrowheads="1"/>
          </p:cNvSpPr>
          <p:nvPr/>
        </p:nvSpPr>
        <p:spPr bwMode="auto">
          <a:xfrm>
            <a:off x="5943600" y="4495800"/>
            <a:ext cx="228600" cy="1524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8138" name="Line 1034"/>
          <p:cNvSpPr>
            <a:spLocks noChangeShapeType="1"/>
          </p:cNvSpPr>
          <p:nvPr/>
        </p:nvSpPr>
        <p:spPr bwMode="auto">
          <a:xfrm flipV="1">
            <a:off x="1676400" y="2819400"/>
            <a:ext cx="1143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139" name="Line 1035"/>
          <p:cNvSpPr>
            <a:spLocks noChangeShapeType="1"/>
          </p:cNvSpPr>
          <p:nvPr/>
        </p:nvSpPr>
        <p:spPr bwMode="auto">
          <a:xfrm>
            <a:off x="3048000" y="28194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140" name="Line 1036"/>
          <p:cNvSpPr>
            <a:spLocks noChangeShapeType="1"/>
          </p:cNvSpPr>
          <p:nvPr/>
        </p:nvSpPr>
        <p:spPr bwMode="auto">
          <a:xfrm flipV="1">
            <a:off x="3276600" y="2819400"/>
            <a:ext cx="1143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141" name="Line 1037"/>
          <p:cNvSpPr>
            <a:spLocks noChangeShapeType="1"/>
          </p:cNvSpPr>
          <p:nvPr/>
        </p:nvSpPr>
        <p:spPr bwMode="auto">
          <a:xfrm flipV="1">
            <a:off x="4724400" y="2895600"/>
            <a:ext cx="1143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142" name="Line 1038"/>
          <p:cNvSpPr>
            <a:spLocks noChangeShapeType="1"/>
          </p:cNvSpPr>
          <p:nvPr/>
        </p:nvSpPr>
        <p:spPr bwMode="auto">
          <a:xfrm>
            <a:off x="4572000" y="28194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143" name="Line 1039"/>
          <p:cNvSpPr>
            <a:spLocks noChangeShapeType="1"/>
          </p:cNvSpPr>
          <p:nvPr/>
        </p:nvSpPr>
        <p:spPr bwMode="auto">
          <a:xfrm>
            <a:off x="6019800" y="28194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144" name="Text Box 1040"/>
          <p:cNvSpPr txBox="1">
            <a:spLocks noChangeArrowheads="1"/>
          </p:cNvSpPr>
          <p:nvPr/>
        </p:nvSpPr>
        <p:spPr bwMode="auto">
          <a:xfrm>
            <a:off x="773113" y="5665788"/>
            <a:ext cx="29575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Direction of prevailing wind</a:t>
            </a:r>
          </a:p>
        </p:txBody>
      </p:sp>
      <p:sp>
        <p:nvSpPr>
          <p:cNvPr id="48145" name="Line 1041"/>
          <p:cNvSpPr>
            <a:spLocks noChangeShapeType="1"/>
          </p:cNvSpPr>
          <p:nvPr/>
        </p:nvSpPr>
        <p:spPr bwMode="auto">
          <a:xfrm>
            <a:off x="2209800" y="1371600"/>
            <a:ext cx="3962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146" name="Text Box 1042"/>
          <p:cNvSpPr txBox="1">
            <a:spLocks noChangeArrowheads="1"/>
          </p:cNvSpPr>
          <p:nvPr/>
        </p:nvSpPr>
        <p:spPr bwMode="auto">
          <a:xfrm>
            <a:off x="2511425" y="971550"/>
            <a:ext cx="46894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Direction of longshore drift movement</a:t>
            </a:r>
          </a:p>
        </p:txBody>
      </p:sp>
      <p:sp>
        <p:nvSpPr>
          <p:cNvPr id="48147" name="Text Box 1043"/>
          <p:cNvSpPr txBox="1">
            <a:spLocks noChangeArrowheads="1"/>
          </p:cNvSpPr>
          <p:nvPr/>
        </p:nvSpPr>
        <p:spPr bwMode="auto">
          <a:xfrm>
            <a:off x="1524000" y="3048000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swash</a:t>
            </a:r>
            <a:endParaRPr lang="en-GB" altLang="en-US" sz="1800" b="1"/>
          </a:p>
        </p:txBody>
      </p:sp>
      <p:sp>
        <p:nvSpPr>
          <p:cNvPr id="48148" name="Text Box 1044"/>
          <p:cNvSpPr txBox="1">
            <a:spLocks noChangeArrowheads="1"/>
          </p:cNvSpPr>
          <p:nvPr/>
        </p:nvSpPr>
        <p:spPr bwMode="auto">
          <a:xfrm>
            <a:off x="6013450" y="36576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Backwash</a:t>
            </a:r>
            <a:endParaRPr lang="en-GB" altLang="en-US" sz="1800" b="1"/>
          </a:p>
        </p:txBody>
      </p:sp>
      <p:sp>
        <p:nvSpPr>
          <p:cNvPr id="48149" name="Line 1045"/>
          <p:cNvSpPr>
            <a:spLocks noChangeShapeType="1"/>
          </p:cNvSpPr>
          <p:nvPr/>
        </p:nvSpPr>
        <p:spPr bwMode="auto">
          <a:xfrm>
            <a:off x="6400800" y="2743200"/>
            <a:ext cx="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150" name="Line 1046"/>
          <p:cNvSpPr>
            <a:spLocks noChangeShapeType="1"/>
          </p:cNvSpPr>
          <p:nvPr/>
        </p:nvSpPr>
        <p:spPr bwMode="auto">
          <a:xfrm flipH="1">
            <a:off x="6019800" y="3048000"/>
            <a:ext cx="3810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151" name="Line 1047"/>
          <p:cNvSpPr>
            <a:spLocks noChangeShapeType="1"/>
          </p:cNvSpPr>
          <p:nvPr/>
        </p:nvSpPr>
        <p:spPr bwMode="auto">
          <a:xfrm flipH="1">
            <a:off x="6553200" y="2286000"/>
            <a:ext cx="762000" cy="5334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152" name="Text Box 1048"/>
          <p:cNvSpPr txBox="1">
            <a:spLocks noChangeArrowheads="1"/>
          </p:cNvSpPr>
          <p:nvPr/>
        </p:nvSpPr>
        <p:spPr bwMode="auto">
          <a:xfrm>
            <a:off x="5715000" y="1676400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i="1"/>
              <a:t>Backwash is always at right angles to the beach</a:t>
            </a:r>
            <a:endParaRPr lang="en-GB" altLang="en-US" sz="1800" b="1"/>
          </a:p>
        </p:txBody>
      </p:sp>
      <p:sp>
        <p:nvSpPr>
          <p:cNvPr id="185369" name="Text Box 1049"/>
          <p:cNvSpPr txBox="1">
            <a:spLocks noChangeArrowheads="1"/>
          </p:cNvSpPr>
          <p:nvPr/>
        </p:nvSpPr>
        <p:spPr bwMode="auto">
          <a:xfrm>
            <a:off x="71438" y="65802"/>
            <a:ext cx="9072562" cy="9057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>
              <a:spcBef>
                <a:spcPct val="0"/>
              </a:spcBef>
              <a:buNone/>
              <a:defRPr sz="3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altLang="en-US" b="1" dirty="0"/>
              <a:t>This process is ‘transportation’, because material is being transported! It’s known as ‘Longshore drift’ </a:t>
            </a:r>
          </a:p>
        </p:txBody>
      </p:sp>
      <p:sp>
        <p:nvSpPr>
          <p:cNvPr id="26" name="Line 1041"/>
          <p:cNvSpPr>
            <a:spLocks noChangeShapeType="1"/>
          </p:cNvSpPr>
          <p:nvPr/>
        </p:nvSpPr>
        <p:spPr bwMode="auto">
          <a:xfrm flipV="1">
            <a:off x="323850" y="4891088"/>
            <a:ext cx="1123950" cy="14176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80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  <p:bldP spid="48132" grpId="0" animBg="1"/>
      <p:bldP spid="48133" grpId="0" animBg="1"/>
      <p:bldP spid="48134" grpId="0" animBg="1"/>
      <p:bldP spid="48135" grpId="0" animBg="1"/>
      <p:bldP spid="48136" grpId="0" animBg="1"/>
      <p:bldP spid="48137" grpId="0" animBg="1"/>
      <p:bldP spid="48138" grpId="0" animBg="1"/>
      <p:bldP spid="48139" grpId="0" animBg="1"/>
      <p:bldP spid="48140" grpId="0" animBg="1"/>
      <p:bldP spid="48141" grpId="0" animBg="1"/>
      <p:bldP spid="48142" grpId="0" animBg="1"/>
      <p:bldP spid="48143" grpId="0" animBg="1"/>
      <p:bldP spid="48144" grpId="0" autoUpdateAnimBg="0"/>
      <p:bldP spid="48145" grpId="0" animBg="1"/>
      <p:bldP spid="48146" grpId="0" autoUpdateAnimBg="0"/>
      <p:bldP spid="48147" grpId="0" autoUpdateAnimBg="0"/>
      <p:bldP spid="48148" grpId="0" autoUpdateAnimBg="0"/>
      <p:bldP spid="48149" grpId="0" animBg="1"/>
      <p:bldP spid="48150" grpId="0" animBg="1"/>
      <p:bldP spid="48151" grpId="0" animBg="1"/>
      <p:bldP spid="48152" grpId="0" autoUpdateAnimBg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65F68D-8FCC-4CED-9738-622309EB9BD0}"/>
              </a:ext>
            </a:extLst>
          </p:cNvPr>
          <p:cNvSpPr/>
          <p:nvPr/>
        </p:nvSpPr>
        <p:spPr>
          <a:xfrm>
            <a:off x="457200" y="333375"/>
            <a:ext cx="8229600" cy="6048375"/>
          </a:xfrm>
          <a:prstGeom prst="rect">
            <a:avLst/>
          </a:prstGeom>
          <a:ln w="76200">
            <a:solidFill>
              <a:srgbClr val="AD8C7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20BE37F0-2E94-4E19-B8EC-3FB25A72F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/>
          <a:lstStyle/>
          <a:p>
            <a:r>
              <a:rPr lang="en-GB" altLang="en-US"/>
              <a:t>Test your knowledge: </a:t>
            </a:r>
            <a:r>
              <a:rPr lang="en-GB" altLang="en-US" b="1"/>
              <a:t>Secure</a:t>
            </a:r>
          </a:p>
        </p:txBody>
      </p:sp>
      <p:sp>
        <p:nvSpPr>
          <p:cNvPr id="19460" name="Content Placeholder 2">
            <a:extLst>
              <a:ext uri="{FF2B5EF4-FFF2-40B4-BE49-F238E27FC236}">
                <a16:creationId xmlns:a16="http://schemas.microsoft.com/office/drawing/2014/main" id="{7404F427-1456-4A51-BA65-17F125320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1465263"/>
            <a:ext cx="7851775" cy="3232150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dirty="0"/>
              <a:t>3) Draw your own diagram to show longshore drift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5217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Deposition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When the sea loses energy, it drops the material it has been carrying. This is called </a:t>
            </a:r>
            <a:r>
              <a:rPr lang="en-GB" b="1" dirty="0">
                <a:solidFill>
                  <a:srgbClr val="FF0000"/>
                </a:solidFill>
              </a:rPr>
              <a:t>deposition</a:t>
            </a:r>
            <a:r>
              <a:rPr lang="en-GB" dirty="0">
                <a:solidFill>
                  <a:srgbClr val="FF0000"/>
                </a:solidFill>
              </a:rPr>
              <a:t>. </a:t>
            </a:r>
          </a:p>
          <a:p>
            <a:endParaRPr lang="en-GB" dirty="0"/>
          </a:p>
          <a:p>
            <a:r>
              <a:rPr lang="en-GB" dirty="0"/>
              <a:t>How can you relate this to your previous knowledge? </a:t>
            </a:r>
          </a:p>
          <a:p>
            <a:pPr lvl="1"/>
            <a:r>
              <a:rPr lang="en-GB" dirty="0"/>
              <a:t>What do you know about waves? </a:t>
            </a:r>
          </a:p>
          <a:p>
            <a:pPr lvl="1"/>
            <a:r>
              <a:rPr lang="en-GB" dirty="0"/>
              <a:t>What type of waves create deposition?</a:t>
            </a:r>
          </a:p>
          <a:p>
            <a:pPr lvl="1"/>
            <a:r>
              <a:rPr lang="en-GB" dirty="0"/>
              <a:t>What part of the waves needs to be stronger for deposition to happen?</a:t>
            </a:r>
          </a:p>
        </p:txBody>
      </p:sp>
    </p:spTree>
    <p:extLst>
      <p:ext uri="{BB962C8B-B14F-4D97-AF65-F5344CB8AC3E}">
        <p14:creationId xmlns:p14="http://schemas.microsoft.com/office/powerpoint/2010/main" val="192327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Deposition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When the sea loses energy, it drops the material it has been carrying. This is called </a:t>
            </a:r>
            <a:r>
              <a:rPr lang="en-GB" b="1" dirty="0">
                <a:solidFill>
                  <a:srgbClr val="FF0000"/>
                </a:solidFill>
              </a:rPr>
              <a:t>deposition</a:t>
            </a:r>
            <a:r>
              <a:rPr lang="en-GB" dirty="0">
                <a:solidFill>
                  <a:srgbClr val="FF0000"/>
                </a:solidFill>
              </a:rPr>
              <a:t>. </a:t>
            </a:r>
          </a:p>
          <a:p>
            <a:endParaRPr lang="en-GB" dirty="0"/>
          </a:p>
          <a:p>
            <a:r>
              <a:rPr lang="en-GB" dirty="0"/>
              <a:t>How can you relate this to your previous knowledge? </a:t>
            </a:r>
          </a:p>
          <a:p>
            <a:pPr lvl="1"/>
            <a:r>
              <a:rPr lang="en-GB" dirty="0"/>
              <a:t>What do you know about waves? </a:t>
            </a:r>
          </a:p>
          <a:p>
            <a:pPr lvl="1"/>
            <a:r>
              <a:rPr lang="en-GB" dirty="0">
                <a:solidFill>
                  <a:schemeClr val="accent4"/>
                </a:solidFill>
              </a:rPr>
              <a:t>There are two types- constructive and destructive</a:t>
            </a:r>
          </a:p>
          <a:p>
            <a:pPr lvl="1"/>
            <a:r>
              <a:rPr lang="en-GB" dirty="0"/>
              <a:t>What type of waves create deposition?</a:t>
            </a:r>
          </a:p>
          <a:p>
            <a:pPr lvl="1"/>
            <a:r>
              <a:rPr lang="en-GB" dirty="0">
                <a:solidFill>
                  <a:schemeClr val="accent4"/>
                </a:solidFill>
              </a:rPr>
              <a:t>Constructive waves create deposition because they leave material on the beach</a:t>
            </a:r>
          </a:p>
          <a:p>
            <a:pPr lvl="1"/>
            <a:r>
              <a:rPr lang="en-GB" dirty="0"/>
              <a:t>What part of the waves needs to be stronger for deposition to happen?</a:t>
            </a:r>
          </a:p>
          <a:p>
            <a:pPr lvl="1"/>
            <a:r>
              <a:rPr lang="en-GB" dirty="0">
                <a:solidFill>
                  <a:schemeClr val="accent4"/>
                </a:solidFill>
              </a:rPr>
              <a:t>The swash needs to be bigger as this pushes material onto the beach</a:t>
            </a:r>
          </a:p>
        </p:txBody>
      </p:sp>
    </p:spTree>
    <p:extLst>
      <p:ext uri="{BB962C8B-B14F-4D97-AF65-F5344CB8AC3E}">
        <p14:creationId xmlns:p14="http://schemas.microsoft.com/office/powerpoint/2010/main" val="132978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300" b="1" u="sng" dirty="0">
                <a:solidFill>
                  <a:srgbClr val="0070C0"/>
                </a:solidFill>
              </a:rPr>
              <a:t>Explain why deposition is more likely to occur in the following situations:</a:t>
            </a:r>
          </a:p>
          <a:p>
            <a:pPr marL="0" indent="0">
              <a:buNone/>
            </a:pPr>
            <a:endParaRPr lang="en-GB" sz="3300" b="1" u="sng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Waves enter an area of </a:t>
            </a:r>
            <a:r>
              <a:rPr lang="en-GB" b="1" dirty="0"/>
              <a:t>shallow water.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Waves enter a </a:t>
            </a:r>
            <a:r>
              <a:rPr lang="en-GB" b="1" dirty="0"/>
              <a:t>sheltered area</a:t>
            </a:r>
            <a:r>
              <a:rPr lang="en-GB" dirty="0"/>
              <a:t>, </a:t>
            </a:r>
            <a:r>
              <a:rPr lang="en-GB" dirty="0" err="1"/>
              <a:t>eg</a:t>
            </a:r>
            <a:r>
              <a:rPr lang="en-GB" dirty="0"/>
              <a:t> a bay.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There is </a:t>
            </a:r>
            <a:r>
              <a:rPr lang="en-GB" b="1" dirty="0"/>
              <a:t>little wind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There is more erosion which means a </a:t>
            </a:r>
            <a:r>
              <a:rPr lang="en-GB" b="1" dirty="0"/>
              <a:t>good supply of material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769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206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300" b="1" u="sng" dirty="0">
                <a:solidFill>
                  <a:srgbClr val="0070C0"/>
                </a:solidFill>
              </a:rPr>
              <a:t>Explain why deposition is more likely to occur in the following situations:</a:t>
            </a:r>
          </a:p>
          <a:p>
            <a:pPr marL="0" indent="0">
              <a:buNone/>
            </a:pPr>
            <a:endParaRPr lang="en-GB" sz="33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/>
              <a:t>Waves enter an area of </a:t>
            </a:r>
            <a:r>
              <a:rPr lang="en-GB" b="1" dirty="0"/>
              <a:t>shallow water.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Shallow water will have less energy so the swash will be bigger than the backwash (creating more deposition of sand onto the beach)</a:t>
            </a:r>
          </a:p>
          <a:p>
            <a:pPr marL="0" indent="0">
              <a:buNone/>
            </a:pPr>
            <a:r>
              <a:rPr lang="en-GB" dirty="0"/>
              <a:t>Waves enter a </a:t>
            </a:r>
            <a:r>
              <a:rPr lang="en-GB" b="1" dirty="0"/>
              <a:t>sheltered area</a:t>
            </a:r>
            <a:r>
              <a:rPr lang="en-GB" dirty="0"/>
              <a:t>, </a:t>
            </a:r>
            <a:r>
              <a:rPr lang="en-GB" dirty="0" err="1"/>
              <a:t>eg</a:t>
            </a:r>
            <a:r>
              <a:rPr lang="en-GB" dirty="0"/>
              <a:t> a bay.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Sheltered areas are protected from the wind so the waves will be much smaller, smaller waves are likely to be constructive waves</a:t>
            </a:r>
          </a:p>
          <a:p>
            <a:pPr marL="0" indent="0">
              <a:buNone/>
            </a:pPr>
            <a:r>
              <a:rPr lang="en-GB" dirty="0"/>
              <a:t>There is </a:t>
            </a:r>
            <a:r>
              <a:rPr lang="en-GB" b="1" dirty="0"/>
              <a:t>little wind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Wind creates the type of wave, constructive wanes are needed for deposition and this will happen if we don’t have much wind</a:t>
            </a:r>
          </a:p>
          <a:p>
            <a:pPr marL="0" indent="0">
              <a:buNone/>
            </a:pPr>
            <a:r>
              <a:rPr lang="en-GB" dirty="0"/>
              <a:t>There is more erosion which means a </a:t>
            </a:r>
            <a:r>
              <a:rPr lang="en-GB" b="1" dirty="0"/>
              <a:t>good supply of material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If there is more material in the water the is more material to be deposited onto the beach.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063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48CDE-1EF8-4B21-8EB6-CBEB4167A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So, when we have bays, lots of deposition is likely to occur. </a:t>
            </a:r>
          </a:p>
          <a:p>
            <a:r>
              <a:rPr lang="en-GB" dirty="0"/>
              <a:t>Not only will this create a beach inside the bay, but it will create a new features called </a:t>
            </a:r>
            <a:r>
              <a:rPr lang="en-GB" b="1" dirty="0"/>
              <a:t>spits and bars</a:t>
            </a:r>
            <a:r>
              <a:rPr lang="en-GB" dirty="0"/>
              <a:t>. </a:t>
            </a:r>
          </a:p>
          <a:p>
            <a:r>
              <a:rPr lang="en-GB" dirty="0"/>
              <a:t>Watch the following animation to see how they are created… </a:t>
            </a:r>
          </a:p>
        </p:txBody>
      </p:sp>
    </p:spTree>
    <p:extLst>
      <p:ext uri="{BB962C8B-B14F-4D97-AF65-F5344CB8AC3E}">
        <p14:creationId xmlns:p14="http://schemas.microsoft.com/office/powerpoint/2010/main" val="2105832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3092" name="ShockwaveFlash1" r:id="rId2" imgW="8424720" imgH="6192720"/>
        </mc:Choice>
        <mc:Fallback>
          <p:control name="ShockwaveFlash1" r:id="rId2" imgW="8424720" imgH="619272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50825" y="260350"/>
                  <a:ext cx="8424863" cy="61928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85591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f/fc/Farewell_Sp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32380"/>
            <a:ext cx="7092788" cy="456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830DDA-C9FC-431B-9710-94A603FB84CD}"/>
              </a:ext>
            </a:extLst>
          </p:cNvPr>
          <p:cNvSpPr/>
          <p:nvPr/>
        </p:nvSpPr>
        <p:spPr>
          <a:xfrm>
            <a:off x="899592" y="332656"/>
            <a:ext cx="5328592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What this looks like in real life: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B27969-2303-4E6C-A38A-1B388286D628}"/>
              </a:ext>
            </a:extLst>
          </p:cNvPr>
          <p:cNvSpPr/>
          <p:nvPr/>
        </p:nvSpPr>
        <p:spPr>
          <a:xfrm>
            <a:off x="323528" y="5332221"/>
            <a:ext cx="8712968" cy="15021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Look how the material (sand) has been deposited so much that over time it has built a sort of sand hill which eventually shows above the waters surface. This is what we call a spit. When the spit goes all the way from one headland to another (totally covering the bay) we call this a bar.</a:t>
            </a:r>
          </a:p>
        </p:txBody>
      </p:sp>
    </p:spTree>
    <p:extLst>
      <p:ext uri="{BB962C8B-B14F-4D97-AF65-F5344CB8AC3E}">
        <p14:creationId xmlns:p14="http://schemas.microsoft.com/office/powerpoint/2010/main" val="2932879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65F68D-8FCC-4CED-9738-622309EB9BD0}"/>
              </a:ext>
            </a:extLst>
          </p:cNvPr>
          <p:cNvSpPr/>
          <p:nvPr/>
        </p:nvSpPr>
        <p:spPr>
          <a:xfrm>
            <a:off x="457200" y="333375"/>
            <a:ext cx="8229600" cy="6048375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20BE37F0-2E94-4E19-B8EC-3FB25A72F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/>
          <a:lstStyle/>
          <a:p>
            <a:r>
              <a:rPr lang="en-GB" altLang="en-US" dirty="0"/>
              <a:t>Test your knowledge: </a:t>
            </a:r>
            <a:r>
              <a:rPr lang="en-GB" altLang="en-US" b="1" dirty="0"/>
              <a:t>Secure+</a:t>
            </a:r>
          </a:p>
        </p:txBody>
      </p:sp>
      <p:sp>
        <p:nvSpPr>
          <p:cNvPr id="19460" name="Content Placeholder 2">
            <a:extLst>
              <a:ext uri="{FF2B5EF4-FFF2-40B4-BE49-F238E27FC236}">
                <a16:creationId xmlns:a16="http://schemas.microsoft.com/office/drawing/2014/main" id="{7404F427-1456-4A51-BA65-17F125320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1465262"/>
            <a:ext cx="7851775" cy="40519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altLang="en-US" dirty="0"/>
              <a:t>4) </a:t>
            </a:r>
            <a:r>
              <a:rPr lang="en-GB" dirty="0"/>
              <a:t>Try to draw your own diagram to show a spit and bar :</a:t>
            </a:r>
          </a:p>
          <a:p>
            <a:pPr lvl="1"/>
            <a:r>
              <a:rPr lang="en-GB" dirty="0"/>
              <a:t>It could be a diagram for each or a single diagram showing both</a:t>
            </a:r>
          </a:p>
          <a:p>
            <a:pPr lvl="1"/>
            <a:r>
              <a:rPr lang="en-GB" dirty="0"/>
              <a:t>Have a go at created your own but if you’re struggling look at the next slide for some ideas</a:t>
            </a:r>
          </a:p>
          <a:p>
            <a:pPr lvl="1"/>
            <a:r>
              <a:rPr lang="en-GB" dirty="0"/>
              <a:t>When you’ve finished, check on the next slide to make sure your diagram is accurate.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352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428891"/>
              </p:ext>
            </p:extLst>
          </p:nvPr>
        </p:nvGraphicFramePr>
        <p:xfrm>
          <a:off x="251520" y="332656"/>
          <a:ext cx="874846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loud Callout 1"/>
          <p:cNvSpPr/>
          <p:nvPr/>
        </p:nvSpPr>
        <p:spPr>
          <a:xfrm>
            <a:off x="5652120" y="260648"/>
            <a:ext cx="3203848" cy="2592288"/>
          </a:xfrm>
          <a:prstGeom prst="cloudCallout">
            <a:avLst>
              <a:gd name="adj1" fmla="val -95478"/>
              <a:gd name="adj2" fmla="val 823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Can you define any of these words??</a:t>
            </a:r>
          </a:p>
        </p:txBody>
      </p:sp>
    </p:spTree>
    <p:extLst>
      <p:ext uri="{BB962C8B-B14F-4D97-AF65-F5344CB8AC3E}">
        <p14:creationId xmlns:p14="http://schemas.microsoft.com/office/powerpoint/2010/main" val="2647627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8B9B03-C722-41CD-9A44-B137898649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2"/>
          <a:stretch/>
        </p:blipFill>
        <p:spPr>
          <a:xfrm>
            <a:off x="518120" y="274043"/>
            <a:ext cx="2541712" cy="28100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BB364A-A321-400F-BEA9-0F12AD0352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" t="6263" b="4560"/>
          <a:stretch/>
        </p:blipFill>
        <p:spPr>
          <a:xfrm>
            <a:off x="3790394" y="115822"/>
            <a:ext cx="5353606" cy="38030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4F2C5C-4345-40AA-B799-85691D7CF9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r="7476"/>
          <a:stretch/>
        </p:blipFill>
        <p:spPr>
          <a:xfrm>
            <a:off x="341784" y="3791431"/>
            <a:ext cx="4230216" cy="29386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38D3D49-477A-4EF6-8E5B-2AADD306E1B2}"/>
              </a:ext>
            </a:extLst>
          </p:cNvPr>
          <p:cNvSpPr/>
          <p:nvPr/>
        </p:nvSpPr>
        <p:spPr>
          <a:xfrm>
            <a:off x="307624" y="3791431"/>
            <a:ext cx="2056540" cy="2877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Longshore drift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BEBBBA-B2AD-4292-80CF-F676288FA0D5}"/>
              </a:ext>
            </a:extLst>
          </p:cNvPr>
          <p:cNvSpPr/>
          <p:nvPr/>
        </p:nvSpPr>
        <p:spPr>
          <a:xfrm>
            <a:off x="2522276" y="3984827"/>
            <a:ext cx="2056540" cy="2877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Headland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B60277-CBCD-4069-BA77-7691F1D758A6}"/>
              </a:ext>
            </a:extLst>
          </p:cNvPr>
          <p:cNvSpPr/>
          <p:nvPr/>
        </p:nvSpPr>
        <p:spPr>
          <a:xfrm>
            <a:off x="3275856" y="5260749"/>
            <a:ext cx="2056540" cy="2877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Spit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58A6ED-25ED-4CCF-8F0C-C2DBDC73DEE0}"/>
              </a:ext>
            </a:extLst>
          </p:cNvPr>
          <p:cNvSpPr/>
          <p:nvPr/>
        </p:nvSpPr>
        <p:spPr>
          <a:xfrm>
            <a:off x="2428262" y="6442351"/>
            <a:ext cx="6373954" cy="2877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Deposited sand builds up over time and spit gets bigger</a:t>
            </a:r>
          </a:p>
        </p:txBody>
      </p:sp>
    </p:spTree>
    <p:extLst>
      <p:ext uri="{BB962C8B-B14F-4D97-AF65-F5344CB8AC3E}">
        <p14:creationId xmlns:p14="http://schemas.microsoft.com/office/powerpoint/2010/main" val="2232024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49188"/>
            <a:ext cx="3168352" cy="1143000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Finally….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2516" y="1417627"/>
            <a:ext cx="9001000" cy="463711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12800" dirty="0"/>
              <a:t>If you think the picture is a </a:t>
            </a:r>
          </a:p>
          <a:p>
            <a:pPr marL="0" indent="0">
              <a:buNone/>
            </a:pPr>
            <a:r>
              <a:rPr lang="en-GB" sz="12800" b="1" u="sng" dirty="0">
                <a:solidFill>
                  <a:srgbClr val="7030A0"/>
                </a:solidFill>
              </a:rPr>
              <a:t>Spit </a:t>
            </a:r>
            <a:r>
              <a:rPr lang="en-GB" sz="12800" dirty="0"/>
              <a:t>do the </a:t>
            </a:r>
            <a:r>
              <a:rPr lang="en-GB" sz="12800" b="1" dirty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LIGHTNING BOLT</a:t>
            </a:r>
          </a:p>
          <a:p>
            <a:endParaRPr lang="en-GB" sz="12800" dirty="0"/>
          </a:p>
          <a:p>
            <a:endParaRPr lang="en-GB" sz="12800" dirty="0"/>
          </a:p>
          <a:p>
            <a:endParaRPr lang="en-GB" sz="12800" dirty="0"/>
          </a:p>
          <a:p>
            <a:pPr marL="0" indent="0">
              <a:buNone/>
            </a:pPr>
            <a:r>
              <a:rPr lang="en-GB" sz="12800" dirty="0"/>
              <a:t>If you think the picture is a </a:t>
            </a:r>
          </a:p>
          <a:p>
            <a:pPr marL="0" indent="0">
              <a:buNone/>
            </a:pPr>
            <a:r>
              <a:rPr lang="en-GB" sz="12800" b="1" u="sng" dirty="0">
                <a:solidFill>
                  <a:srgbClr val="7030A0"/>
                </a:solidFill>
              </a:rPr>
              <a:t>Bar </a:t>
            </a:r>
            <a:r>
              <a:rPr lang="en-GB" sz="12800" dirty="0"/>
              <a:t>do the </a:t>
            </a:r>
            <a:r>
              <a:rPr lang="en-GB" sz="12800" b="1" dirty="0">
                <a:ln w="3175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MO BOT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7200" dirty="0"/>
          </a:p>
        </p:txBody>
      </p:sp>
      <p:grpSp>
        <p:nvGrpSpPr>
          <p:cNvPr id="9" name="Group 8"/>
          <p:cNvGrpSpPr/>
          <p:nvPr/>
        </p:nvGrpSpPr>
        <p:grpSpPr>
          <a:xfrm>
            <a:off x="6121141" y="2787578"/>
            <a:ext cx="2880320" cy="1617255"/>
            <a:chOff x="5292080" y="1628799"/>
            <a:chExt cx="2880320" cy="1617255"/>
          </a:xfrm>
        </p:grpSpPr>
        <p:pic>
          <p:nvPicPr>
            <p:cNvPr id="4" name="Picture 19" descr="Usain-Bolt-lightning-960x5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628799"/>
              <a:ext cx="2880320" cy="161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380312" y="278092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FF00"/>
                  </a:solidFill>
                </a:rPr>
                <a:t>SPIT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02302" y="5251478"/>
            <a:ext cx="2964607" cy="1606522"/>
            <a:chOff x="5292080" y="3573016"/>
            <a:chExt cx="2964607" cy="1606522"/>
          </a:xfrm>
        </p:grpSpPr>
        <p:pic>
          <p:nvPicPr>
            <p:cNvPr id="5" name="Picture 12" descr="bolt_farah_009_2307854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3573016"/>
              <a:ext cx="2911824" cy="1606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464599" y="4798155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FF00"/>
                  </a:solidFill>
                </a:rPr>
                <a:t>BAR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465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http://www.marlimillerphoto.com/images/Dep-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" y="404664"/>
            <a:ext cx="9124452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1520" y="404664"/>
            <a:ext cx="2880320" cy="1617255"/>
            <a:chOff x="5292080" y="1628799"/>
            <a:chExt cx="2880320" cy="1617255"/>
          </a:xfrm>
        </p:grpSpPr>
        <p:pic>
          <p:nvPicPr>
            <p:cNvPr id="6" name="Picture 19" descr="Usain-Bolt-lightning-960x5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628799"/>
              <a:ext cx="2880320" cy="161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380312" y="278092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FF00"/>
                  </a:solidFill>
                </a:rPr>
                <a:t>SPIT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40152" y="4796274"/>
            <a:ext cx="2964607" cy="1606522"/>
            <a:chOff x="5292080" y="3573016"/>
            <a:chExt cx="2964607" cy="1606522"/>
          </a:xfrm>
        </p:grpSpPr>
        <p:pic>
          <p:nvPicPr>
            <p:cNvPr id="9" name="Picture 12" descr="bolt_farah_009_2307854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3573016"/>
              <a:ext cx="2911824" cy="1606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464599" y="4798155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FF00"/>
                  </a:solidFill>
                </a:rPr>
                <a:t>BAR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151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http://www.marlimillerphoto.com/images/Dep-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" y="274638"/>
            <a:ext cx="9124452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1520" y="404664"/>
            <a:ext cx="2880320" cy="1617255"/>
            <a:chOff x="5292080" y="1628799"/>
            <a:chExt cx="2880320" cy="1617255"/>
          </a:xfrm>
        </p:grpSpPr>
        <p:pic>
          <p:nvPicPr>
            <p:cNvPr id="6" name="Picture 19" descr="Usain-Bolt-lightning-960x5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628799"/>
              <a:ext cx="2880320" cy="161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380312" y="278092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FF00"/>
                  </a:solidFill>
                </a:rPr>
                <a:t>SPIT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7A4393D-69AB-43E8-912E-3DE1A2C7C75E}"/>
              </a:ext>
            </a:extLst>
          </p:cNvPr>
          <p:cNvSpPr/>
          <p:nvPr/>
        </p:nvSpPr>
        <p:spPr>
          <a:xfrm>
            <a:off x="390364" y="2126567"/>
            <a:ext cx="2602632" cy="139675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It doesn’t go all the way along from one headland to another so it is a spit!</a:t>
            </a:r>
          </a:p>
        </p:txBody>
      </p:sp>
    </p:spTree>
    <p:extLst>
      <p:ext uri="{BB962C8B-B14F-4D97-AF65-F5344CB8AC3E}">
        <p14:creationId xmlns:p14="http://schemas.microsoft.com/office/powerpoint/2010/main" val="168355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www.southwestcoastalgroup.org.uk/images/slapton%20Ley%20leaf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07"/>
            <a:ext cx="6588224" cy="685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1520" y="404664"/>
            <a:ext cx="2880320" cy="1617255"/>
            <a:chOff x="5292080" y="1628799"/>
            <a:chExt cx="2880320" cy="1617255"/>
          </a:xfrm>
        </p:grpSpPr>
        <p:pic>
          <p:nvPicPr>
            <p:cNvPr id="6" name="Picture 19" descr="Usain-Bolt-lightning-960x5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628799"/>
              <a:ext cx="2880320" cy="161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380312" y="278092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FF00"/>
                  </a:solidFill>
                </a:rPr>
                <a:t>SPIT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1520" y="4005064"/>
            <a:ext cx="2964607" cy="1606522"/>
            <a:chOff x="5292080" y="3573016"/>
            <a:chExt cx="2964607" cy="1606522"/>
          </a:xfrm>
        </p:grpSpPr>
        <p:pic>
          <p:nvPicPr>
            <p:cNvPr id="9" name="Picture 12" descr="bolt_farah_009_2307854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3573016"/>
              <a:ext cx="2911824" cy="1606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464599" y="4798155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FF00"/>
                  </a:solidFill>
                </a:rPr>
                <a:t>BAR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883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outhwestcoastalgroup.org.uk/images/slapton%20Ley%20leaf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07"/>
            <a:ext cx="6588224" cy="685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1520" y="4005064"/>
            <a:ext cx="2964607" cy="1606522"/>
            <a:chOff x="5292080" y="3573016"/>
            <a:chExt cx="2964607" cy="1606522"/>
          </a:xfrm>
        </p:grpSpPr>
        <p:pic>
          <p:nvPicPr>
            <p:cNvPr id="9" name="Picture 12" descr="bolt_farah_009_2307854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3573016"/>
              <a:ext cx="2911824" cy="1606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464599" y="4798155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FF00"/>
                  </a:solidFill>
                </a:rPr>
                <a:t>BAR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E397CFA-C27A-4368-800A-375AE8C9F698}"/>
              </a:ext>
            </a:extLst>
          </p:cNvPr>
          <p:cNvSpPr/>
          <p:nvPr/>
        </p:nvSpPr>
        <p:spPr>
          <a:xfrm>
            <a:off x="390364" y="2126567"/>
            <a:ext cx="2602632" cy="139675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It connects the two headlands and totally cuts the bay off meaning it’s a bar!</a:t>
            </a:r>
          </a:p>
        </p:txBody>
      </p:sp>
    </p:spTree>
    <p:extLst>
      <p:ext uri="{BB962C8B-B14F-4D97-AF65-F5344CB8AC3E}">
        <p14:creationId xmlns:p14="http://schemas.microsoft.com/office/powerpoint/2010/main" val="99540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http://www.paramotorsuk.co.uk/photogallery/simonravine/aug05/photos/slap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971656" y="476672"/>
            <a:ext cx="2880320" cy="1617255"/>
            <a:chOff x="5292080" y="1628799"/>
            <a:chExt cx="2880320" cy="1617255"/>
          </a:xfrm>
        </p:grpSpPr>
        <p:pic>
          <p:nvPicPr>
            <p:cNvPr id="6" name="Picture 19" descr="Usain-Bolt-lightning-960x5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628799"/>
              <a:ext cx="2880320" cy="161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380312" y="278092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FF00"/>
                  </a:solidFill>
                </a:rPr>
                <a:t>SPIT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40152" y="4796274"/>
            <a:ext cx="2964607" cy="1606522"/>
            <a:chOff x="5292080" y="3573016"/>
            <a:chExt cx="2964607" cy="1606522"/>
          </a:xfrm>
        </p:grpSpPr>
        <p:pic>
          <p:nvPicPr>
            <p:cNvPr id="9" name="Picture 12" descr="bolt_farah_009_2307854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3573016"/>
              <a:ext cx="2911824" cy="1606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464599" y="4798155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FF00"/>
                  </a:solidFill>
                </a:rPr>
                <a:t>BAR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519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http://www.paramotorsuk.co.uk/photogallery/simonravine/aug05/photos/slap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940152" y="4796274"/>
            <a:ext cx="2964607" cy="1606522"/>
            <a:chOff x="5292080" y="3573016"/>
            <a:chExt cx="2964607" cy="1606522"/>
          </a:xfrm>
        </p:grpSpPr>
        <p:pic>
          <p:nvPicPr>
            <p:cNvPr id="9" name="Picture 12" descr="bolt_farah_009_2307854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3573016"/>
              <a:ext cx="2911824" cy="1606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464599" y="4798155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FF00"/>
                  </a:solidFill>
                </a:rPr>
                <a:t>BAR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F29A3-CB37-43E8-980C-8438FDDFDBCE}"/>
              </a:ext>
            </a:extLst>
          </p:cNvPr>
          <p:cNvSpPr/>
          <p:nvPr/>
        </p:nvSpPr>
        <p:spPr>
          <a:xfrm>
            <a:off x="5941328" y="3308240"/>
            <a:ext cx="2602632" cy="139675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It connects the two headlands and totally cuts the bay off meaning it’s a bar!</a:t>
            </a:r>
          </a:p>
        </p:txBody>
      </p:sp>
    </p:spTree>
    <p:extLst>
      <p:ext uri="{BB962C8B-B14F-4D97-AF65-F5344CB8AC3E}">
        <p14:creationId xmlns:p14="http://schemas.microsoft.com/office/powerpoint/2010/main" val="182338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community.fortunecity.ws/greenfield/ecolodge/25/spu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1520" y="404664"/>
            <a:ext cx="2880320" cy="1617255"/>
            <a:chOff x="5292080" y="1628799"/>
            <a:chExt cx="2880320" cy="1617255"/>
          </a:xfrm>
        </p:grpSpPr>
        <p:pic>
          <p:nvPicPr>
            <p:cNvPr id="6" name="Picture 19" descr="Usain-Bolt-lightning-960x5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628799"/>
              <a:ext cx="2880320" cy="161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380312" y="278092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FF00"/>
                  </a:solidFill>
                </a:rPr>
                <a:t>SPIT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96136" y="404664"/>
            <a:ext cx="2964607" cy="1606522"/>
            <a:chOff x="5292080" y="3573016"/>
            <a:chExt cx="2964607" cy="1606522"/>
          </a:xfrm>
        </p:grpSpPr>
        <p:pic>
          <p:nvPicPr>
            <p:cNvPr id="9" name="Picture 12" descr="bolt_farah_009_2307854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3573016"/>
              <a:ext cx="2911824" cy="1606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464599" y="4798155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FF00"/>
                  </a:solidFill>
                </a:rPr>
                <a:t>BAR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590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community.fortunecity.ws/greenfield/ecolodge/25/spu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1520" y="404664"/>
            <a:ext cx="2880320" cy="1617255"/>
            <a:chOff x="5292080" y="1628799"/>
            <a:chExt cx="2880320" cy="1617255"/>
          </a:xfrm>
        </p:grpSpPr>
        <p:pic>
          <p:nvPicPr>
            <p:cNvPr id="6" name="Picture 19" descr="Usain-Bolt-lightning-960x5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628799"/>
              <a:ext cx="2880320" cy="161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380312" y="278092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FF00"/>
                  </a:solidFill>
                </a:rPr>
                <a:t>SPIT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C84D2A7-4078-4991-A778-9E7082CD6EF6}"/>
              </a:ext>
            </a:extLst>
          </p:cNvPr>
          <p:cNvSpPr/>
          <p:nvPr/>
        </p:nvSpPr>
        <p:spPr>
          <a:xfrm>
            <a:off x="390364" y="2126567"/>
            <a:ext cx="2602632" cy="139675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It doesn’t go all the way along from one headland to another so it is a spit!</a:t>
            </a:r>
          </a:p>
        </p:txBody>
      </p:sp>
    </p:spTree>
    <p:extLst>
      <p:ext uri="{BB962C8B-B14F-4D97-AF65-F5344CB8AC3E}">
        <p14:creationId xmlns:p14="http://schemas.microsoft.com/office/powerpoint/2010/main" val="187443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65F68D-8FCC-4CED-9738-622309EB9BD0}"/>
              </a:ext>
            </a:extLst>
          </p:cNvPr>
          <p:cNvSpPr/>
          <p:nvPr/>
        </p:nvSpPr>
        <p:spPr>
          <a:xfrm>
            <a:off x="457200" y="333375"/>
            <a:ext cx="8229600" cy="6305550"/>
          </a:xfrm>
          <a:prstGeom prst="rect">
            <a:avLst/>
          </a:prstGeom>
          <a:ln w="76200">
            <a:solidFill>
              <a:srgbClr val="9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99" name="Title 1">
            <a:extLst>
              <a:ext uri="{FF2B5EF4-FFF2-40B4-BE49-F238E27FC236}">
                <a16:creationId xmlns:a16="http://schemas.microsoft.com/office/drawing/2014/main" id="{15DCC43B-D9BC-4634-814D-CA54F1809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2588"/>
            <a:ext cx="8229600" cy="885825"/>
          </a:xfrm>
        </p:spPr>
        <p:txBody>
          <a:bodyPr>
            <a:normAutofit/>
          </a:bodyPr>
          <a:lstStyle/>
          <a:p>
            <a:r>
              <a:rPr lang="en-GB" altLang="en-US" sz="4000" dirty="0"/>
              <a:t>Test your knowledge: </a:t>
            </a:r>
            <a:r>
              <a:rPr lang="en-GB" altLang="en-US" sz="4000" b="1" dirty="0"/>
              <a:t>Developing</a:t>
            </a:r>
          </a:p>
        </p:txBody>
      </p:sp>
      <p:sp>
        <p:nvSpPr>
          <p:cNvPr id="20484" name="Content Placeholder 2">
            <a:extLst>
              <a:ext uri="{FF2B5EF4-FFF2-40B4-BE49-F238E27FC236}">
                <a16:creationId xmlns:a16="http://schemas.microsoft.com/office/drawing/2014/main" id="{B59CC5E4-A5D9-4EF9-97E9-FDF06FE5A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25" y="1844823"/>
            <a:ext cx="8016875" cy="4794101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arenR"/>
              <a:defRPr/>
            </a:pPr>
            <a:r>
              <a:rPr lang="en-GB" altLang="en-US" sz="3300" dirty="0"/>
              <a:t>Write a definition of the following key terms (you can do this independently or research it, obviously the answer is on the next slide if you struggle!):</a:t>
            </a:r>
            <a:endParaRPr lang="en-GB" altLang="en-US" sz="2500" dirty="0"/>
          </a:p>
          <a:p>
            <a:pPr marL="400050" lvl="1" indent="0">
              <a:buNone/>
              <a:defRPr/>
            </a:pPr>
            <a:r>
              <a:rPr lang="en-GB" altLang="en-US" sz="2900" dirty="0"/>
              <a:t>-   Erosion </a:t>
            </a:r>
          </a:p>
          <a:p>
            <a:pPr marL="857250" lvl="1" indent="-457200">
              <a:buFontTx/>
              <a:buChar char="-"/>
              <a:defRPr/>
            </a:pPr>
            <a:r>
              <a:rPr lang="en-GB" altLang="en-US" sz="2900" dirty="0"/>
              <a:t>Transportation</a:t>
            </a:r>
          </a:p>
          <a:p>
            <a:pPr marL="857250" lvl="1" indent="-457200">
              <a:buFontTx/>
              <a:buChar char="-"/>
              <a:defRPr/>
            </a:pPr>
            <a:r>
              <a:rPr lang="en-GB" altLang="en-US" sz="2900" dirty="0"/>
              <a:t>Deposition</a:t>
            </a:r>
          </a:p>
        </p:txBody>
      </p:sp>
    </p:spTree>
    <p:extLst>
      <p:ext uri="{BB962C8B-B14F-4D97-AF65-F5344CB8AC3E}">
        <p14:creationId xmlns:p14="http://schemas.microsoft.com/office/powerpoint/2010/main" val="187613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thumb/6/66/WayaWayasewa.jpg/220px-WayaWayasew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62"/>
            <a:ext cx="4572000" cy="69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64088" y="479872"/>
            <a:ext cx="2880320" cy="1617255"/>
            <a:chOff x="5292080" y="1628799"/>
            <a:chExt cx="2880320" cy="1617255"/>
          </a:xfrm>
        </p:grpSpPr>
        <p:pic>
          <p:nvPicPr>
            <p:cNvPr id="6" name="Picture 19" descr="Usain-Bolt-lightning-960x5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628799"/>
              <a:ext cx="2880320" cy="161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380312" y="278092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FF00"/>
                  </a:solidFill>
                </a:rPr>
                <a:t>SPIT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79801" y="4784223"/>
            <a:ext cx="2964607" cy="1606522"/>
            <a:chOff x="5292080" y="3573016"/>
            <a:chExt cx="2964607" cy="1606522"/>
          </a:xfrm>
        </p:grpSpPr>
        <p:pic>
          <p:nvPicPr>
            <p:cNvPr id="9" name="Picture 12" descr="bolt_farah_009_2307854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3573016"/>
              <a:ext cx="2911824" cy="1606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464599" y="4798155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FF00"/>
                  </a:solidFill>
                </a:rPr>
                <a:t>BAR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743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thumb/6/66/WayaWayasewa.jpg/220px-WayaWayasew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62"/>
            <a:ext cx="4572000" cy="69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279801" y="4784223"/>
            <a:ext cx="2964607" cy="1606522"/>
            <a:chOff x="5292080" y="3573016"/>
            <a:chExt cx="2964607" cy="1606522"/>
          </a:xfrm>
        </p:grpSpPr>
        <p:pic>
          <p:nvPicPr>
            <p:cNvPr id="9" name="Picture 12" descr="bolt_farah_009_2307854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3573016"/>
              <a:ext cx="2911824" cy="1606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464599" y="4798155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FF00"/>
                  </a:solidFill>
                </a:rPr>
                <a:t>BAR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0B3BD8A-F55E-4237-9D7B-424959E473FB}"/>
              </a:ext>
            </a:extLst>
          </p:cNvPr>
          <p:cNvSpPr/>
          <p:nvPr/>
        </p:nvSpPr>
        <p:spPr>
          <a:xfrm>
            <a:off x="5434397" y="3068960"/>
            <a:ext cx="2602632" cy="139675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Even though we can’t see the bay behind, it has to be a bar because it connects two bits of land.</a:t>
            </a:r>
          </a:p>
        </p:txBody>
      </p:sp>
    </p:spTree>
    <p:extLst>
      <p:ext uri="{BB962C8B-B14F-4D97-AF65-F5344CB8AC3E}">
        <p14:creationId xmlns:p14="http://schemas.microsoft.com/office/powerpoint/2010/main" val="238650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://www.geographylwc.org.uk/GCSE/igcse/coasts/images/Dawl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8424936" cy="718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043664" y="3789040"/>
            <a:ext cx="2880320" cy="1617255"/>
            <a:chOff x="5292080" y="1628799"/>
            <a:chExt cx="2880320" cy="1617255"/>
          </a:xfrm>
        </p:grpSpPr>
        <p:pic>
          <p:nvPicPr>
            <p:cNvPr id="6" name="Picture 19" descr="Usain-Bolt-lightning-960x5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628799"/>
              <a:ext cx="2880320" cy="161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380312" y="278092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FF00"/>
                  </a:solidFill>
                </a:rPr>
                <a:t>SPIT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12160" y="620688"/>
            <a:ext cx="2964607" cy="1606522"/>
            <a:chOff x="5292080" y="3573016"/>
            <a:chExt cx="2964607" cy="1606522"/>
          </a:xfrm>
        </p:grpSpPr>
        <p:pic>
          <p:nvPicPr>
            <p:cNvPr id="9" name="Picture 12" descr="bolt_farah_009_2307854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3573016"/>
              <a:ext cx="2911824" cy="1606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464599" y="4798155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FF00"/>
                  </a:solidFill>
                </a:rPr>
                <a:t>BAR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081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eographylwc.org.uk/GCSE/igcse/coasts/images/Dawl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8424936" cy="718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043664" y="3789040"/>
            <a:ext cx="2880320" cy="1617255"/>
            <a:chOff x="5292080" y="1628799"/>
            <a:chExt cx="2880320" cy="1617255"/>
          </a:xfrm>
        </p:grpSpPr>
        <p:pic>
          <p:nvPicPr>
            <p:cNvPr id="6" name="Picture 19" descr="Usain-Bolt-lightning-960x5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628799"/>
              <a:ext cx="2880320" cy="161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380312" y="278092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FF00"/>
                  </a:solidFill>
                </a:rPr>
                <a:t>SPIT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99EBB6E-8D08-4364-8F68-180EA21F4031}"/>
              </a:ext>
            </a:extLst>
          </p:cNvPr>
          <p:cNvSpPr/>
          <p:nvPr/>
        </p:nvSpPr>
        <p:spPr>
          <a:xfrm>
            <a:off x="6321352" y="2301006"/>
            <a:ext cx="2602632" cy="139675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It doesn’t go all the way along from one headland to another so it is a spit!</a:t>
            </a:r>
          </a:p>
        </p:txBody>
      </p:sp>
    </p:spTree>
    <p:extLst>
      <p:ext uri="{BB962C8B-B14F-4D97-AF65-F5344CB8AC3E}">
        <p14:creationId xmlns:p14="http://schemas.microsoft.com/office/powerpoint/2010/main" val="338612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File:Amanohashidate view from Kasamatsu Park01s3s44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5658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23528" y="548680"/>
            <a:ext cx="2880320" cy="1617255"/>
            <a:chOff x="5292080" y="1628799"/>
            <a:chExt cx="2880320" cy="1617255"/>
          </a:xfrm>
        </p:grpSpPr>
        <p:pic>
          <p:nvPicPr>
            <p:cNvPr id="6" name="Picture 19" descr="Usain-Bolt-lightning-960x5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628799"/>
              <a:ext cx="2880320" cy="161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380312" y="278092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FF00"/>
                  </a:solidFill>
                </a:rPr>
                <a:t>SPIT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12160" y="571464"/>
            <a:ext cx="2964607" cy="1606522"/>
            <a:chOff x="5292080" y="3573016"/>
            <a:chExt cx="2964607" cy="1606522"/>
          </a:xfrm>
        </p:grpSpPr>
        <p:pic>
          <p:nvPicPr>
            <p:cNvPr id="9" name="Picture 12" descr="bolt_farah_009_2307854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3573016"/>
              <a:ext cx="2911824" cy="1606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464599" y="4798155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FF00"/>
                  </a:solidFill>
                </a:rPr>
                <a:t>BAR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004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le:Amanohashidate view from Kasamatsu Park01s3s44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5658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012160" y="571464"/>
            <a:ext cx="2964607" cy="1606522"/>
            <a:chOff x="5292080" y="3573016"/>
            <a:chExt cx="2964607" cy="1606522"/>
          </a:xfrm>
        </p:grpSpPr>
        <p:pic>
          <p:nvPicPr>
            <p:cNvPr id="9" name="Picture 12" descr="bolt_farah_009_2307854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3573016"/>
              <a:ext cx="2911824" cy="1606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464599" y="4798155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FF00"/>
                  </a:solidFill>
                </a:rPr>
                <a:t>BAR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193C47A-DB89-460D-A26D-1001D1E1B5F1}"/>
              </a:ext>
            </a:extLst>
          </p:cNvPr>
          <p:cNvSpPr/>
          <p:nvPr/>
        </p:nvSpPr>
        <p:spPr>
          <a:xfrm>
            <a:off x="3240637" y="769182"/>
            <a:ext cx="2602632" cy="139675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It connects the two headlands and totally cuts the bay off meaning it’s a bar!</a:t>
            </a:r>
          </a:p>
        </p:txBody>
      </p:sp>
    </p:spTree>
    <p:extLst>
      <p:ext uri="{BB962C8B-B14F-4D97-AF65-F5344CB8AC3E}">
        <p14:creationId xmlns:p14="http://schemas.microsoft.com/office/powerpoint/2010/main" val="86626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068114"/>
              </p:ext>
            </p:extLst>
          </p:nvPr>
        </p:nvGraphicFramePr>
        <p:xfrm>
          <a:off x="197768" y="620688"/>
          <a:ext cx="874846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j.hyland\AppData\Local\Microsoft\Windows\Temporary Internet Files\Content.IE5\B2SQQHW3\lgi01a20140314020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48" y="862712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47664" y="44624"/>
            <a:ext cx="7573993" cy="476672"/>
            <a:chOff x="1692784" y="1710"/>
            <a:chExt cx="5472684" cy="1257304"/>
          </a:xfrm>
        </p:grpSpPr>
        <p:sp>
          <p:nvSpPr>
            <p:cNvPr id="7" name="Pentagon 6"/>
            <p:cNvSpPr/>
            <p:nvPr/>
          </p:nvSpPr>
          <p:spPr>
            <a:xfrm rot="10800000">
              <a:off x="1692784" y="1710"/>
              <a:ext cx="5472684" cy="1257304"/>
            </a:xfrm>
            <a:prstGeom prst="homePlate">
              <a:avLst/>
            </a:prstGeom>
            <a:solidFill>
              <a:srgbClr val="993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entagon 4"/>
            <p:cNvSpPr/>
            <p:nvPr/>
          </p:nvSpPr>
          <p:spPr>
            <a:xfrm rot="21600000">
              <a:off x="2007110" y="1710"/>
              <a:ext cx="5158358" cy="1257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4436" tIns="87630" rIns="163576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dirty="0">
                  <a:solidFill>
                    <a:schemeClr val="tx1"/>
                  </a:solidFill>
                </a:rPr>
                <a:t>Define</a:t>
              </a:r>
              <a:r>
                <a:rPr lang="en-GB" b="0" kern="1200" dirty="0">
                  <a:solidFill>
                    <a:schemeClr val="tx1"/>
                  </a:solidFill>
                </a:rPr>
                <a:t> erosion, transportation and deposition</a:t>
              </a:r>
            </a:p>
          </p:txBody>
        </p:sp>
      </p:grp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9713F75D-40FC-4448-A761-7738B009E037}"/>
              </a:ext>
            </a:extLst>
          </p:cNvPr>
          <p:cNvSpPr/>
          <p:nvPr/>
        </p:nvSpPr>
        <p:spPr>
          <a:xfrm>
            <a:off x="6119664" y="619304"/>
            <a:ext cx="2880320" cy="1584176"/>
          </a:xfrm>
          <a:prstGeom prst="wedgeEllipseCallout">
            <a:avLst>
              <a:gd name="adj1" fmla="val -72501"/>
              <a:gd name="adj2" fmla="val 2253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 should have known this one from our last few lessons!</a:t>
            </a:r>
          </a:p>
        </p:txBody>
      </p:sp>
    </p:spTree>
    <p:extLst>
      <p:ext uri="{BB962C8B-B14F-4D97-AF65-F5344CB8AC3E}">
        <p14:creationId xmlns:p14="http://schemas.microsoft.com/office/powerpoint/2010/main" val="2463204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u="sng" dirty="0"/>
              <a:t>Transportation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2880319"/>
          </a:xfrm>
        </p:spPr>
        <p:txBody>
          <a:bodyPr>
            <a:normAutofit/>
          </a:bodyPr>
          <a:lstStyle/>
          <a:p>
            <a:r>
              <a:rPr lang="en-GB" dirty="0"/>
              <a:t>What do you already know about how waves move on and off the beach?</a:t>
            </a:r>
          </a:p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6516216" y="4653136"/>
            <a:ext cx="2520280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THINK:</a:t>
            </a:r>
          </a:p>
          <a:p>
            <a:pPr algn="ctr"/>
            <a:r>
              <a:rPr lang="en-GB" sz="2800" dirty="0"/>
              <a:t>Waves</a:t>
            </a:r>
          </a:p>
          <a:p>
            <a:pPr algn="ctr"/>
            <a:r>
              <a:rPr lang="en-GB" sz="2800" dirty="0"/>
              <a:t>Swash</a:t>
            </a:r>
          </a:p>
          <a:p>
            <a:pPr algn="ctr"/>
            <a:r>
              <a:rPr lang="en-GB" sz="2800" dirty="0"/>
              <a:t>Backwash</a:t>
            </a:r>
          </a:p>
        </p:txBody>
      </p:sp>
    </p:spTree>
    <p:extLst>
      <p:ext uri="{BB962C8B-B14F-4D97-AF65-F5344CB8AC3E}">
        <p14:creationId xmlns:p14="http://schemas.microsoft.com/office/powerpoint/2010/main" val="947266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435975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b="1" u="sng">
                <a:solidFill>
                  <a:srgbClr val="7030A0"/>
                </a:solidFill>
                <a:ea typeface="ＭＳ Ｐゴシック" pitchFamily="34" charset="-128"/>
              </a:rPr>
              <a:t>SWASH</a:t>
            </a:r>
          </a:p>
          <a:p>
            <a:pPr eaLnBrk="1" hangingPunct="1">
              <a:buFontTx/>
              <a:buNone/>
            </a:pPr>
            <a:r>
              <a:rPr lang="en-GB" b="1">
                <a:solidFill>
                  <a:srgbClr val="FFC000"/>
                </a:solidFill>
                <a:ea typeface="ＭＳ Ｐゴシック" pitchFamily="34" charset="-128"/>
              </a:rPr>
              <a:t>The water rushing </a:t>
            </a:r>
          </a:p>
          <a:p>
            <a:pPr eaLnBrk="1" hangingPunct="1">
              <a:buFontTx/>
              <a:buNone/>
            </a:pPr>
            <a:r>
              <a:rPr lang="en-GB" b="1">
                <a:solidFill>
                  <a:srgbClr val="FFC000"/>
                </a:solidFill>
                <a:ea typeface="ＭＳ Ｐゴシック" pitchFamily="34" charset="-128"/>
              </a:rPr>
              <a:t>up the beach.</a:t>
            </a:r>
          </a:p>
          <a:p>
            <a:pPr eaLnBrk="1" hangingPunct="1">
              <a:buFontTx/>
              <a:buNone/>
            </a:pPr>
            <a:endParaRPr lang="en-GB" b="1">
              <a:solidFill>
                <a:srgbClr val="7030A0"/>
              </a:solidFill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en-GB" b="1" u="sng">
                <a:solidFill>
                  <a:srgbClr val="7030A0"/>
                </a:solidFill>
                <a:ea typeface="ＭＳ Ｐゴシック" pitchFamily="34" charset="-128"/>
              </a:rPr>
              <a:t>BACKWASH</a:t>
            </a:r>
          </a:p>
          <a:p>
            <a:pPr eaLnBrk="1" hangingPunct="1">
              <a:buFontTx/>
              <a:buNone/>
            </a:pPr>
            <a:r>
              <a:rPr lang="en-GB" b="1">
                <a:solidFill>
                  <a:srgbClr val="FFC000"/>
                </a:solidFill>
                <a:ea typeface="ＭＳ Ｐゴシック" pitchFamily="34" charset="-128"/>
              </a:rPr>
              <a:t>The water rolling </a:t>
            </a:r>
          </a:p>
          <a:p>
            <a:pPr eaLnBrk="1" hangingPunct="1">
              <a:buFontTx/>
              <a:buNone/>
            </a:pPr>
            <a:r>
              <a:rPr lang="en-GB" b="1">
                <a:solidFill>
                  <a:srgbClr val="FFC000"/>
                </a:solidFill>
                <a:ea typeface="ＭＳ Ｐゴシック" pitchFamily="34" charset="-128"/>
              </a:rPr>
              <a:t>back down the beach.</a:t>
            </a:r>
          </a:p>
        </p:txBody>
      </p:sp>
      <p:pic>
        <p:nvPicPr>
          <p:cNvPr id="9219" name="Picture 4" descr="BEACH AND 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341313"/>
            <a:ext cx="41148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992688" y="4487863"/>
            <a:ext cx="876300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b="1" dirty="0">
                <a:solidFill>
                  <a:srgbClr val="000066"/>
                </a:solidFill>
                <a:latin typeface="+mn-lt"/>
              </a:rPr>
              <a:t>Swash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870700" y="4487863"/>
            <a:ext cx="1235075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b="1" dirty="0">
                <a:solidFill>
                  <a:srgbClr val="000066"/>
                </a:solidFill>
                <a:latin typeface="+mn-lt"/>
              </a:rPr>
              <a:t>Backwash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V="1">
            <a:off x="5486400" y="2078038"/>
            <a:ext cx="1030288" cy="1981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7019925" y="2276475"/>
            <a:ext cx="0" cy="1981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15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69" grpId="0" animBg="1" autoUpdateAnimBg="0"/>
      <p:bldP spid="36870" grpId="0" animBg="1" autoUpdateAnimBg="0"/>
      <p:bldP spid="36871" grpId="0" animBg="1"/>
      <p:bldP spid="368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65F68D-8FCC-4CED-9738-622309EB9BD0}"/>
              </a:ext>
            </a:extLst>
          </p:cNvPr>
          <p:cNvSpPr/>
          <p:nvPr/>
        </p:nvSpPr>
        <p:spPr>
          <a:xfrm>
            <a:off x="457200" y="333375"/>
            <a:ext cx="8229600" cy="6048375"/>
          </a:xfrm>
          <a:prstGeom prst="rect">
            <a:avLst/>
          </a:prstGeom>
          <a:ln w="76200">
            <a:solidFill>
              <a:srgbClr val="AD8C7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20BE37F0-2E94-4E19-B8EC-3FB25A72F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/>
          <a:lstStyle/>
          <a:p>
            <a:r>
              <a:rPr lang="en-GB" altLang="en-US"/>
              <a:t>Test your knowledge: </a:t>
            </a:r>
            <a:r>
              <a:rPr lang="en-GB" altLang="en-US" b="1"/>
              <a:t>Secure</a:t>
            </a:r>
          </a:p>
        </p:txBody>
      </p:sp>
      <p:sp>
        <p:nvSpPr>
          <p:cNvPr id="19460" name="Content Placeholder 2">
            <a:extLst>
              <a:ext uri="{FF2B5EF4-FFF2-40B4-BE49-F238E27FC236}">
                <a16:creationId xmlns:a16="http://schemas.microsoft.com/office/drawing/2014/main" id="{7404F427-1456-4A51-BA65-17F125320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1465263"/>
            <a:ext cx="7851775" cy="32321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2) Try to explain what could have happened here: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21F5CB-68FC-42DD-BBFE-3FEE7CE63EF4}"/>
              </a:ext>
            </a:extLst>
          </p:cNvPr>
          <p:cNvSpPr txBox="1">
            <a:spLocks/>
          </p:cNvSpPr>
          <p:nvPr/>
        </p:nvSpPr>
        <p:spPr>
          <a:xfrm>
            <a:off x="674713" y="2348880"/>
            <a:ext cx="8229600" cy="36584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When I was younger I went on holiday to Wales with my Gran, Grandad and my older brother, Andy.</a:t>
            </a:r>
          </a:p>
          <a:p>
            <a:r>
              <a:rPr lang="en-GB" dirty="0"/>
              <a:t>One day we were at the beach and Andy took off his favourite Man United shorts so he could go swimming in the sea… (don’t worry- he had swim shorts on underneath!)</a:t>
            </a:r>
          </a:p>
          <a:p>
            <a:r>
              <a:rPr lang="en-GB" dirty="0"/>
              <a:t>Unfortunately, the shorts disappeared and Andy was devasted!</a:t>
            </a:r>
          </a:p>
          <a:p>
            <a:r>
              <a:rPr lang="en-GB" dirty="0"/>
              <a:t>However, we all visited the beach later that day and, to Andy’s great surprise and relief, the shorts turned up about a mile down the beach from where we had been earlier in the day…</a:t>
            </a:r>
          </a:p>
          <a:p>
            <a:r>
              <a:rPr lang="en-GB" dirty="0"/>
              <a:t>How do you think they got there? </a:t>
            </a:r>
          </a:p>
        </p:txBody>
      </p:sp>
    </p:spTree>
    <p:extLst>
      <p:ext uri="{BB962C8B-B14F-4D97-AF65-F5344CB8AC3E}">
        <p14:creationId xmlns:p14="http://schemas.microsoft.com/office/powerpoint/2010/main" val="48187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04" y="332656"/>
            <a:ext cx="1518061" cy="1368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325" y="188640"/>
            <a:ext cx="1518061" cy="1368152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0" y="4869160"/>
            <a:ext cx="9324528" cy="252028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loud Callout 3"/>
          <p:cNvSpPr/>
          <p:nvPr/>
        </p:nvSpPr>
        <p:spPr>
          <a:xfrm>
            <a:off x="6588224" y="2925093"/>
            <a:ext cx="2376264" cy="1944067"/>
          </a:xfrm>
          <a:prstGeom prst="cloudCallout">
            <a:avLst>
              <a:gd name="adj1" fmla="val -1010"/>
              <a:gd name="adj2" fmla="val -9713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How did it get here?</a:t>
            </a:r>
          </a:p>
        </p:txBody>
      </p:sp>
    </p:spTree>
    <p:extLst>
      <p:ext uri="{BB962C8B-B14F-4D97-AF65-F5344CB8AC3E}">
        <p14:creationId xmlns:p14="http://schemas.microsoft.com/office/powerpoint/2010/main" val="1784851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0" y="4869160"/>
            <a:ext cx="9324528" cy="252028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985008" y="3952254"/>
            <a:ext cx="2158992" cy="1944067"/>
          </a:xfrm>
          <a:prstGeom prst="cloudCallout">
            <a:avLst>
              <a:gd name="adj1" fmla="val 4318"/>
              <a:gd name="adj2" fmla="val -13331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How did it get here?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83D378-61F1-49B0-AD14-95BC2F371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87" y="5509217"/>
            <a:ext cx="1235075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b="1" dirty="0">
                <a:solidFill>
                  <a:srgbClr val="000066"/>
                </a:solidFill>
                <a:latin typeface="+mn-lt"/>
              </a:rPr>
              <a:t>Backwash</a:t>
            </a:r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2722A953-EE2C-4DB2-8287-04DFE001C6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623" y="1710028"/>
            <a:ext cx="72008" cy="37987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35145FC-7326-4894-B9ED-184A568C0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7706" y="1772962"/>
            <a:ext cx="876300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b="1" dirty="0">
                <a:solidFill>
                  <a:srgbClr val="000066"/>
                </a:solidFill>
                <a:latin typeface="+mn-lt"/>
              </a:rPr>
              <a:t>Swash</a:t>
            </a:r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DC44AF4B-22CB-4989-A177-C7D32415EF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53542" y="2204864"/>
            <a:ext cx="1622314" cy="333017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7A5DC0-EE8E-435F-8395-D4CE807C66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9" y="5878381"/>
            <a:ext cx="1008355" cy="9087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C61B3D-A35F-49E2-B2AE-7517E6509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88" y="615813"/>
            <a:ext cx="1008355" cy="908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0CC7E7-5397-4CD6-811D-2607E4177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7" y="625612"/>
            <a:ext cx="1008355" cy="9087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CAA07D9-A783-4079-A98F-01B670D8C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176" y="5602565"/>
            <a:ext cx="1235075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b="1" dirty="0">
                <a:solidFill>
                  <a:srgbClr val="000066"/>
                </a:solidFill>
                <a:latin typeface="+mn-lt"/>
              </a:rPr>
              <a:t>Backwash</a:t>
            </a:r>
          </a:p>
        </p:txBody>
      </p:sp>
      <p:sp>
        <p:nvSpPr>
          <p:cNvPr id="15" name="Line 8">
            <a:extLst>
              <a:ext uri="{FF2B5EF4-FFF2-40B4-BE49-F238E27FC236}">
                <a16:creationId xmlns:a16="http://schemas.microsoft.com/office/drawing/2014/main" id="{422E5F05-5615-43F4-B5FC-36FA67E5DF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888" y="2204864"/>
            <a:ext cx="0" cy="333017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F08C2D-D61B-47F3-BDA2-2A38D35680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35" y="5972452"/>
            <a:ext cx="1008355" cy="908780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1FD7D1B9-EE29-477B-BAC9-E285A27D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837" y="1823245"/>
            <a:ext cx="876300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b="1" dirty="0">
                <a:solidFill>
                  <a:srgbClr val="000066"/>
                </a:solidFill>
                <a:latin typeface="+mn-lt"/>
              </a:rPr>
              <a:t>Swash</a:t>
            </a:r>
          </a:p>
        </p:txBody>
      </p:sp>
      <p:sp>
        <p:nvSpPr>
          <p:cNvPr id="18" name="Line 7">
            <a:extLst>
              <a:ext uri="{FF2B5EF4-FFF2-40B4-BE49-F238E27FC236}">
                <a16:creationId xmlns:a16="http://schemas.microsoft.com/office/drawing/2014/main" id="{24DA66B7-252B-4B9A-8AC8-A806AA1133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50673" y="2255147"/>
            <a:ext cx="1622314" cy="333017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3DD8F80-C2D9-41A6-8DC9-5ED942011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19" y="666096"/>
            <a:ext cx="1008355" cy="90878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A9598C9-2FBD-40BA-839D-8A38F06AD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2140" y="5613708"/>
            <a:ext cx="1235075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b="1" dirty="0">
                <a:solidFill>
                  <a:srgbClr val="000066"/>
                </a:solidFill>
                <a:latin typeface="+mn-lt"/>
              </a:rPr>
              <a:t>Backwash</a:t>
            </a:r>
          </a:p>
        </p:txBody>
      </p:sp>
      <p:sp>
        <p:nvSpPr>
          <p:cNvPr id="21" name="Line 8">
            <a:extLst>
              <a:ext uri="{FF2B5EF4-FFF2-40B4-BE49-F238E27FC236}">
                <a16:creationId xmlns:a16="http://schemas.microsoft.com/office/drawing/2014/main" id="{932C9A1C-DDB5-401A-AC4B-13EA08D3A3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6852" y="2216007"/>
            <a:ext cx="0" cy="333017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DBC23BA-D431-4FDB-9A4A-28B8EC6188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99" y="5983595"/>
            <a:ext cx="1008355" cy="908780"/>
          </a:xfrm>
          <a:prstGeom prst="rect">
            <a:avLst/>
          </a:prstGeom>
        </p:spPr>
      </p:pic>
      <p:sp>
        <p:nvSpPr>
          <p:cNvPr id="23" name="Rectangle 5">
            <a:extLst>
              <a:ext uri="{FF2B5EF4-FFF2-40B4-BE49-F238E27FC236}">
                <a16:creationId xmlns:a16="http://schemas.microsoft.com/office/drawing/2014/main" id="{25827317-B13D-4BE3-A42E-8E7882A9A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2288" y="1822900"/>
            <a:ext cx="876300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b="1" dirty="0">
                <a:solidFill>
                  <a:srgbClr val="000066"/>
                </a:solidFill>
                <a:latin typeface="+mn-lt"/>
              </a:rPr>
              <a:t>Swash</a:t>
            </a:r>
          </a:p>
        </p:txBody>
      </p:sp>
      <p:sp>
        <p:nvSpPr>
          <p:cNvPr id="24" name="Line 7">
            <a:extLst>
              <a:ext uri="{FF2B5EF4-FFF2-40B4-BE49-F238E27FC236}">
                <a16:creationId xmlns:a16="http://schemas.microsoft.com/office/drawing/2014/main" id="{B6328E5A-AD8E-405A-AB00-E9301C3519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58124" y="2254802"/>
            <a:ext cx="1622314" cy="333017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26AFD3F-401B-455F-9103-5AEE039726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70" y="665751"/>
            <a:ext cx="1008355" cy="90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3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/>
      <p:bldP spid="9" grpId="0" animBg="1" autoUpdateAnimBg="0"/>
      <p:bldP spid="10" grpId="0" animBg="1"/>
      <p:bldP spid="14" grpId="0" animBg="1" autoUpdateAnimBg="0"/>
      <p:bldP spid="15" grpId="0" animBg="1"/>
      <p:bldP spid="17" grpId="0" animBg="1" autoUpdateAnimBg="0"/>
      <p:bldP spid="18" grpId="0" animBg="1"/>
      <p:bldP spid="20" grpId="0" animBg="1" autoUpdateAnimBg="0"/>
      <p:bldP spid="21" grpId="0" animBg="1"/>
      <p:bldP spid="23" grpId="0" animBg="1" autoUpdateAnimBg="0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1086</Words>
  <Application>Microsoft Office PowerPoint</Application>
  <PresentationFormat>On-screen Show (4:3)</PresentationFormat>
  <Paragraphs>150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ＭＳ Ｐゴシック</vt:lpstr>
      <vt:lpstr>Arial</vt:lpstr>
      <vt:lpstr>Calibri</vt:lpstr>
      <vt:lpstr>Comic Sans MS</vt:lpstr>
      <vt:lpstr>Office Theme</vt:lpstr>
      <vt:lpstr>Erosion, Transportation and Deposition</vt:lpstr>
      <vt:lpstr>PowerPoint Presentation</vt:lpstr>
      <vt:lpstr>Test your knowledge: Developing</vt:lpstr>
      <vt:lpstr>PowerPoint Presentation</vt:lpstr>
      <vt:lpstr>Transportation</vt:lpstr>
      <vt:lpstr>PowerPoint Presentation</vt:lpstr>
      <vt:lpstr>Test your knowledge: Secure</vt:lpstr>
      <vt:lpstr>PowerPoint Presentation</vt:lpstr>
      <vt:lpstr>PowerPoint Presentation</vt:lpstr>
      <vt:lpstr>PowerPoint Presentation</vt:lpstr>
      <vt:lpstr>Test your knowledge: Secure</vt:lpstr>
      <vt:lpstr>Deposition </vt:lpstr>
      <vt:lpstr>Deposition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your knowledge: Secure+</vt:lpstr>
      <vt:lpstr>PowerPoint Presentation</vt:lpstr>
      <vt:lpstr>Finally….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j.hyland</dc:creator>
  <cp:lastModifiedBy>R.Stevenson</cp:lastModifiedBy>
  <cp:revision>32</cp:revision>
  <dcterms:created xsi:type="dcterms:W3CDTF">2018-05-04T08:39:34Z</dcterms:created>
  <dcterms:modified xsi:type="dcterms:W3CDTF">2020-05-12T12:54:48Z</dcterms:modified>
</cp:coreProperties>
</file>