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302" r:id="rId3"/>
    <p:sldId id="309" r:id="rId4"/>
    <p:sldId id="279" r:id="rId5"/>
    <p:sldId id="310" r:id="rId6"/>
    <p:sldId id="260" r:id="rId7"/>
    <p:sldId id="311" r:id="rId8"/>
    <p:sldId id="274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71BF9-F213-4227-94DB-32E4A7F0A3F1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02EE-AE70-4BE1-A158-0FB3E663ED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5734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71BF9-F213-4227-94DB-32E4A7F0A3F1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02EE-AE70-4BE1-A158-0FB3E663ED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3669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71BF9-F213-4227-94DB-32E4A7F0A3F1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02EE-AE70-4BE1-A158-0FB3E663ED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8490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1278D-C2F5-4AF0-B428-CA5A3E8CB24C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E7CF0-75C0-4535-BFE2-70C6399DCC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08703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1278D-C2F5-4AF0-B428-CA5A3E8CB24C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E7CF0-75C0-4535-BFE2-70C6399DCC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8803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1278D-C2F5-4AF0-B428-CA5A3E8CB24C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E7CF0-75C0-4535-BFE2-70C6399DCC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51812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1278D-C2F5-4AF0-B428-CA5A3E8CB24C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E7CF0-75C0-4535-BFE2-70C6399DCC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58854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1278D-C2F5-4AF0-B428-CA5A3E8CB24C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E7CF0-75C0-4535-BFE2-70C6399DCC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62382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1278D-C2F5-4AF0-B428-CA5A3E8CB24C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E7CF0-75C0-4535-BFE2-70C6399DCC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86291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1278D-C2F5-4AF0-B428-CA5A3E8CB24C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E7CF0-75C0-4535-BFE2-70C6399DCC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17016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1278D-C2F5-4AF0-B428-CA5A3E8CB24C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E7CF0-75C0-4535-BFE2-70C6399DCC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258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71BF9-F213-4227-94DB-32E4A7F0A3F1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02EE-AE70-4BE1-A158-0FB3E663ED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6657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1278D-C2F5-4AF0-B428-CA5A3E8CB24C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E7CF0-75C0-4535-BFE2-70C6399DCC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60427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1278D-C2F5-4AF0-B428-CA5A3E8CB24C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E7CF0-75C0-4535-BFE2-70C6399DCC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31667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1278D-C2F5-4AF0-B428-CA5A3E8CB24C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E7CF0-75C0-4535-BFE2-70C6399DCC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0333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71BF9-F213-4227-94DB-32E4A7F0A3F1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02EE-AE70-4BE1-A158-0FB3E663ED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3964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71BF9-F213-4227-94DB-32E4A7F0A3F1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02EE-AE70-4BE1-A158-0FB3E663ED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4483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71BF9-F213-4227-94DB-32E4A7F0A3F1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02EE-AE70-4BE1-A158-0FB3E663ED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3139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71BF9-F213-4227-94DB-32E4A7F0A3F1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02EE-AE70-4BE1-A158-0FB3E663ED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8649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71BF9-F213-4227-94DB-32E4A7F0A3F1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02EE-AE70-4BE1-A158-0FB3E663ED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8043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71BF9-F213-4227-94DB-32E4A7F0A3F1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02EE-AE70-4BE1-A158-0FB3E663ED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2094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71BF9-F213-4227-94DB-32E4A7F0A3F1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02EE-AE70-4BE1-A158-0FB3E663ED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2682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871BF9-F213-4227-94DB-32E4A7F0A3F1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3902EE-AE70-4BE1-A158-0FB3E663ED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1375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31278D-C2F5-4AF0-B428-CA5A3E8CB24C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E7CF0-75C0-4535-BFE2-70C6399DCC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5817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765F68D-8FCC-4CED-9738-622309EB9BD0}"/>
              </a:ext>
            </a:extLst>
          </p:cNvPr>
          <p:cNvSpPr/>
          <p:nvPr/>
        </p:nvSpPr>
        <p:spPr>
          <a:xfrm>
            <a:off x="457200" y="333375"/>
            <a:ext cx="8229600" cy="6305550"/>
          </a:xfrm>
          <a:prstGeom prst="rect">
            <a:avLst/>
          </a:prstGeom>
          <a:ln w="76200">
            <a:solidFill>
              <a:srgbClr val="9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/>
              <a:ea typeface="+mn-ea"/>
              <a:cs typeface="+mn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15DCC43B-D9BC-4634-814D-CA54F18091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2588"/>
            <a:ext cx="8229600" cy="885825"/>
          </a:xfrm>
        </p:spPr>
        <p:txBody>
          <a:bodyPr>
            <a:normAutofit/>
          </a:bodyPr>
          <a:lstStyle/>
          <a:p>
            <a:r>
              <a:rPr lang="en-GB" altLang="en-US" sz="4000" dirty="0"/>
              <a:t>Test your knowledge: </a:t>
            </a:r>
            <a:r>
              <a:rPr lang="en-GB" altLang="en-US" sz="4000" b="1" dirty="0"/>
              <a:t>Developing</a:t>
            </a:r>
          </a:p>
        </p:txBody>
      </p:sp>
      <p:sp>
        <p:nvSpPr>
          <p:cNvPr id="20484" name="Content Placeholder 2">
            <a:extLst>
              <a:ext uri="{FF2B5EF4-FFF2-40B4-BE49-F238E27FC236}">
                <a16:creationId xmlns:a16="http://schemas.microsoft.com/office/drawing/2014/main" id="{B59CC5E4-A5D9-4EF9-97E9-FDF06FE5A6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925" y="1844823"/>
            <a:ext cx="8016875" cy="4794101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Arial" panose="020B0604020202020204" pitchFamily="34" charset="0"/>
              <a:buAutoNum type="arabicParenR"/>
              <a:defRPr/>
            </a:pPr>
            <a:r>
              <a:rPr lang="en-GB" altLang="en-US" sz="3300" dirty="0"/>
              <a:t>Write a definition of the following key terms (you can do this independently or research it, obviously the answer is on the next slide if you struggle!):</a:t>
            </a:r>
            <a:endParaRPr lang="en-GB" altLang="en-US" sz="2500" dirty="0"/>
          </a:p>
          <a:p>
            <a:pPr marL="400050" lvl="1" indent="0">
              <a:buNone/>
              <a:defRPr/>
            </a:pPr>
            <a:r>
              <a:rPr lang="en-GB" altLang="en-US" sz="2900" dirty="0"/>
              <a:t>-   Erosion – </a:t>
            </a:r>
            <a:r>
              <a:rPr lang="en-GB" altLang="en-US" sz="2900" dirty="0">
                <a:solidFill>
                  <a:schemeClr val="accent4"/>
                </a:solidFill>
              </a:rPr>
              <a:t>Material being worn away from the coast by the waves</a:t>
            </a:r>
            <a:endParaRPr lang="en-GB" altLang="en-US" sz="2900" dirty="0"/>
          </a:p>
          <a:p>
            <a:pPr marL="857250" lvl="1" indent="-457200">
              <a:buFontTx/>
              <a:buChar char="-"/>
              <a:defRPr/>
            </a:pPr>
            <a:r>
              <a:rPr lang="en-GB" altLang="en-US" sz="2900" dirty="0"/>
              <a:t>Transportation- </a:t>
            </a:r>
            <a:r>
              <a:rPr lang="en-GB" altLang="en-US" sz="2900" dirty="0">
                <a:solidFill>
                  <a:schemeClr val="accent4"/>
                </a:solidFill>
              </a:rPr>
              <a:t>Eroded material being moved along the coast by the waves</a:t>
            </a:r>
            <a:endParaRPr lang="en-GB" altLang="en-US" sz="2900" dirty="0"/>
          </a:p>
          <a:p>
            <a:pPr marL="857250" lvl="1" indent="-457200">
              <a:buFontTx/>
              <a:buChar char="-"/>
              <a:defRPr/>
            </a:pPr>
            <a:r>
              <a:rPr lang="en-GB" altLang="en-US" sz="2900" dirty="0"/>
              <a:t>Deposition- </a:t>
            </a:r>
            <a:r>
              <a:rPr lang="en-GB" altLang="en-US" sz="2900" dirty="0">
                <a:solidFill>
                  <a:schemeClr val="accent4"/>
                </a:solidFill>
              </a:rPr>
              <a:t>Material being deposited (dropped off) further down the coast by (constructive) waves. </a:t>
            </a:r>
            <a:endParaRPr lang="en-GB" altLang="en-US" sz="2900" dirty="0"/>
          </a:p>
        </p:txBody>
      </p:sp>
    </p:spTree>
    <p:extLst>
      <p:ext uri="{BB962C8B-B14F-4D97-AF65-F5344CB8AC3E}">
        <p14:creationId xmlns:p14="http://schemas.microsoft.com/office/powerpoint/2010/main" val="187613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765F68D-8FCC-4CED-9738-622309EB9BD0}"/>
              </a:ext>
            </a:extLst>
          </p:cNvPr>
          <p:cNvSpPr/>
          <p:nvPr/>
        </p:nvSpPr>
        <p:spPr>
          <a:xfrm>
            <a:off x="457200" y="333375"/>
            <a:ext cx="8229600" cy="6048375"/>
          </a:xfrm>
          <a:prstGeom prst="rect">
            <a:avLst/>
          </a:prstGeom>
          <a:ln w="76200">
            <a:solidFill>
              <a:srgbClr val="AD8C7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/>
              <a:ea typeface="+mn-ea"/>
              <a:cs typeface="+mn-cs"/>
            </a:endParaRPr>
          </a:p>
        </p:txBody>
      </p:sp>
      <p:sp>
        <p:nvSpPr>
          <p:cNvPr id="19459" name="Title 1">
            <a:extLst>
              <a:ext uri="{FF2B5EF4-FFF2-40B4-BE49-F238E27FC236}">
                <a16:creationId xmlns:a16="http://schemas.microsoft.com/office/drawing/2014/main" id="{20BE37F0-2E94-4E19-B8EC-3FB25A72F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22263"/>
            <a:ext cx="8229600" cy="1143000"/>
          </a:xfrm>
        </p:spPr>
        <p:txBody>
          <a:bodyPr/>
          <a:lstStyle/>
          <a:p>
            <a:r>
              <a:rPr lang="en-GB" altLang="en-US"/>
              <a:t>Test your knowledge: </a:t>
            </a:r>
            <a:r>
              <a:rPr lang="en-GB" altLang="en-US" b="1"/>
              <a:t>Secure</a:t>
            </a:r>
          </a:p>
        </p:txBody>
      </p:sp>
      <p:sp>
        <p:nvSpPr>
          <p:cNvPr id="19460" name="Content Placeholder 2">
            <a:extLst>
              <a:ext uri="{FF2B5EF4-FFF2-40B4-BE49-F238E27FC236}">
                <a16:creationId xmlns:a16="http://schemas.microsoft.com/office/drawing/2014/main" id="{7404F427-1456-4A51-BA65-17F1253203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13" y="1465263"/>
            <a:ext cx="7851775" cy="323215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400" dirty="0"/>
              <a:t>2) Try to explain what could have happened here: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400" dirty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sz="2400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FA21F5CB-68FC-42DD-BBFE-3FEE7CE63EF4}"/>
              </a:ext>
            </a:extLst>
          </p:cNvPr>
          <p:cNvSpPr txBox="1">
            <a:spLocks/>
          </p:cNvSpPr>
          <p:nvPr/>
        </p:nvSpPr>
        <p:spPr>
          <a:xfrm>
            <a:off x="674713" y="2348880"/>
            <a:ext cx="8229600" cy="36584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The shorts has been transported along the beach through the process of longshore drift… look at the diagram on the next slide to understand this process….</a:t>
            </a:r>
          </a:p>
        </p:txBody>
      </p:sp>
    </p:spTree>
    <p:extLst>
      <p:ext uri="{BB962C8B-B14F-4D97-AF65-F5344CB8AC3E}">
        <p14:creationId xmlns:p14="http://schemas.microsoft.com/office/powerpoint/2010/main" val="481877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rgbClr val="FFC0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lowchart: Punched Tape 2"/>
          <p:cNvSpPr/>
          <p:nvPr/>
        </p:nvSpPr>
        <p:spPr>
          <a:xfrm>
            <a:off x="0" y="4869160"/>
            <a:ext cx="9324528" cy="2520280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/>
              <a:ea typeface="+mn-ea"/>
              <a:cs typeface="+mn-cs"/>
            </a:endParaRPr>
          </a:p>
        </p:txBody>
      </p:sp>
      <p:sp>
        <p:nvSpPr>
          <p:cNvPr id="4" name="Cloud Callout 3"/>
          <p:cNvSpPr/>
          <p:nvPr/>
        </p:nvSpPr>
        <p:spPr>
          <a:xfrm>
            <a:off x="6985008" y="3952254"/>
            <a:ext cx="2158992" cy="1944067"/>
          </a:xfrm>
          <a:prstGeom prst="cloudCallout">
            <a:avLst>
              <a:gd name="adj1" fmla="val 4318"/>
              <a:gd name="adj2" fmla="val -13331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How did it get here?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D83D378-61F1-49B0-AD14-95BC2F371E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5187" y="5509217"/>
            <a:ext cx="1235075" cy="369887"/>
          </a:xfrm>
          <a:prstGeom prst="rect">
            <a:avLst/>
          </a:prstGeom>
          <a:solidFill>
            <a:schemeClr val="bg1"/>
          </a:soli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Backwash</a:t>
            </a:r>
          </a:p>
        </p:txBody>
      </p:sp>
      <p:sp>
        <p:nvSpPr>
          <p:cNvPr id="8" name="Line 8">
            <a:extLst>
              <a:ext uri="{FF2B5EF4-FFF2-40B4-BE49-F238E27FC236}">
                <a16:creationId xmlns:a16="http://schemas.microsoft.com/office/drawing/2014/main" id="{2722A953-EE2C-4DB2-8287-04DFE001C6A8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7623" y="1710028"/>
            <a:ext cx="72008" cy="3798763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/>
              <a:ea typeface="+mn-ea"/>
              <a:cs typeface="+mn-cs"/>
            </a:endParaRPr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A35145FC-7326-4894-B9ED-184A568C00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7706" y="1772962"/>
            <a:ext cx="876300" cy="369887"/>
          </a:xfrm>
          <a:prstGeom prst="rect">
            <a:avLst/>
          </a:prstGeom>
          <a:solidFill>
            <a:schemeClr val="bg1"/>
          </a:soli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Swash</a:t>
            </a:r>
          </a:p>
        </p:txBody>
      </p:sp>
      <p:sp>
        <p:nvSpPr>
          <p:cNvPr id="10" name="Line 7">
            <a:extLst>
              <a:ext uri="{FF2B5EF4-FFF2-40B4-BE49-F238E27FC236}">
                <a16:creationId xmlns:a16="http://schemas.microsoft.com/office/drawing/2014/main" id="{DC44AF4B-22CB-4989-A177-C7D32415EFA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53542" y="2204864"/>
            <a:ext cx="1622314" cy="3330173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/>
              <a:ea typeface="+mn-ea"/>
              <a:cs typeface="+mn-cs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C7A5DC0-EE8E-435F-8395-D4CE807C66A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449" y="5878381"/>
            <a:ext cx="1008355" cy="90878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4C61B3D-A35F-49E2-B2AE-7517E650937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6188" y="615813"/>
            <a:ext cx="1008355" cy="90878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A0CC7E7-5397-4CD6-811D-2607E417724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187" y="625612"/>
            <a:ext cx="1008355" cy="90878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ECAA07D9-A783-4079-A98F-01B670D8C7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9176" y="5602565"/>
            <a:ext cx="1235075" cy="369887"/>
          </a:xfrm>
          <a:prstGeom prst="rect">
            <a:avLst/>
          </a:prstGeom>
          <a:solidFill>
            <a:schemeClr val="bg1"/>
          </a:soli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Backwash</a:t>
            </a:r>
          </a:p>
        </p:txBody>
      </p:sp>
      <p:sp>
        <p:nvSpPr>
          <p:cNvPr id="15" name="Line 8">
            <a:extLst>
              <a:ext uri="{FF2B5EF4-FFF2-40B4-BE49-F238E27FC236}">
                <a16:creationId xmlns:a16="http://schemas.microsoft.com/office/drawing/2014/main" id="{422E5F05-5615-43F4-B5FC-36FA67E5DFBC}"/>
              </a:ext>
            </a:extLst>
          </p:cNvPr>
          <p:cNvSpPr>
            <a:spLocks noChangeShapeType="1"/>
          </p:cNvSpPr>
          <p:nvPr/>
        </p:nvSpPr>
        <p:spPr bwMode="auto">
          <a:xfrm>
            <a:off x="3563888" y="2204864"/>
            <a:ext cx="0" cy="3330173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/>
              <a:ea typeface="+mn-ea"/>
              <a:cs typeface="+mn-cs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88F08C2D-D61B-47F3-BDA2-2A38D35680C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2535" y="5972452"/>
            <a:ext cx="1008355" cy="908780"/>
          </a:xfrm>
          <a:prstGeom prst="rect">
            <a:avLst/>
          </a:prstGeom>
        </p:spPr>
      </p:pic>
      <p:sp>
        <p:nvSpPr>
          <p:cNvPr id="17" name="Rectangle 5">
            <a:extLst>
              <a:ext uri="{FF2B5EF4-FFF2-40B4-BE49-F238E27FC236}">
                <a16:creationId xmlns:a16="http://schemas.microsoft.com/office/drawing/2014/main" id="{1FD7D1B9-EE29-477B-BAC9-E285A27D0E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837" y="1823245"/>
            <a:ext cx="876300" cy="369887"/>
          </a:xfrm>
          <a:prstGeom prst="rect">
            <a:avLst/>
          </a:prstGeom>
          <a:solidFill>
            <a:schemeClr val="bg1"/>
          </a:soli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Swash</a:t>
            </a:r>
          </a:p>
        </p:txBody>
      </p:sp>
      <p:sp>
        <p:nvSpPr>
          <p:cNvPr id="18" name="Line 7">
            <a:extLst>
              <a:ext uri="{FF2B5EF4-FFF2-40B4-BE49-F238E27FC236}">
                <a16:creationId xmlns:a16="http://schemas.microsoft.com/office/drawing/2014/main" id="{24DA66B7-252B-4B9A-8AC8-A806AA11337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50673" y="2255147"/>
            <a:ext cx="1622314" cy="3330173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/>
              <a:ea typeface="+mn-ea"/>
              <a:cs typeface="+mn-cs"/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03DD8F80-C2D9-41A6-8DC9-5ED94201164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3319" y="666096"/>
            <a:ext cx="1008355" cy="908780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BA9598C9-2FBD-40BA-839D-8A38F06AD0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2140" y="5613708"/>
            <a:ext cx="1235075" cy="369887"/>
          </a:xfrm>
          <a:prstGeom prst="rect">
            <a:avLst/>
          </a:prstGeom>
          <a:solidFill>
            <a:schemeClr val="bg1"/>
          </a:soli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Backwash</a:t>
            </a:r>
          </a:p>
        </p:txBody>
      </p:sp>
      <p:sp>
        <p:nvSpPr>
          <p:cNvPr id="21" name="Line 8">
            <a:extLst>
              <a:ext uri="{FF2B5EF4-FFF2-40B4-BE49-F238E27FC236}">
                <a16:creationId xmlns:a16="http://schemas.microsoft.com/office/drawing/2014/main" id="{932C9A1C-DDB5-401A-AC4B-13EA08D3A38D}"/>
              </a:ext>
            </a:extLst>
          </p:cNvPr>
          <p:cNvSpPr>
            <a:spLocks noChangeShapeType="1"/>
          </p:cNvSpPr>
          <p:nvPr/>
        </p:nvSpPr>
        <p:spPr bwMode="auto">
          <a:xfrm>
            <a:off x="6116852" y="2216007"/>
            <a:ext cx="0" cy="3330173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/>
              <a:ea typeface="+mn-ea"/>
              <a:cs typeface="+mn-cs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DDBC23BA-D431-4FDB-9A4A-28B8EC6188B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5499" y="5983595"/>
            <a:ext cx="1008355" cy="908780"/>
          </a:xfrm>
          <a:prstGeom prst="rect">
            <a:avLst/>
          </a:prstGeom>
        </p:spPr>
      </p:pic>
      <p:sp>
        <p:nvSpPr>
          <p:cNvPr id="23" name="Rectangle 5">
            <a:extLst>
              <a:ext uri="{FF2B5EF4-FFF2-40B4-BE49-F238E27FC236}">
                <a16:creationId xmlns:a16="http://schemas.microsoft.com/office/drawing/2014/main" id="{25827317-B13D-4BE3-A42E-8E7882A9A0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42288" y="1822900"/>
            <a:ext cx="876300" cy="369887"/>
          </a:xfrm>
          <a:prstGeom prst="rect">
            <a:avLst/>
          </a:prstGeom>
          <a:solidFill>
            <a:schemeClr val="bg1"/>
          </a:soli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Swash</a:t>
            </a:r>
          </a:p>
        </p:txBody>
      </p:sp>
      <p:sp>
        <p:nvSpPr>
          <p:cNvPr id="24" name="Line 7">
            <a:extLst>
              <a:ext uri="{FF2B5EF4-FFF2-40B4-BE49-F238E27FC236}">
                <a16:creationId xmlns:a16="http://schemas.microsoft.com/office/drawing/2014/main" id="{B6328E5A-AD8E-405A-AB00-E9301C35197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458124" y="2254802"/>
            <a:ext cx="1622314" cy="3330173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/>
              <a:ea typeface="+mn-ea"/>
              <a:cs typeface="+mn-cs"/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226AFD3F-401B-455F-9103-5AEE0397264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0770" y="665751"/>
            <a:ext cx="1008355" cy="908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9630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 autoUpdateAnimBg="0"/>
      <p:bldP spid="8" grpId="0" animBg="1"/>
      <p:bldP spid="9" grpId="0" animBg="1" autoUpdateAnimBg="0"/>
      <p:bldP spid="10" grpId="0" animBg="1"/>
      <p:bldP spid="14" grpId="0" animBg="1" autoUpdateAnimBg="0"/>
      <p:bldP spid="15" grpId="0" animBg="1"/>
      <p:bldP spid="17" grpId="0" animBg="1" autoUpdateAnimBg="0"/>
      <p:bldP spid="18" grpId="0" animBg="1"/>
      <p:bldP spid="20" grpId="0" animBg="1" autoUpdateAnimBg="0"/>
      <p:bldP spid="21" grpId="0" animBg="1"/>
      <p:bldP spid="23" grpId="0" animBg="1" autoUpdateAnimBg="0"/>
      <p:bldP spid="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765F68D-8FCC-4CED-9738-622309EB9BD0}"/>
              </a:ext>
            </a:extLst>
          </p:cNvPr>
          <p:cNvSpPr/>
          <p:nvPr/>
        </p:nvSpPr>
        <p:spPr>
          <a:xfrm>
            <a:off x="457200" y="333375"/>
            <a:ext cx="8229600" cy="6048375"/>
          </a:xfrm>
          <a:prstGeom prst="rect">
            <a:avLst/>
          </a:prstGeom>
          <a:ln w="76200">
            <a:solidFill>
              <a:srgbClr val="AD8C7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/>
              <a:ea typeface="+mn-ea"/>
              <a:cs typeface="+mn-cs"/>
            </a:endParaRPr>
          </a:p>
        </p:txBody>
      </p:sp>
      <p:sp>
        <p:nvSpPr>
          <p:cNvPr id="19459" name="Title 1">
            <a:extLst>
              <a:ext uri="{FF2B5EF4-FFF2-40B4-BE49-F238E27FC236}">
                <a16:creationId xmlns:a16="http://schemas.microsoft.com/office/drawing/2014/main" id="{20BE37F0-2E94-4E19-B8EC-3FB25A72F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22263"/>
            <a:ext cx="8229600" cy="1143000"/>
          </a:xfrm>
        </p:spPr>
        <p:txBody>
          <a:bodyPr/>
          <a:lstStyle/>
          <a:p>
            <a:r>
              <a:rPr lang="en-GB" altLang="en-US"/>
              <a:t>Test your knowledge: </a:t>
            </a:r>
            <a:r>
              <a:rPr lang="en-GB" altLang="en-US" b="1"/>
              <a:t>Secure</a:t>
            </a:r>
          </a:p>
        </p:txBody>
      </p:sp>
      <p:sp>
        <p:nvSpPr>
          <p:cNvPr id="19460" name="Content Placeholder 2">
            <a:extLst>
              <a:ext uri="{FF2B5EF4-FFF2-40B4-BE49-F238E27FC236}">
                <a16:creationId xmlns:a16="http://schemas.microsoft.com/office/drawing/2014/main" id="{7404F427-1456-4A51-BA65-17F1253203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13" y="1465263"/>
            <a:ext cx="7851775" cy="3232150"/>
          </a:xfrm>
        </p:spPr>
        <p:txBody>
          <a:bodyPr>
            <a:norm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altLang="en-US" dirty="0"/>
              <a:t>3) Draw your own diagram to show longshore drift…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dirty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52172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5346" name="Picture 1026" descr="BEACH AND SE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600200"/>
            <a:ext cx="64770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31" name="Oval 1027" descr="Sand"/>
          <p:cNvSpPr>
            <a:spLocks noChangeArrowheads="1"/>
          </p:cNvSpPr>
          <p:nvPr/>
        </p:nvSpPr>
        <p:spPr bwMode="auto">
          <a:xfrm>
            <a:off x="1447800" y="4495800"/>
            <a:ext cx="228600" cy="152400"/>
          </a:xfrm>
          <a:prstGeom prst="ellipse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sp>
        <p:nvSpPr>
          <p:cNvPr id="48132" name="Oval 1028" descr="Sand"/>
          <p:cNvSpPr>
            <a:spLocks noChangeArrowheads="1"/>
          </p:cNvSpPr>
          <p:nvPr/>
        </p:nvSpPr>
        <p:spPr bwMode="auto">
          <a:xfrm>
            <a:off x="2895600" y="2590800"/>
            <a:ext cx="228600" cy="152400"/>
          </a:xfrm>
          <a:prstGeom prst="ellipse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sp>
        <p:nvSpPr>
          <p:cNvPr id="48133" name="Oval 1029" descr="Sand"/>
          <p:cNvSpPr>
            <a:spLocks noChangeArrowheads="1"/>
          </p:cNvSpPr>
          <p:nvPr/>
        </p:nvSpPr>
        <p:spPr bwMode="auto">
          <a:xfrm>
            <a:off x="2971800" y="4495800"/>
            <a:ext cx="228600" cy="152400"/>
          </a:xfrm>
          <a:prstGeom prst="ellipse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sp>
        <p:nvSpPr>
          <p:cNvPr id="48134" name="Oval 1030" descr="Sand"/>
          <p:cNvSpPr>
            <a:spLocks noChangeArrowheads="1"/>
          </p:cNvSpPr>
          <p:nvPr/>
        </p:nvSpPr>
        <p:spPr bwMode="auto">
          <a:xfrm>
            <a:off x="4495800" y="2590800"/>
            <a:ext cx="228600" cy="152400"/>
          </a:xfrm>
          <a:prstGeom prst="ellipse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sp>
        <p:nvSpPr>
          <p:cNvPr id="48135" name="Oval 1031" descr="Sand"/>
          <p:cNvSpPr>
            <a:spLocks noChangeArrowheads="1"/>
          </p:cNvSpPr>
          <p:nvPr/>
        </p:nvSpPr>
        <p:spPr bwMode="auto">
          <a:xfrm>
            <a:off x="5943600" y="2590800"/>
            <a:ext cx="228600" cy="152400"/>
          </a:xfrm>
          <a:prstGeom prst="ellipse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sp>
        <p:nvSpPr>
          <p:cNvPr id="48136" name="Oval 1032" descr="Sand"/>
          <p:cNvSpPr>
            <a:spLocks noChangeArrowheads="1"/>
          </p:cNvSpPr>
          <p:nvPr/>
        </p:nvSpPr>
        <p:spPr bwMode="auto">
          <a:xfrm>
            <a:off x="4495800" y="4495800"/>
            <a:ext cx="228600" cy="152400"/>
          </a:xfrm>
          <a:prstGeom prst="ellipse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sp>
        <p:nvSpPr>
          <p:cNvPr id="48137" name="Oval 1033" descr="Sand"/>
          <p:cNvSpPr>
            <a:spLocks noChangeArrowheads="1"/>
          </p:cNvSpPr>
          <p:nvPr/>
        </p:nvSpPr>
        <p:spPr bwMode="auto">
          <a:xfrm>
            <a:off x="5943600" y="4495800"/>
            <a:ext cx="228600" cy="152400"/>
          </a:xfrm>
          <a:prstGeom prst="ellipse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sp>
        <p:nvSpPr>
          <p:cNvPr id="48138" name="Line 1034"/>
          <p:cNvSpPr>
            <a:spLocks noChangeShapeType="1"/>
          </p:cNvSpPr>
          <p:nvPr/>
        </p:nvSpPr>
        <p:spPr bwMode="auto">
          <a:xfrm flipV="1">
            <a:off x="1676400" y="2819400"/>
            <a:ext cx="1143000" cy="1524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8139" name="Line 1035"/>
          <p:cNvSpPr>
            <a:spLocks noChangeShapeType="1"/>
          </p:cNvSpPr>
          <p:nvPr/>
        </p:nvSpPr>
        <p:spPr bwMode="auto">
          <a:xfrm>
            <a:off x="3048000" y="2819400"/>
            <a:ext cx="0" cy="1600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8140" name="Line 1036"/>
          <p:cNvSpPr>
            <a:spLocks noChangeShapeType="1"/>
          </p:cNvSpPr>
          <p:nvPr/>
        </p:nvSpPr>
        <p:spPr bwMode="auto">
          <a:xfrm flipV="1">
            <a:off x="3276600" y="2819400"/>
            <a:ext cx="1143000" cy="1524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8141" name="Line 1037"/>
          <p:cNvSpPr>
            <a:spLocks noChangeShapeType="1"/>
          </p:cNvSpPr>
          <p:nvPr/>
        </p:nvSpPr>
        <p:spPr bwMode="auto">
          <a:xfrm flipV="1">
            <a:off x="4724400" y="2895600"/>
            <a:ext cx="1143000" cy="1524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8142" name="Line 1038"/>
          <p:cNvSpPr>
            <a:spLocks noChangeShapeType="1"/>
          </p:cNvSpPr>
          <p:nvPr/>
        </p:nvSpPr>
        <p:spPr bwMode="auto">
          <a:xfrm>
            <a:off x="4572000" y="2819400"/>
            <a:ext cx="0" cy="1600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8143" name="Line 1039"/>
          <p:cNvSpPr>
            <a:spLocks noChangeShapeType="1"/>
          </p:cNvSpPr>
          <p:nvPr/>
        </p:nvSpPr>
        <p:spPr bwMode="auto">
          <a:xfrm>
            <a:off x="6019800" y="2819400"/>
            <a:ext cx="0" cy="1600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8144" name="Text Box 1040"/>
          <p:cNvSpPr txBox="1">
            <a:spLocks noChangeArrowheads="1"/>
          </p:cNvSpPr>
          <p:nvPr/>
        </p:nvSpPr>
        <p:spPr bwMode="auto">
          <a:xfrm>
            <a:off x="773113" y="5665788"/>
            <a:ext cx="2957512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/>
              <a:t>Direction of prevailing wind</a:t>
            </a:r>
          </a:p>
        </p:txBody>
      </p:sp>
      <p:sp>
        <p:nvSpPr>
          <p:cNvPr id="48145" name="Line 1041"/>
          <p:cNvSpPr>
            <a:spLocks noChangeShapeType="1"/>
          </p:cNvSpPr>
          <p:nvPr/>
        </p:nvSpPr>
        <p:spPr bwMode="auto">
          <a:xfrm>
            <a:off x="2209800" y="1371600"/>
            <a:ext cx="3962400" cy="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8146" name="Text Box 1042"/>
          <p:cNvSpPr txBox="1">
            <a:spLocks noChangeArrowheads="1"/>
          </p:cNvSpPr>
          <p:nvPr/>
        </p:nvSpPr>
        <p:spPr bwMode="auto">
          <a:xfrm>
            <a:off x="2511425" y="971550"/>
            <a:ext cx="4689475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/>
              <a:t>Direction of longshore drift movement</a:t>
            </a:r>
          </a:p>
        </p:txBody>
      </p:sp>
      <p:sp>
        <p:nvSpPr>
          <p:cNvPr id="48147" name="Text Box 1043"/>
          <p:cNvSpPr txBox="1">
            <a:spLocks noChangeArrowheads="1"/>
          </p:cNvSpPr>
          <p:nvPr/>
        </p:nvSpPr>
        <p:spPr bwMode="auto">
          <a:xfrm>
            <a:off x="1524000" y="3048000"/>
            <a:ext cx="914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/>
              <a:t>swash</a:t>
            </a:r>
            <a:endParaRPr lang="en-GB" altLang="en-US" sz="1800" b="1"/>
          </a:p>
        </p:txBody>
      </p:sp>
      <p:sp>
        <p:nvSpPr>
          <p:cNvPr id="48148" name="Text Box 1044"/>
          <p:cNvSpPr txBox="1">
            <a:spLocks noChangeArrowheads="1"/>
          </p:cNvSpPr>
          <p:nvPr/>
        </p:nvSpPr>
        <p:spPr bwMode="auto">
          <a:xfrm>
            <a:off x="6013450" y="3657600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/>
              <a:t>Backwash</a:t>
            </a:r>
            <a:endParaRPr lang="en-GB" altLang="en-US" sz="1800" b="1"/>
          </a:p>
        </p:txBody>
      </p:sp>
      <p:sp>
        <p:nvSpPr>
          <p:cNvPr id="48149" name="Line 1045"/>
          <p:cNvSpPr>
            <a:spLocks noChangeShapeType="1"/>
          </p:cNvSpPr>
          <p:nvPr/>
        </p:nvSpPr>
        <p:spPr bwMode="auto">
          <a:xfrm>
            <a:off x="6400800" y="2743200"/>
            <a:ext cx="0" cy="3048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8150" name="Line 1046"/>
          <p:cNvSpPr>
            <a:spLocks noChangeShapeType="1"/>
          </p:cNvSpPr>
          <p:nvPr/>
        </p:nvSpPr>
        <p:spPr bwMode="auto">
          <a:xfrm flipH="1">
            <a:off x="6019800" y="3048000"/>
            <a:ext cx="381000" cy="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8151" name="Line 1047"/>
          <p:cNvSpPr>
            <a:spLocks noChangeShapeType="1"/>
          </p:cNvSpPr>
          <p:nvPr/>
        </p:nvSpPr>
        <p:spPr bwMode="auto">
          <a:xfrm flipH="1">
            <a:off x="6553200" y="2286000"/>
            <a:ext cx="762000" cy="533400"/>
          </a:xfrm>
          <a:prstGeom prst="line">
            <a:avLst/>
          </a:prstGeom>
          <a:noFill/>
          <a:ln w="12700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8152" name="Text Box 1048"/>
          <p:cNvSpPr txBox="1">
            <a:spLocks noChangeArrowheads="1"/>
          </p:cNvSpPr>
          <p:nvPr/>
        </p:nvSpPr>
        <p:spPr bwMode="auto">
          <a:xfrm>
            <a:off x="5715000" y="1676400"/>
            <a:ext cx="2971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 i="1"/>
              <a:t>Backwash is always at right angles to the beach</a:t>
            </a:r>
            <a:endParaRPr lang="en-GB" altLang="en-US" sz="1800" b="1"/>
          </a:p>
        </p:txBody>
      </p:sp>
      <p:sp>
        <p:nvSpPr>
          <p:cNvPr id="185369" name="Text Box 1049"/>
          <p:cNvSpPr txBox="1">
            <a:spLocks noChangeArrowheads="1"/>
          </p:cNvSpPr>
          <p:nvPr/>
        </p:nvSpPr>
        <p:spPr bwMode="auto">
          <a:xfrm>
            <a:off x="71438" y="65802"/>
            <a:ext cx="9072562" cy="90574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75000" lnSpcReduction="20000"/>
          </a:bodyPr>
          <a:lstStyle>
            <a:lvl1pPr algn="ctr">
              <a:spcBef>
                <a:spcPct val="0"/>
              </a:spcBef>
              <a:buNone/>
              <a:defRPr sz="3600">
                <a:solidFill>
                  <a:schemeClr val="dk1"/>
                </a:solidFill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en-GB" altLang="en-US" b="1" dirty="0"/>
              <a:t>This process is ‘transportation’, because material is being transported! It’s known as ‘Longshore drift’ </a:t>
            </a:r>
          </a:p>
        </p:txBody>
      </p:sp>
      <p:sp>
        <p:nvSpPr>
          <p:cNvPr id="26" name="Line 1041"/>
          <p:cNvSpPr>
            <a:spLocks noChangeShapeType="1"/>
          </p:cNvSpPr>
          <p:nvPr/>
        </p:nvSpPr>
        <p:spPr bwMode="auto">
          <a:xfrm flipV="1">
            <a:off x="323850" y="4891088"/>
            <a:ext cx="1123950" cy="1417637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5801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8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8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8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48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8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6500"/>
                            </p:stCondLst>
                            <p:childTnLst>
                              <p:par>
                                <p:cTn id="43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48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95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8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54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8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8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225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24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2550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68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500"/>
                                        <p:tgtEl>
                                          <p:spTgt spid="48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28500"/>
                            </p:stCondLst>
                            <p:childTnLst>
                              <p:par>
                                <p:cTn id="72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48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76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8" dur="500"/>
                                        <p:tgtEl>
                                          <p:spTgt spid="48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31500"/>
                            </p:stCondLst>
                            <p:childTnLst>
                              <p:par>
                                <p:cTn id="8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8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8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animBg="1"/>
      <p:bldP spid="48132" grpId="0" animBg="1"/>
      <p:bldP spid="48133" grpId="0" animBg="1"/>
      <p:bldP spid="48134" grpId="0" animBg="1"/>
      <p:bldP spid="48135" grpId="0" animBg="1"/>
      <p:bldP spid="48136" grpId="0" animBg="1"/>
      <p:bldP spid="48137" grpId="0" animBg="1"/>
      <p:bldP spid="48138" grpId="0" animBg="1"/>
      <p:bldP spid="48139" grpId="0" animBg="1"/>
      <p:bldP spid="48140" grpId="0" animBg="1"/>
      <p:bldP spid="48141" grpId="0" animBg="1"/>
      <p:bldP spid="48142" grpId="0" animBg="1"/>
      <p:bldP spid="48143" grpId="0" animBg="1"/>
      <p:bldP spid="48144" grpId="0" autoUpdateAnimBg="0"/>
      <p:bldP spid="48145" grpId="0" animBg="1"/>
      <p:bldP spid="48146" grpId="0" autoUpdateAnimBg="0"/>
      <p:bldP spid="48147" grpId="0" autoUpdateAnimBg="0"/>
      <p:bldP spid="48148" grpId="0" autoUpdateAnimBg="0"/>
      <p:bldP spid="48149" grpId="0" animBg="1"/>
      <p:bldP spid="48150" grpId="0" animBg="1"/>
      <p:bldP spid="48151" grpId="0" animBg="1"/>
      <p:bldP spid="48152" grpId="0" autoUpdateAnimBg="0"/>
      <p:bldP spid="2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765F68D-8FCC-4CED-9738-622309EB9BD0}"/>
              </a:ext>
            </a:extLst>
          </p:cNvPr>
          <p:cNvSpPr/>
          <p:nvPr/>
        </p:nvSpPr>
        <p:spPr>
          <a:xfrm>
            <a:off x="457200" y="333375"/>
            <a:ext cx="8229600" cy="6048375"/>
          </a:xfrm>
          <a:prstGeom prst="rect">
            <a:avLst/>
          </a:prstGeom>
          <a:ln w="76200">
            <a:solidFill>
              <a:srgbClr val="FFC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/>
              <a:ea typeface="+mn-ea"/>
              <a:cs typeface="+mn-cs"/>
            </a:endParaRPr>
          </a:p>
        </p:txBody>
      </p:sp>
      <p:sp>
        <p:nvSpPr>
          <p:cNvPr id="19459" name="Title 1">
            <a:extLst>
              <a:ext uri="{FF2B5EF4-FFF2-40B4-BE49-F238E27FC236}">
                <a16:creationId xmlns:a16="http://schemas.microsoft.com/office/drawing/2014/main" id="{20BE37F0-2E94-4E19-B8EC-3FB25A72F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22263"/>
            <a:ext cx="8229600" cy="1143000"/>
          </a:xfrm>
        </p:spPr>
        <p:txBody>
          <a:bodyPr/>
          <a:lstStyle/>
          <a:p>
            <a:r>
              <a:rPr lang="en-GB" altLang="en-US" dirty="0"/>
              <a:t>Test your knowledge: </a:t>
            </a:r>
            <a:r>
              <a:rPr lang="en-GB" altLang="en-US" b="1" dirty="0"/>
              <a:t>Secure+</a:t>
            </a:r>
          </a:p>
        </p:txBody>
      </p:sp>
      <p:sp>
        <p:nvSpPr>
          <p:cNvPr id="19460" name="Content Placeholder 2">
            <a:extLst>
              <a:ext uri="{FF2B5EF4-FFF2-40B4-BE49-F238E27FC236}">
                <a16:creationId xmlns:a16="http://schemas.microsoft.com/office/drawing/2014/main" id="{7404F427-1456-4A51-BA65-17F1253203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13" y="1465262"/>
            <a:ext cx="7851775" cy="405196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altLang="en-US" dirty="0"/>
              <a:t>4) </a:t>
            </a:r>
            <a:r>
              <a:rPr lang="en-GB" dirty="0"/>
              <a:t>Try to draw your own diagram to show a spit and bar :</a:t>
            </a:r>
          </a:p>
          <a:p>
            <a:pPr lvl="1"/>
            <a:r>
              <a:rPr lang="en-GB" dirty="0"/>
              <a:t>It could be a diagram for each or a single diagram showing both</a:t>
            </a:r>
          </a:p>
          <a:p>
            <a:pPr lvl="1"/>
            <a:r>
              <a:rPr lang="en-GB" dirty="0"/>
              <a:t>Have a go at created your own but if you’re struggling look at the next slide for some ideas</a:t>
            </a:r>
          </a:p>
          <a:p>
            <a:pPr lvl="1"/>
            <a:r>
              <a:rPr lang="en-GB" dirty="0"/>
              <a:t>When you’ve finished, check on the next slide to make sure your diagram is accurate.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dirty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93524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A8B9B03-C722-41CD-9A44-B1378986497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072"/>
          <a:stretch/>
        </p:blipFill>
        <p:spPr>
          <a:xfrm>
            <a:off x="518120" y="274043"/>
            <a:ext cx="2541712" cy="281000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8BB364A-A321-400F-BEA9-0F12AD0352D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47" t="6263" b="4560"/>
          <a:stretch/>
        </p:blipFill>
        <p:spPr>
          <a:xfrm>
            <a:off x="3790394" y="115822"/>
            <a:ext cx="5353606" cy="380302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94F2C5C-4345-40AA-B799-85691D7CF99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300" r="7476"/>
          <a:stretch/>
        </p:blipFill>
        <p:spPr>
          <a:xfrm>
            <a:off x="341784" y="3791431"/>
            <a:ext cx="4230216" cy="2938636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338D3D49-477A-4EF6-8E5B-2AADD306E1B2}"/>
              </a:ext>
            </a:extLst>
          </p:cNvPr>
          <p:cNvSpPr/>
          <p:nvPr/>
        </p:nvSpPr>
        <p:spPr>
          <a:xfrm>
            <a:off x="307624" y="3791431"/>
            <a:ext cx="2056540" cy="28771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Longshore drift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0BEBBBA-B2AD-4292-80CF-F676288FA0D5}"/>
              </a:ext>
            </a:extLst>
          </p:cNvPr>
          <p:cNvSpPr/>
          <p:nvPr/>
        </p:nvSpPr>
        <p:spPr>
          <a:xfrm>
            <a:off x="2522276" y="3984827"/>
            <a:ext cx="2056540" cy="28771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Headland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3B60277-CBCD-4069-BA77-7691F1D758A6}"/>
              </a:ext>
            </a:extLst>
          </p:cNvPr>
          <p:cNvSpPr/>
          <p:nvPr/>
        </p:nvSpPr>
        <p:spPr>
          <a:xfrm>
            <a:off x="3275856" y="5260749"/>
            <a:ext cx="2056540" cy="28771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Spit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D58A6ED-25ED-4CCF-8F0C-C2DBDC73DEE0}"/>
              </a:ext>
            </a:extLst>
          </p:cNvPr>
          <p:cNvSpPr/>
          <p:nvPr/>
        </p:nvSpPr>
        <p:spPr>
          <a:xfrm>
            <a:off x="2428262" y="6442351"/>
            <a:ext cx="6373954" cy="28771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Deposited sand builds up over time and spit gets bigger</a:t>
            </a:r>
          </a:p>
        </p:txBody>
      </p:sp>
    </p:spTree>
    <p:extLst>
      <p:ext uri="{BB962C8B-B14F-4D97-AF65-F5344CB8AC3E}">
        <p14:creationId xmlns:p14="http://schemas.microsoft.com/office/powerpoint/2010/main" val="2232024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Jo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275</Words>
  <Application>Microsoft Office PowerPoint</Application>
  <PresentationFormat>On-screen Show (4:3)</PresentationFormat>
  <Paragraphs>35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Comic Sans MS</vt:lpstr>
      <vt:lpstr>Office Theme</vt:lpstr>
      <vt:lpstr>1_Office Theme</vt:lpstr>
      <vt:lpstr>Test your knowledge: Developing</vt:lpstr>
      <vt:lpstr>Test your knowledge: Secure</vt:lpstr>
      <vt:lpstr>PowerPoint Presentation</vt:lpstr>
      <vt:lpstr>Test your knowledge: Secure</vt:lpstr>
      <vt:lpstr>PowerPoint Presentation</vt:lpstr>
      <vt:lpstr>Test your knowledge: Secure+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your knowledge: Developing</dc:title>
  <dc:creator>R.Stevenson</dc:creator>
  <cp:lastModifiedBy>R.Stevenson</cp:lastModifiedBy>
  <cp:revision>1</cp:revision>
  <dcterms:created xsi:type="dcterms:W3CDTF">2020-05-12T12:52:14Z</dcterms:created>
  <dcterms:modified xsi:type="dcterms:W3CDTF">2020-05-12T12:57:33Z</dcterms:modified>
</cp:coreProperties>
</file>