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3" r:id="rId3"/>
    <p:sldId id="274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5" r:id="rId13"/>
    <p:sldId id="286" r:id="rId14"/>
    <p:sldId id="257" r:id="rId15"/>
    <p:sldId id="287" r:id="rId16"/>
    <p:sldId id="259" r:id="rId17"/>
    <p:sldId id="261" r:id="rId18"/>
    <p:sldId id="260" r:id="rId19"/>
    <p:sldId id="262" r:id="rId20"/>
    <p:sldId id="288" r:id="rId21"/>
    <p:sldId id="289" r:id="rId22"/>
    <p:sldId id="269" r:id="rId23"/>
    <p:sldId id="268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B869-DD3D-4F9A-845E-37008CADBDA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D4823C-6633-4D35-A344-454BAB211EA5}">
      <dgm:prSet phldrT="[Text]"/>
      <dgm:spPr>
        <a:solidFill>
          <a:srgbClr val="9933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Identify </a:t>
          </a:r>
          <a:r>
            <a:rPr lang="en-GB" b="0" dirty="0">
              <a:solidFill>
                <a:schemeClr val="tx1"/>
              </a:solidFill>
            </a:rPr>
            <a:t>common features created because of erosion</a:t>
          </a:r>
        </a:p>
      </dgm:t>
    </dgm:pt>
    <dgm:pt modelId="{753396D8-EBD5-4F27-9343-CF11EB016B16}" type="par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F22AE9C-4ECB-4640-92F3-A905963B57B3}" type="sibTrans" cxnId="{BF268D77-CE5D-48D6-A935-336C3F557B6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9566A28-5ACD-4B1E-B51E-16F34905831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Draw diagrams </a:t>
          </a:r>
          <a:r>
            <a:rPr lang="en-GB" b="0" dirty="0">
              <a:solidFill>
                <a:schemeClr val="tx1"/>
              </a:solidFill>
            </a:rPr>
            <a:t>to show how these features have been created</a:t>
          </a:r>
        </a:p>
      </dgm:t>
    </dgm:pt>
    <dgm:pt modelId="{DDF75108-4826-4E19-BC05-2F2551D66BDE}" type="par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F68EBD7-9387-4235-80C9-0DD7D3D93741}" type="sibTrans" cxnId="{8B876A7B-5612-4D63-905B-BA609B3A456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802A34-3BF2-4FE0-84F3-AFEDA7E54E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Evaluate </a:t>
          </a:r>
          <a:r>
            <a:rPr lang="en-GB" b="0" dirty="0">
              <a:solidFill>
                <a:schemeClr val="tx1"/>
              </a:solidFill>
            </a:rPr>
            <a:t>different coastal images to suggest how the features were created. </a:t>
          </a:r>
        </a:p>
      </dgm:t>
    </dgm:pt>
    <dgm:pt modelId="{35410B36-DF1C-410A-A48F-714BD9E8FD79}" type="par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C601FC1-B93A-4869-A701-034A52409E6D}" type="sibTrans" cxnId="{207D6D4C-644A-4A0D-93DE-28C39B99DE4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188A397-039A-4944-A31B-619A33B4E98A}" type="pres">
      <dgm:prSet presAssocID="{C915B869-DD3D-4F9A-845E-37008CADBDA3}" presName="linearFlow" presStyleCnt="0">
        <dgm:presLayoutVars>
          <dgm:dir/>
          <dgm:resizeHandles val="exact"/>
        </dgm:presLayoutVars>
      </dgm:prSet>
      <dgm:spPr/>
    </dgm:pt>
    <dgm:pt modelId="{30A768FF-5486-451C-8D28-3E402F996E53}" type="pres">
      <dgm:prSet presAssocID="{9FD4823C-6633-4D35-A344-454BAB211EA5}" presName="composite" presStyleCnt="0"/>
      <dgm:spPr/>
    </dgm:pt>
    <dgm:pt modelId="{310A4C49-36CF-424D-A405-8412F3B9523B}" type="pres">
      <dgm:prSet presAssocID="{9FD4823C-6633-4D35-A344-454BAB211EA5}" presName="imgShp" presStyleLbl="f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10000" b="-10000"/>
          </a:stretch>
        </a:blipFill>
      </dgm:spPr>
    </dgm:pt>
    <dgm:pt modelId="{4847FBB8-04B6-434D-9662-884FE21BE275}" type="pres">
      <dgm:prSet presAssocID="{9FD4823C-6633-4D35-A344-454BAB211EA5}" presName="txShp" presStyleLbl="node1" presStyleIdx="0" presStyleCnt="3">
        <dgm:presLayoutVars>
          <dgm:bulletEnabled val="1"/>
        </dgm:presLayoutVars>
      </dgm:prSet>
      <dgm:spPr/>
    </dgm:pt>
    <dgm:pt modelId="{928B0000-EC6F-4E30-9993-6B3473C9815C}" type="pres">
      <dgm:prSet presAssocID="{9F22AE9C-4ECB-4640-92F3-A905963B57B3}" presName="spacing" presStyleCnt="0"/>
      <dgm:spPr/>
    </dgm:pt>
    <dgm:pt modelId="{28F82717-41E5-4994-8AC1-F747FDAE1959}" type="pres">
      <dgm:prSet presAssocID="{E9566A28-5ACD-4B1E-B51E-16F349058315}" presName="composite" presStyleCnt="0"/>
      <dgm:spPr/>
    </dgm:pt>
    <dgm:pt modelId="{45B99FEE-4E56-4314-A5B0-53E34C8B0149}" type="pres">
      <dgm:prSet presAssocID="{E9566A28-5ACD-4B1E-B51E-16F349058315}" presName="imgShp" presStyleLbl="f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</dgm:spPr>
    </dgm:pt>
    <dgm:pt modelId="{45D3CAE1-118A-4ACA-B71C-FB2DF82DDC8D}" type="pres">
      <dgm:prSet presAssocID="{E9566A28-5ACD-4B1E-B51E-16F349058315}" presName="txShp" presStyleLbl="node1" presStyleIdx="1" presStyleCnt="3">
        <dgm:presLayoutVars>
          <dgm:bulletEnabled val="1"/>
        </dgm:presLayoutVars>
      </dgm:prSet>
      <dgm:spPr/>
    </dgm:pt>
    <dgm:pt modelId="{0B3A8ADA-AB8C-4626-A697-CD7FE5B1590B}" type="pres">
      <dgm:prSet presAssocID="{0F68EBD7-9387-4235-80C9-0DD7D3D93741}" presName="spacing" presStyleCnt="0"/>
      <dgm:spPr/>
    </dgm:pt>
    <dgm:pt modelId="{8880477E-D9C6-468A-9CAA-BFC0164CA71A}" type="pres">
      <dgm:prSet presAssocID="{37802A34-3BF2-4FE0-84F3-AFEDA7E54ED3}" presName="composite" presStyleCnt="0"/>
      <dgm:spPr/>
    </dgm:pt>
    <dgm:pt modelId="{FABDD2E3-9646-4F44-9A2D-0484455B72C9}" type="pres">
      <dgm:prSet presAssocID="{37802A34-3BF2-4FE0-84F3-AFEDA7E54ED3}" presName="imgShp" presStyleLbl="fgImgPlac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12000" b="-12000"/>
          </a:stretch>
        </a:blipFill>
      </dgm:spPr>
    </dgm:pt>
    <dgm:pt modelId="{09FB03FA-59C9-4B18-AB5E-CA7E06E8A7D6}" type="pres">
      <dgm:prSet presAssocID="{37802A34-3BF2-4FE0-84F3-AFEDA7E54ED3}" presName="txShp" presStyleLbl="node1" presStyleIdx="2" presStyleCnt="3">
        <dgm:presLayoutVars>
          <dgm:bulletEnabled val="1"/>
        </dgm:presLayoutVars>
      </dgm:prSet>
      <dgm:spPr/>
    </dgm:pt>
  </dgm:ptLst>
  <dgm:cxnLst>
    <dgm:cxn modelId="{498DCC1E-A437-4F19-A770-5DF693172FE6}" type="presOf" srcId="{37802A34-3BF2-4FE0-84F3-AFEDA7E54ED3}" destId="{09FB03FA-59C9-4B18-AB5E-CA7E06E8A7D6}" srcOrd="0" destOrd="0" presId="urn:microsoft.com/office/officeart/2005/8/layout/vList3#1"/>
    <dgm:cxn modelId="{F5D0A620-512B-4134-B0B2-F19EEBC4A9B0}" type="presOf" srcId="{C915B869-DD3D-4F9A-845E-37008CADBDA3}" destId="{4188A397-039A-4944-A31B-619A33B4E98A}" srcOrd="0" destOrd="0" presId="urn:microsoft.com/office/officeart/2005/8/layout/vList3#1"/>
    <dgm:cxn modelId="{207D6D4C-644A-4A0D-93DE-28C39B99DE40}" srcId="{C915B869-DD3D-4F9A-845E-37008CADBDA3}" destId="{37802A34-3BF2-4FE0-84F3-AFEDA7E54ED3}" srcOrd="2" destOrd="0" parTransId="{35410B36-DF1C-410A-A48F-714BD9E8FD79}" sibTransId="{EC601FC1-B93A-4869-A701-034A52409E6D}"/>
    <dgm:cxn modelId="{BF268D77-CE5D-48D6-A935-336C3F557B63}" srcId="{C915B869-DD3D-4F9A-845E-37008CADBDA3}" destId="{9FD4823C-6633-4D35-A344-454BAB211EA5}" srcOrd="0" destOrd="0" parTransId="{753396D8-EBD5-4F27-9343-CF11EB016B16}" sibTransId="{9F22AE9C-4ECB-4640-92F3-A905963B57B3}"/>
    <dgm:cxn modelId="{8B876A7B-5612-4D63-905B-BA609B3A4568}" srcId="{C915B869-DD3D-4F9A-845E-37008CADBDA3}" destId="{E9566A28-5ACD-4B1E-B51E-16F349058315}" srcOrd="1" destOrd="0" parTransId="{DDF75108-4826-4E19-BC05-2F2551D66BDE}" sibTransId="{0F68EBD7-9387-4235-80C9-0DD7D3D93741}"/>
    <dgm:cxn modelId="{F78C2E8A-5260-41BF-AD0E-F130AFF90471}" type="presOf" srcId="{E9566A28-5ACD-4B1E-B51E-16F349058315}" destId="{45D3CAE1-118A-4ACA-B71C-FB2DF82DDC8D}" srcOrd="0" destOrd="0" presId="urn:microsoft.com/office/officeart/2005/8/layout/vList3#1"/>
    <dgm:cxn modelId="{15EDE696-5204-4443-8273-C33FBBAECC1C}" type="presOf" srcId="{9FD4823C-6633-4D35-A344-454BAB211EA5}" destId="{4847FBB8-04B6-434D-9662-884FE21BE275}" srcOrd="0" destOrd="0" presId="urn:microsoft.com/office/officeart/2005/8/layout/vList3#1"/>
    <dgm:cxn modelId="{224CCD50-AC5D-4CDB-9D3B-A2F3C897679A}" type="presParOf" srcId="{4188A397-039A-4944-A31B-619A33B4E98A}" destId="{30A768FF-5486-451C-8D28-3E402F996E53}" srcOrd="0" destOrd="0" presId="urn:microsoft.com/office/officeart/2005/8/layout/vList3#1"/>
    <dgm:cxn modelId="{C6AEBA4F-F27B-4494-BEA0-8F03AF456663}" type="presParOf" srcId="{30A768FF-5486-451C-8D28-3E402F996E53}" destId="{310A4C49-36CF-424D-A405-8412F3B9523B}" srcOrd="0" destOrd="0" presId="urn:microsoft.com/office/officeart/2005/8/layout/vList3#1"/>
    <dgm:cxn modelId="{82FDFB95-4302-409D-B3F4-1638F5358DDA}" type="presParOf" srcId="{30A768FF-5486-451C-8D28-3E402F996E53}" destId="{4847FBB8-04B6-434D-9662-884FE21BE275}" srcOrd="1" destOrd="0" presId="urn:microsoft.com/office/officeart/2005/8/layout/vList3#1"/>
    <dgm:cxn modelId="{F868F2CA-58EB-492B-A5EF-7AF121A4C1FE}" type="presParOf" srcId="{4188A397-039A-4944-A31B-619A33B4E98A}" destId="{928B0000-EC6F-4E30-9993-6B3473C9815C}" srcOrd="1" destOrd="0" presId="urn:microsoft.com/office/officeart/2005/8/layout/vList3#1"/>
    <dgm:cxn modelId="{CE350E3B-84DE-4372-B801-7DE3A005A6CE}" type="presParOf" srcId="{4188A397-039A-4944-A31B-619A33B4E98A}" destId="{28F82717-41E5-4994-8AC1-F747FDAE1959}" srcOrd="2" destOrd="0" presId="urn:microsoft.com/office/officeart/2005/8/layout/vList3#1"/>
    <dgm:cxn modelId="{F93ED99A-FC58-4D0A-8159-73611AA7D3C6}" type="presParOf" srcId="{28F82717-41E5-4994-8AC1-F747FDAE1959}" destId="{45B99FEE-4E56-4314-A5B0-53E34C8B0149}" srcOrd="0" destOrd="0" presId="urn:microsoft.com/office/officeart/2005/8/layout/vList3#1"/>
    <dgm:cxn modelId="{743368C8-A275-4A4C-8C78-BE0E80953D6E}" type="presParOf" srcId="{28F82717-41E5-4994-8AC1-F747FDAE1959}" destId="{45D3CAE1-118A-4ACA-B71C-FB2DF82DDC8D}" srcOrd="1" destOrd="0" presId="urn:microsoft.com/office/officeart/2005/8/layout/vList3#1"/>
    <dgm:cxn modelId="{43DDB1CB-C26E-48AC-9FD9-5A9BB9CB68E5}" type="presParOf" srcId="{4188A397-039A-4944-A31B-619A33B4E98A}" destId="{0B3A8ADA-AB8C-4626-A697-CD7FE5B1590B}" srcOrd="3" destOrd="0" presId="urn:microsoft.com/office/officeart/2005/8/layout/vList3#1"/>
    <dgm:cxn modelId="{C177665C-9235-403C-B91D-201759DF3BEB}" type="presParOf" srcId="{4188A397-039A-4944-A31B-619A33B4E98A}" destId="{8880477E-D9C6-468A-9CAA-BFC0164CA71A}" srcOrd="4" destOrd="0" presId="urn:microsoft.com/office/officeart/2005/8/layout/vList3#1"/>
    <dgm:cxn modelId="{58BB0F78-95EE-4B0F-9890-E916037E095E}" type="presParOf" srcId="{8880477E-D9C6-468A-9CAA-BFC0164CA71A}" destId="{FABDD2E3-9646-4F44-9A2D-0484455B72C9}" srcOrd="0" destOrd="0" presId="urn:microsoft.com/office/officeart/2005/8/layout/vList3#1"/>
    <dgm:cxn modelId="{9478BF59-B521-4F2B-A61D-E95E31EB9CB2}" type="presParOf" srcId="{8880477E-D9C6-468A-9CAA-BFC0164CA71A}" destId="{09FB03FA-59C9-4B18-AB5E-CA7E06E8A7D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7FBB8-04B6-434D-9662-884FE21BE27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Identify </a:t>
          </a:r>
          <a:r>
            <a:rPr lang="en-GB" sz="2200" b="0" kern="1200" dirty="0">
              <a:solidFill>
                <a:schemeClr val="tx1"/>
              </a:solidFill>
            </a:rPr>
            <a:t>common features created because of erosion</a:t>
          </a:r>
        </a:p>
      </dsp:txBody>
      <dsp:txXfrm rot="10800000">
        <a:off x="2007110" y="1710"/>
        <a:ext cx="5158358" cy="1257304"/>
      </dsp:txXfrm>
    </dsp:sp>
    <dsp:sp modelId="{310A4C49-36CF-424D-A405-8412F3B9523B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3CAE1-118A-4ACA-B71C-FB2DF82DDC8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Draw diagrams </a:t>
          </a:r>
          <a:r>
            <a:rPr lang="en-GB" sz="2200" b="0" kern="1200" dirty="0">
              <a:solidFill>
                <a:schemeClr val="tx1"/>
              </a:solidFill>
            </a:rPr>
            <a:t>to show how these features have been created</a:t>
          </a:r>
        </a:p>
      </dsp:txBody>
      <dsp:txXfrm rot="10800000">
        <a:off x="2007110" y="1634329"/>
        <a:ext cx="5158358" cy="1257304"/>
      </dsp:txXfrm>
    </dsp:sp>
    <dsp:sp modelId="{45B99FEE-4E56-4314-A5B0-53E34C8B0149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B03FA-59C9-4B18-AB5E-CA7E06E8A7D6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Evaluate </a:t>
          </a:r>
          <a:r>
            <a:rPr lang="en-GB" sz="2200" b="0" kern="1200" dirty="0">
              <a:solidFill>
                <a:schemeClr val="tx1"/>
              </a:solidFill>
            </a:rPr>
            <a:t>different coastal images to suggest how the features were created. </a:t>
          </a:r>
        </a:p>
      </dsp:txBody>
      <dsp:txXfrm rot="10800000">
        <a:off x="2007110" y="3266948"/>
        <a:ext cx="5158358" cy="1257304"/>
      </dsp:txXfrm>
    </dsp:sp>
    <dsp:sp modelId="{FABDD2E3-9646-4F44-9A2D-0484455B72C9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CB4C-3E01-4EB0-B214-ED6441965DC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E4CC-834F-40A9-924A-12B9DBDDE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Quarter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E4CC-834F-40A9-924A-12B9DBDDEA7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0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4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6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0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5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0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ACD5-1EC0-418C-A1C6-88F50F84F17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9898-9A73-4400-BB2C-4C7A665C4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1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What coastal features does erosion create?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963713"/>
              </p:ext>
            </p:extLst>
          </p:nvPr>
        </p:nvGraphicFramePr>
        <p:xfrm>
          <a:off x="395536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30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866823-2ABB-42C1-BC03-43AB1EE58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9616" r="74865" b="63313"/>
          <a:stretch/>
        </p:blipFill>
        <p:spPr bwMode="auto">
          <a:xfrm>
            <a:off x="539552" y="2321496"/>
            <a:ext cx="75608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621F2B-5B13-4EDC-BB3D-40919E147E1B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7) Once again, </a:t>
            </a:r>
            <a:r>
              <a:rPr lang="en-GB" sz="2800" b="1" dirty="0"/>
              <a:t>the arch </a:t>
            </a:r>
            <a:r>
              <a:rPr lang="en-GB" sz="2800" dirty="0"/>
              <a:t>has been eroded so much that the top has fallen into the sea and another </a:t>
            </a:r>
            <a:r>
              <a:rPr lang="en-GB" sz="2800" b="1" dirty="0"/>
              <a:t>stack</a:t>
            </a:r>
            <a:r>
              <a:rPr lang="en-GB" sz="2800" dirty="0"/>
              <a:t> has been created. But, the original stack has now been eroded so much that it is small enough to be classes as what we call a </a:t>
            </a:r>
            <a:r>
              <a:rPr lang="en-GB" sz="2800" b="1" dirty="0"/>
              <a:t>stump</a:t>
            </a:r>
            <a:r>
              <a:rPr lang="en-GB" sz="2800" dirty="0"/>
              <a:t>…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F6AAB3-29A5-46AF-9FB1-A9A522E65447}"/>
              </a:ext>
            </a:extLst>
          </p:cNvPr>
          <p:cNvCxnSpPr/>
          <p:nvPr/>
        </p:nvCxnSpPr>
        <p:spPr>
          <a:xfrm>
            <a:off x="6660232" y="2321496"/>
            <a:ext cx="288032" cy="24756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3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90E0D-F65C-4E88-9273-1FCD9A398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19616" r="52798" b="63313"/>
          <a:stretch/>
        </p:blipFill>
        <p:spPr bwMode="auto">
          <a:xfrm>
            <a:off x="1187624" y="2276872"/>
            <a:ext cx="6768752" cy="40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784AFF6-C842-4AC8-984E-27E52BFA7CB4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8) As you can see, the whole process will happen over and over again, creating more </a:t>
            </a:r>
            <a:r>
              <a:rPr lang="en-GB" sz="3200" b="1" dirty="0"/>
              <a:t>stacks and then stumps</a:t>
            </a:r>
            <a:r>
              <a:rPr lang="en-GB" sz="3200" dirty="0"/>
              <a:t>. Eventually, the stumps will erode away completely…</a:t>
            </a:r>
            <a:endParaRPr lang="en-GB" sz="32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CF701E-4B97-4A01-96B5-154358F114F2}"/>
              </a:ext>
            </a:extLst>
          </p:cNvPr>
          <p:cNvCxnSpPr>
            <a:cxnSpLocks/>
          </p:cNvCxnSpPr>
          <p:nvPr/>
        </p:nvCxnSpPr>
        <p:spPr>
          <a:xfrm>
            <a:off x="4788024" y="2420888"/>
            <a:ext cx="2088232" cy="26642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6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0688"/>
            <a:ext cx="87067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5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AC776-CDD4-4A93-8421-C330B5E51AFB}"/>
              </a:ext>
            </a:extLst>
          </p:cNvPr>
          <p:cNvSpPr/>
          <p:nvPr/>
        </p:nvSpPr>
        <p:spPr>
          <a:xfrm>
            <a:off x="457200" y="333375"/>
            <a:ext cx="8229600" cy="6305550"/>
          </a:xfrm>
          <a:prstGeom prst="rect">
            <a:avLst/>
          </a:prstGeom>
          <a:ln w="76200">
            <a:solidFill>
              <a:srgbClr val="9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1)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9D566-B652-4439-AC52-F8421AA69832}"/>
              </a:ext>
            </a:extLst>
          </p:cNvPr>
          <p:cNvSpPr txBox="1">
            <a:spLocks/>
          </p:cNvSpPr>
          <p:nvPr/>
        </p:nvSpPr>
        <p:spPr>
          <a:xfrm>
            <a:off x="457200" y="382588"/>
            <a:ext cx="8229600" cy="885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/>
              <a:t>Test your knowledge: </a:t>
            </a:r>
            <a:r>
              <a:rPr lang="en-GB" altLang="en-US" sz="4000" b="1"/>
              <a:t>Developing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2D0B0C-502F-45C1-9ED8-271AD59B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7028059" cy="36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7B83C3-D12C-4E40-A3F0-E27D5FC1C857}"/>
              </a:ext>
            </a:extLst>
          </p:cNvPr>
          <p:cNvSpPr txBox="1"/>
          <p:nvPr/>
        </p:nvSpPr>
        <p:spPr>
          <a:xfrm>
            <a:off x="1043608" y="126841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1) Copy and complete the diagram below adding the following key terms to the correct numbers: </a:t>
            </a:r>
            <a:r>
              <a:rPr lang="en-GB" sz="2000" b="1" dirty="0"/>
              <a:t>stump, headland, cave, stack, crack, arch, roof of arch collapses</a:t>
            </a:r>
          </a:p>
        </p:txBody>
      </p:sp>
    </p:spTree>
    <p:extLst>
      <p:ext uri="{BB962C8B-B14F-4D97-AF65-F5344CB8AC3E}">
        <p14:creationId xmlns:p14="http://schemas.microsoft.com/office/powerpoint/2010/main" val="417900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192213"/>
          </a:xfrm>
        </p:spPr>
        <p:txBody>
          <a:bodyPr/>
          <a:lstStyle/>
          <a:p>
            <a:r>
              <a:rPr lang="en-GB" dirty="0"/>
              <a:t>What's happened here?</a:t>
            </a:r>
          </a:p>
          <a:p>
            <a:r>
              <a:rPr lang="en-GB" dirty="0"/>
              <a:t>What’s it got to do with </a:t>
            </a:r>
            <a:r>
              <a:rPr lang="en-GB" b="1" dirty="0"/>
              <a:t>erosion</a:t>
            </a:r>
            <a:r>
              <a:rPr lang="en-GB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419"/>
            <a:ext cx="7488832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0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028C61-3FF5-42A2-BF3F-8A191569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88832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3815D9-50CE-4708-A570-0C973F3C2B0D}"/>
              </a:ext>
            </a:extLst>
          </p:cNvPr>
          <p:cNvSpPr/>
          <p:nvPr/>
        </p:nvSpPr>
        <p:spPr>
          <a:xfrm>
            <a:off x="179512" y="188640"/>
            <a:ext cx="3816424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b="1" dirty="0"/>
              <a:t>headland</a:t>
            </a:r>
            <a:r>
              <a:rPr lang="en-GB" dirty="0"/>
              <a:t> here is made of much stronger, more </a:t>
            </a:r>
            <a:r>
              <a:rPr lang="en-GB" b="1" dirty="0"/>
              <a:t>resistant rock</a:t>
            </a:r>
            <a:r>
              <a:rPr lang="en-GB" dirty="0"/>
              <a:t> which will not be eroded as easily.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4F6D4-2E72-4992-957D-B456EA56A271}"/>
              </a:ext>
            </a:extLst>
          </p:cNvPr>
          <p:cNvSpPr/>
          <p:nvPr/>
        </p:nvSpPr>
        <p:spPr>
          <a:xfrm>
            <a:off x="5148064" y="476672"/>
            <a:ext cx="381642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bits in the middle are made of much </a:t>
            </a:r>
            <a:r>
              <a:rPr lang="en-GB" b="1" dirty="0"/>
              <a:t>weaker rock </a:t>
            </a:r>
            <a:r>
              <a:rPr lang="en-GB" dirty="0"/>
              <a:t>which is eroded easily.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1E86E-A91A-455F-A096-92CBFCC1B11C}"/>
              </a:ext>
            </a:extLst>
          </p:cNvPr>
          <p:cNvSpPr/>
          <p:nvPr/>
        </p:nvSpPr>
        <p:spPr>
          <a:xfrm>
            <a:off x="611560" y="5621528"/>
            <a:ext cx="8280920" cy="11355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has created what we call </a:t>
            </a:r>
            <a:r>
              <a:rPr lang="en-GB" b="1" dirty="0"/>
              <a:t>a bay</a:t>
            </a:r>
            <a:r>
              <a:rPr lang="en-GB" dirty="0"/>
              <a:t>. As you can see, inside the bay </a:t>
            </a:r>
            <a:r>
              <a:rPr lang="en-GB" b="1" dirty="0"/>
              <a:t>a beach </a:t>
            </a:r>
            <a:r>
              <a:rPr lang="en-GB" dirty="0"/>
              <a:t>is created. This is because the sheltered water loses energy and deposits it’s material inside the bay.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AD4563-5C13-4EA2-88E1-DAC02A215EF3}"/>
              </a:ext>
            </a:extLst>
          </p:cNvPr>
          <p:cNvCxnSpPr/>
          <p:nvPr/>
        </p:nvCxnSpPr>
        <p:spPr>
          <a:xfrm>
            <a:off x="2411760" y="1628800"/>
            <a:ext cx="0" cy="2064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FF03A0-6225-4373-A475-03D3CC67EAE4}"/>
              </a:ext>
            </a:extLst>
          </p:cNvPr>
          <p:cNvCxnSpPr>
            <a:cxnSpLocks/>
          </p:cNvCxnSpPr>
          <p:nvPr/>
        </p:nvCxnSpPr>
        <p:spPr>
          <a:xfrm>
            <a:off x="2699792" y="1628800"/>
            <a:ext cx="3312368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B8CD1A-6D5C-420F-B644-CB5BDD9CF290}"/>
              </a:ext>
            </a:extLst>
          </p:cNvPr>
          <p:cNvCxnSpPr>
            <a:cxnSpLocks/>
          </p:cNvCxnSpPr>
          <p:nvPr/>
        </p:nvCxnSpPr>
        <p:spPr>
          <a:xfrm flipH="1">
            <a:off x="6300191" y="1916832"/>
            <a:ext cx="756085" cy="2840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C9F965-19BC-4A16-B075-9C1B5047CAFD}"/>
              </a:ext>
            </a:extLst>
          </p:cNvPr>
          <p:cNvCxnSpPr>
            <a:cxnSpLocks/>
          </p:cNvCxnSpPr>
          <p:nvPr/>
        </p:nvCxnSpPr>
        <p:spPr>
          <a:xfrm>
            <a:off x="7308304" y="1916832"/>
            <a:ext cx="144016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C3F41-6665-4D03-BC89-F02C15ABE663}"/>
              </a:ext>
            </a:extLst>
          </p:cNvPr>
          <p:cNvCxnSpPr>
            <a:cxnSpLocks/>
          </p:cNvCxnSpPr>
          <p:nvPr/>
        </p:nvCxnSpPr>
        <p:spPr>
          <a:xfrm flipV="1">
            <a:off x="4355976" y="4509120"/>
            <a:ext cx="792088" cy="11124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29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C60287-3B44-4AF8-BC99-22FA9A2FD5B7}"/>
              </a:ext>
            </a:extLst>
          </p:cNvPr>
          <p:cNvSpPr/>
          <p:nvPr/>
        </p:nvSpPr>
        <p:spPr>
          <a:xfrm>
            <a:off x="323528" y="333375"/>
            <a:ext cx="8363272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5320C1-CFF6-4C11-9708-4B37EDE66185}"/>
              </a:ext>
            </a:extLst>
          </p:cNvPr>
          <p:cNvSpPr txBox="1">
            <a:spLocks/>
          </p:cNvSpPr>
          <p:nvPr/>
        </p:nvSpPr>
        <p:spPr>
          <a:xfrm>
            <a:off x="457200" y="322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/>
              <a:t>Test your knowledge: </a:t>
            </a:r>
            <a:r>
              <a:rPr lang="en-GB" altLang="en-US" b="1"/>
              <a:t>Secure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01467" y="2204864"/>
            <a:ext cx="2258966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latin typeface="+mn-lt"/>
              </a:rPr>
              <a:t>Add the following labels: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dirty="0">
                <a:latin typeface="+mn-lt"/>
              </a:rPr>
              <a:t> Bay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dirty="0">
                <a:latin typeface="+mn-lt"/>
              </a:rPr>
              <a:t> Headland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dirty="0">
                <a:latin typeface="+mn-lt"/>
              </a:rPr>
              <a:t> Hard, resistant rock.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dirty="0">
                <a:latin typeface="+mn-lt"/>
              </a:rPr>
              <a:t> Softer, less resistant rock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dirty="0">
                <a:latin typeface="+mn-lt"/>
              </a:rPr>
              <a:t> Beach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9" y="2204864"/>
            <a:ext cx="5723738" cy="39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23F9A5-A9A4-4270-A9F1-A0D0C4B35C58}"/>
              </a:ext>
            </a:extLst>
          </p:cNvPr>
          <p:cNvSpPr txBox="1"/>
          <p:nvPr/>
        </p:nvSpPr>
        <p:spPr>
          <a:xfrm>
            <a:off x="1043608" y="146526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2) Copy the diagram below to show an original headland and then how it will look when erosion has occurred. </a:t>
            </a:r>
          </a:p>
        </p:txBody>
      </p:sp>
    </p:spTree>
    <p:extLst>
      <p:ext uri="{BB962C8B-B14F-4D97-AF65-F5344CB8AC3E}">
        <p14:creationId xmlns:p14="http://schemas.microsoft.com/office/powerpoint/2010/main" val="561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589240"/>
            <a:ext cx="8229600" cy="10801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notice?</a:t>
            </a:r>
          </a:p>
          <a:p>
            <a:r>
              <a:rPr lang="en-GB" dirty="0"/>
              <a:t>What could this have to do with erosion?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 bwMode="auto">
          <a:xfrm>
            <a:off x="539552" y="81996"/>
            <a:ext cx="8183963" cy="54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8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337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u="sng" dirty="0"/>
              <a:t>Watch the animation to see a wave cut platform and cliff being created.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8" name="ShockwaveFlash1" r:id="rId2" imgW="8280360" imgH="5256360"/>
        </mc:Choice>
        <mc:Fallback>
          <p:control name="ShockwaveFlash1" r:id="rId2" imgW="8280360" imgH="52563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95288" y="1196975"/>
                  <a:ext cx="8280400" cy="5256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2440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814"/>
            <a:ext cx="8561784" cy="67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1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Ordering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images on the next slide were taken of the same cliff that sticks out into the sea (we call this a headland)</a:t>
            </a:r>
          </a:p>
          <a:p>
            <a:r>
              <a:rPr lang="en-GB" dirty="0"/>
              <a:t>They were taken at different times showing how the headland changes</a:t>
            </a:r>
          </a:p>
          <a:p>
            <a:r>
              <a:rPr lang="en-GB" dirty="0"/>
              <a:t>Try to put them in the correct order, from earliest to latest</a:t>
            </a:r>
          </a:p>
          <a:p>
            <a:r>
              <a:rPr lang="en-GB" b="1" dirty="0"/>
              <a:t>You must think logically about which pictures came after erosion had had an effect</a:t>
            </a:r>
          </a:p>
        </p:txBody>
      </p:sp>
    </p:spTree>
    <p:extLst>
      <p:ext uri="{BB962C8B-B14F-4D97-AF65-F5344CB8AC3E}">
        <p14:creationId xmlns:p14="http://schemas.microsoft.com/office/powerpoint/2010/main" val="216987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B4B2-6A24-4406-9FED-A989C5C7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are these features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E3EA-9241-4A0E-9A66-ABBEA905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7" y="1417638"/>
            <a:ext cx="8229600" cy="53571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 </a:t>
            </a:r>
            <a:r>
              <a:rPr lang="en-GB" b="1" dirty="0"/>
              <a:t>wave cut cliff</a:t>
            </a:r>
            <a:r>
              <a:rPr lang="en-GB" dirty="0"/>
              <a:t> is the type of cliff that is created when the water attacks the </a:t>
            </a:r>
            <a:r>
              <a:rPr lang="en-GB" b="1" dirty="0"/>
              <a:t>bottom of the cliff</a:t>
            </a:r>
            <a:r>
              <a:rPr lang="en-GB" dirty="0"/>
              <a:t>. </a:t>
            </a:r>
          </a:p>
          <a:p>
            <a:r>
              <a:rPr lang="en-GB" dirty="0"/>
              <a:t>The water (especially the strong, </a:t>
            </a:r>
            <a:r>
              <a:rPr lang="en-GB" b="1" dirty="0"/>
              <a:t>destructive waves</a:t>
            </a:r>
            <a:r>
              <a:rPr lang="en-GB" dirty="0"/>
              <a:t>) </a:t>
            </a:r>
            <a:r>
              <a:rPr lang="en-GB" b="1" dirty="0"/>
              <a:t>erode</a:t>
            </a:r>
            <a:r>
              <a:rPr lang="en-GB" dirty="0"/>
              <a:t> the bottom of the cliff which means it can no longer support the heavy rock above, and so a whole section of the cliff will fall into the water.</a:t>
            </a:r>
          </a:p>
          <a:p>
            <a:r>
              <a:rPr lang="en-GB" dirty="0"/>
              <a:t>This process happens over and over again, meaning the cliff is continuously </a:t>
            </a:r>
            <a:r>
              <a:rPr lang="en-GB" b="1" dirty="0"/>
              <a:t>retreating</a:t>
            </a:r>
            <a:r>
              <a:rPr lang="en-GB" dirty="0"/>
              <a:t> (moving backwards)</a:t>
            </a:r>
          </a:p>
          <a:p>
            <a:r>
              <a:rPr lang="en-GB" dirty="0"/>
              <a:t>The </a:t>
            </a:r>
            <a:r>
              <a:rPr lang="en-GB" b="1" dirty="0"/>
              <a:t>wave-cut platform </a:t>
            </a:r>
            <a:r>
              <a:rPr lang="en-GB" dirty="0"/>
              <a:t>is the layer of rock right at the bottom of the cliff which is being </a:t>
            </a:r>
            <a:r>
              <a:rPr lang="en-GB" b="1" dirty="0"/>
              <a:t>eroded more slowly</a:t>
            </a:r>
            <a:r>
              <a:rPr lang="en-GB" dirty="0"/>
              <a:t> as it is under the water so the waves are not crashing against it. </a:t>
            </a:r>
          </a:p>
        </p:txBody>
      </p:sp>
    </p:spTree>
    <p:extLst>
      <p:ext uri="{BB962C8B-B14F-4D97-AF65-F5344CB8AC3E}">
        <p14:creationId xmlns:p14="http://schemas.microsoft.com/office/powerpoint/2010/main" val="3428780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C60287-3B44-4AF8-BC99-22FA9A2FD5B7}"/>
              </a:ext>
            </a:extLst>
          </p:cNvPr>
          <p:cNvSpPr/>
          <p:nvPr/>
        </p:nvSpPr>
        <p:spPr>
          <a:xfrm>
            <a:off x="323528" y="333375"/>
            <a:ext cx="8363272" cy="6048375"/>
          </a:xfrm>
          <a:prstGeom prst="rect">
            <a:avLst/>
          </a:prstGeom>
          <a:ln w="76200">
            <a:solidFill>
              <a:srgbClr val="AD8C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5320C1-CFF6-4C11-9708-4B37EDE66185}"/>
              </a:ext>
            </a:extLst>
          </p:cNvPr>
          <p:cNvSpPr txBox="1">
            <a:spLocks/>
          </p:cNvSpPr>
          <p:nvPr/>
        </p:nvSpPr>
        <p:spPr>
          <a:xfrm>
            <a:off x="457200" y="3222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Test your knowledge: </a:t>
            </a:r>
            <a:r>
              <a:rPr lang="en-GB" altLang="en-US" b="1" dirty="0"/>
              <a:t>Secure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3F9A5-A9A4-4270-A9F1-A0D0C4B35C58}"/>
              </a:ext>
            </a:extLst>
          </p:cNvPr>
          <p:cNvSpPr txBox="1"/>
          <p:nvPr/>
        </p:nvSpPr>
        <p:spPr>
          <a:xfrm>
            <a:off x="1043608" y="1465263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3) Copy the diagram below adding the following labels: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B13E0-91D5-43A2-A532-B1F1FEF2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7590" r="31888" b="11802"/>
          <a:stretch/>
        </p:blipFill>
        <p:spPr>
          <a:xfrm>
            <a:off x="500605" y="1863894"/>
            <a:ext cx="5638040" cy="45178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C6EBB-EB98-40C1-B790-9F7920159BB0}"/>
              </a:ext>
            </a:extLst>
          </p:cNvPr>
          <p:cNvSpPr/>
          <p:nvPr/>
        </p:nvSpPr>
        <p:spPr>
          <a:xfrm>
            <a:off x="6156176" y="1834595"/>
            <a:ext cx="2088232" cy="42587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Cliff retreat (moves backwards)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High water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Former cliff positions (where the cliff used to 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Wave cut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Wave attack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Wave cut cliff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8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EAD921-95D6-4E73-98D2-7D987F689D67}"/>
              </a:ext>
            </a:extLst>
          </p:cNvPr>
          <p:cNvSpPr/>
          <p:nvPr/>
        </p:nvSpPr>
        <p:spPr>
          <a:xfrm>
            <a:off x="457200" y="333375"/>
            <a:ext cx="8229600" cy="6276975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AA99B4-C131-4BB3-AA27-17F649A0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en-GB" altLang="en-US" sz="3600" dirty="0"/>
              <a:t>Test your knowledge: </a:t>
            </a:r>
            <a:r>
              <a:rPr lang="en-GB" altLang="en-US" sz="3600" b="1" dirty="0"/>
              <a:t>Secure+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96600" y="2234011"/>
            <a:ext cx="1801019" cy="2160239"/>
          </a:xfrm>
          <a:prstGeom prst="roundRect">
            <a:avLst>
              <a:gd name="adj" fmla="val 16667"/>
            </a:avLst>
          </a:prstGeom>
          <a:solidFill>
            <a:srgbClr val="663300">
              <a:alpha val="57647"/>
            </a:srgbClr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00" dirty="0">
              <a:latin typeface="+mn-lt"/>
            </a:endParaRPr>
          </a:p>
          <a:p>
            <a:pPr eaLnBrk="1" hangingPunct="1">
              <a:defRPr/>
            </a:pPr>
            <a:r>
              <a:rPr lang="en-GB" altLang="en-US" sz="2000" dirty="0">
                <a:latin typeface="+mn-lt"/>
              </a:rPr>
              <a:t>The coastal features I can see in picture ____ are called…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517516" y="1802945"/>
            <a:ext cx="4036889" cy="3593628"/>
          </a:xfrm>
          <a:prstGeom prst="roundRect">
            <a:avLst>
              <a:gd name="adj" fmla="val 16667"/>
            </a:avLst>
          </a:prstGeom>
          <a:solidFill>
            <a:srgbClr val="FFC000">
              <a:alpha val="58038"/>
            </a:srgbClr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en-US" sz="2000" b="1" u="sng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endParaRPr lang="en-GB" altLang="en-US" sz="20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There are four different types of erosion. One type of erosion is_____ this will have affected the features I can see because…</a:t>
            </a:r>
          </a:p>
          <a:p>
            <a:pPr algn="ctr" eaLnBrk="1" hangingPunct="1"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Another type of erosion is ______ this will have affected the features I can see because…</a:t>
            </a:r>
            <a:endParaRPr lang="en-GB" altLang="en-US" sz="1800" b="1" u="sng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endParaRPr lang="en-GB" altLang="en-US" sz="1800" b="1" u="sng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defRPr/>
            </a:pPr>
            <a:endParaRPr lang="en-GB" altLang="en-US" sz="1800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493169" y="2060848"/>
            <a:ext cx="2006823" cy="3024336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  <a:alpha val="58038"/>
            </a:schemeClr>
          </a:solidFill>
          <a:ln w="9525">
            <a:solidFill>
              <a:srgbClr val="348F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solidFill>
                  <a:srgbClr val="000000"/>
                </a:solidFill>
                <a:latin typeface="+mn-lt"/>
              </a:rPr>
              <a:t>These features have been created over time by erosion. The features have been caused by…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78396" y="5435956"/>
            <a:ext cx="7787208" cy="985177"/>
          </a:xfrm>
          <a:prstGeom prst="roundRect">
            <a:avLst>
              <a:gd name="adj" fmla="val 16667"/>
            </a:avLst>
          </a:prstGeom>
          <a:solidFill>
            <a:srgbClr val="447DC5">
              <a:alpha val="70195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u="sng" dirty="0">
              <a:solidFill>
                <a:srgbClr val="000000"/>
              </a:solidFill>
              <a:latin typeface="Comic Sans MS" charset="0"/>
              <a:ea typeface="+mn-ea"/>
            </a:endParaRPr>
          </a:p>
          <a:p>
            <a:pPr algn="ctr">
              <a:defRPr/>
            </a:pPr>
            <a:r>
              <a:rPr lang="en-GB" b="1" u="sng" dirty="0">
                <a:solidFill>
                  <a:srgbClr val="000000"/>
                </a:solidFill>
                <a:latin typeface="Comic Sans MS" charset="0"/>
                <a:ea typeface="+mn-ea"/>
              </a:rPr>
              <a:t>Key words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charset="0"/>
              </a:rPr>
              <a:t>Cave, arch, stack, stump, wave cut platform, wave cut cliff, bay, headland, abrasion, solution, attrition, hydraulic action</a:t>
            </a:r>
            <a:endParaRPr lang="en-GB" dirty="0">
              <a:solidFill>
                <a:srgbClr val="000000"/>
              </a:solidFill>
              <a:latin typeface="Comic Sans MS" charset="0"/>
              <a:ea typeface="+mn-ea"/>
            </a:endParaRPr>
          </a:p>
          <a:p>
            <a:pPr algn="ctr">
              <a:defRPr/>
            </a:pPr>
            <a:endParaRPr lang="en-GB" dirty="0">
              <a:solidFill>
                <a:srgbClr val="000000"/>
              </a:solidFill>
              <a:latin typeface="Comic Sans MS" charset="0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37757-ECB4-4D0A-BD04-E42A333EC5C4}"/>
              </a:ext>
            </a:extLst>
          </p:cNvPr>
          <p:cNvSpPr txBox="1"/>
          <p:nvPr/>
        </p:nvSpPr>
        <p:spPr>
          <a:xfrm>
            <a:off x="634986" y="1137518"/>
            <a:ext cx="740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4) Look at the images on the next slide. Pick on and evaluate how the features you can see you have created. Use the boxes below to help:</a:t>
            </a:r>
          </a:p>
        </p:txBody>
      </p:sp>
    </p:spTree>
    <p:extLst>
      <p:ext uri="{BB962C8B-B14F-4D97-AF65-F5344CB8AC3E}">
        <p14:creationId xmlns:p14="http://schemas.microsoft.com/office/powerpoint/2010/main" val="102959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 bwMode="auto">
          <a:xfrm>
            <a:off x="4476007" y="3258352"/>
            <a:ext cx="4877708" cy="35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b="9310"/>
          <a:stretch/>
        </p:blipFill>
        <p:spPr bwMode="auto">
          <a:xfrm>
            <a:off x="0" y="3194409"/>
            <a:ext cx="4779150" cy="364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870894" cy="324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http://www.machka.net/australia/12apost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41" y="-33919"/>
            <a:ext cx="4859274" cy="328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16632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7318" y="116632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484" y="3247263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9120" y="3258351"/>
            <a:ext cx="50405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4137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9616" r="74865" b="63313"/>
          <a:stretch/>
        </p:blipFill>
        <p:spPr bwMode="auto">
          <a:xfrm>
            <a:off x="755576" y="116632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E7094-6BDE-4EEF-AEE6-1B459BE9B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19616" r="52798" b="63313"/>
          <a:stretch/>
        </p:blipFill>
        <p:spPr bwMode="auto">
          <a:xfrm>
            <a:off x="4476647" y="183988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A48D2F-B5F1-49B2-8008-73F2EF560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6966" r="74255" b="45963"/>
          <a:stretch/>
        </p:blipFill>
        <p:spPr bwMode="auto">
          <a:xfrm>
            <a:off x="899592" y="1844824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D5E8D1A-B950-44C8-AD95-057A1E14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36966" r="52714" b="45963"/>
          <a:stretch/>
        </p:blipFill>
        <p:spPr bwMode="auto">
          <a:xfrm>
            <a:off x="4476647" y="1912180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C8D82F7-802A-4C87-B848-3990F2C05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53347" r="74781" b="29582"/>
          <a:stretch/>
        </p:blipFill>
        <p:spPr bwMode="auto">
          <a:xfrm>
            <a:off x="887551" y="3489054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69B6B2-F174-4707-91AB-7F15DF414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54058" r="52714" b="28871"/>
          <a:stretch/>
        </p:blipFill>
        <p:spPr bwMode="auto">
          <a:xfrm>
            <a:off x="4475224" y="3690992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9C1966C-19CE-4793-BB99-DCB881D9B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70837" r="74781" b="12092"/>
          <a:stretch/>
        </p:blipFill>
        <p:spPr bwMode="auto">
          <a:xfrm>
            <a:off x="851129" y="5129808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4A59E5E-0B9F-4ED2-AD4C-18129B029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70494" r="52189" b="12435"/>
          <a:stretch/>
        </p:blipFill>
        <p:spPr bwMode="auto">
          <a:xfrm>
            <a:off x="4572000" y="5123417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CE0C84-2029-4F1C-B150-206ABE905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36966" r="74255" b="45963"/>
          <a:stretch/>
        </p:blipFill>
        <p:spPr bwMode="auto">
          <a:xfrm>
            <a:off x="1043608" y="2204864"/>
            <a:ext cx="7056784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2D2505-A8F5-43A9-B489-19FE74A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1143000"/>
          </a:xfrm>
        </p:spPr>
        <p:txBody>
          <a:bodyPr>
            <a:noAutofit/>
          </a:bodyPr>
          <a:lstStyle/>
          <a:p>
            <a:r>
              <a:rPr lang="en-GB" sz="3200" dirty="0"/>
              <a:t>1) The headland is completely whole but it does have </a:t>
            </a:r>
            <a:r>
              <a:rPr lang="en-GB" sz="3200" b="1" dirty="0"/>
              <a:t>cracks </a:t>
            </a:r>
            <a:r>
              <a:rPr lang="en-GB" sz="3200" dirty="0"/>
              <a:t>which have been caused by the water and are being eroded into </a:t>
            </a:r>
            <a:r>
              <a:rPr lang="en-GB" sz="3200" b="1" dirty="0"/>
              <a:t>caves</a:t>
            </a:r>
            <a:r>
              <a:rPr lang="en-GB" sz="3200" dirty="0"/>
              <a:t>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1498E7-59F0-4FE0-A30A-FE3AE21D0CA5}"/>
              </a:ext>
            </a:extLst>
          </p:cNvPr>
          <p:cNvCxnSpPr>
            <a:cxnSpLocks/>
          </p:cNvCxnSpPr>
          <p:nvPr/>
        </p:nvCxnSpPr>
        <p:spPr>
          <a:xfrm>
            <a:off x="4788024" y="2060848"/>
            <a:ext cx="1656184" cy="2880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3EB4A6-60DD-46A8-9DE8-47268E258131}"/>
              </a:ext>
            </a:extLst>
          </p:cNvPr>
          <p:cNvCxnSpPr>
            <a:cxnSpLocks/>
          </p:cNvCxnSpPr>
          <p:nvPr/>
        </p:nvCxnSpPr>
        <p:spPr>
          <a:xfrm flipH="1">
            <a:off x="3347864" y="2064721"/>
            <a:ext cx="1224136" cy="26604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93FEEA-8827-4DA5-AF2F-144470EF71C0}"/>
              </a:ext>
            </a:extLst>
          </p:cNvPr>
          <p:cNvCxnSpPr>
            <a:cxnSpLocks/>
          </p:cNvCxnSpPr>
          <p:nvPr/>
        </p:nvCxnSpPr>
        <p:spPr>
          <a:xfrm flipH="1">
            <a:off x="1907704" y="1088682"/>
            <a:ext cx="1440160" cy="38524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0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6587C1-F55B-47F4-828E-AD18235DE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36966" r="52714" b="45963"/>
          <a:stretch/>
        </p:blipFill>
        <p:spPr bwMode="auto">
          <a:xfrm>
            <a:off x="1259632" y="2495679"/>
            <a:ext cx="6624736" cy="39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F7A06A-4F55-45A6-836C-BEE7E37850EC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8229600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2) You can see those caves have now gotten bigger and bigger until eventually, one has eroded all the way through to create something called an </a:t>
            </a:r>
            <a:r>
              <a:rPr lang="en-GB" sz="3200" b="1" dirty="0"/>
              <a:t>arch</a:t>
            </a:r>
            <a:r>
              <a:rPr lang="en-GB" sz="3200" dirty="0"/>
              <a:t>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1C7DD2-25CF-4E98-BBB0-D3E39009CBEE}"/>
              </a:ext>
            </a:extLst>
          </p:cNvPr>
          <p:cNvCxnSpPr>
            <a:cxnSpLocks/>
          </p:cNvCxnSpPr>
          <p:nvPr/>
        </p:nvCxnSpPr>
        <p:spPr>
          <a:xfrm flipH="1">
            <a:off x="6012160" y="2495679"/>
            <a:ext cx="864096" cy="26615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7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01BC63-795D-46EB-8B30-4FB547C6E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70837" r="74781" b="12092"/>
          <a:stretch/>
        </p:blipFill>
        <p:spPr bwMode="auto">
          <a:xfrm>
            <a:off x="693912" y="2132856"/>
            <a:ext cx="7488832" cy="449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8FCFA5-8DA6-4D75-B1E7-CBF3C3DCA2C8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3) The </a:t>
            </a:r>
            <a:r>
              <a:rPr lang="en-GB" sz="3200" b="1" dirty="0"/>
              <a:t>arch</a:t>
            </a:r>
            <a:r>
              <a:rPr lang="en-GB" sz="3200" dirty="0"/>
              <a:t> is still being eroded and is getting much bigger…</a:t>
            </a:r>
          </a:p>
        </p:txBody>
      </p:sp>
    </p:spTree>
    <p:extLst>
      <p:ext uri="{BB962C8B-B14F-4D97-AF65-F5344CB8AC3E}">
        <p14:creationId xmlns:p14="http://schemas.microsoft.com/office/powerpoint/2010/main" val="377107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1A36A9-8DDF-4853-B33C-6BBA56D49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53347" r="74781" b="29582"/>
          <a:stretch/>
        </p:blipFill>
        <p:spPr bwMode="auto">
          <a:xfrm>
            <a:off x="1007604" y="2392085"/>
            <a:ext cx="7128792" cy="42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342CF37-3ABB-4636-AFDE-A105A5588790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4) Eventually, the top of the arch cannot be supported anymore and it falls into the water. It leaves a piece of rock standing on it’s own by the cliff. We call this a </a:t>
            </a:r>
            <a:r>
              <a:rPr lang="en-GB" sz="3200" b="1" dirty="0"/>
              <a:t>stack…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EEEF28-06E9-4D37-8808-410686A029DB}"/>
              </a:ext>
            </a:extLst>
          </p:cNvPr>
          <p:cNvCxnSpPr/>
          <p:nvPr/>
        </p:nvCxnSpPr>
        <p:spPr>
          <a:xfrm>
            <a:off x="4932040" y="2392085"/>
            <a:ext cx="1728192" cy="19010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9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31CAC4-8A4B-4F32-B140-B49A42675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0" t="54058" r="52714" b="28871"/>
          <a:stretch/>
        </p:blipFill>
        <p:spPr bwMode="auto">
          <a:xfrm>
            <a:off x="827584" y="2060848"/>
            <a:ext cx="72008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4AC021-66E8-41C9-9D7F-065E52EBF8AF}"/>
              </a:ext>
            </a:extLst>
          </p:cNvPr>
          <p:cNvSpPr txBox="1">
            <a:spLocks/>
          </p:cNvSpPr>
          <p:nvPr/>
        </p:nvSpPr>
        <p:spPr>
          <a:xfrm>
            <a:off x="313184" y="476287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5) Whilst this has all been happening, the water has been eroding the other </a:t>
            </a:r>
            <a:r>
              <a:rPr lang="en-GB" sz="3200" b="1" dirty="0"/>
              <a:t>caves</a:t>
            </a:r>
            <a:r>
              <a:rPr lang="en-GB" sz="3200" dirty="0"/>
              <a:t> and has now created another </a:t>
            </a:r>
            <a:r>
              <a:rPr lang="en-GB" sz="3200" b="1" dirty="0"/>
              <a:t>arch</a:t>
            </a:r>
            <a:r>
              <a:rPr lang="en-GB" sz="3200" dirty="0"/>
              <a:t>…</a:t>
            </a:r>
            <a:endParaRPr lang="en-GB" sz="32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D7B83F-59CE-4A8F-8B07-A58D7431A41A}"/>
              </a:ext>
            </a:extLst>
          </p:cNvPr>
          <p:cNvCxnSpPr>
            <a:cxnSpLocks/>
          </p:cNvCxnSpPr>
          <p:nvPr/>
        </p:nvCxnSpPr>
        <p:spPr>
          <a:xfrm flipH="1">
            <a:off x="5148064" y="1916832"/>
            <a:ext cx="2016224" cy="29523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9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D8B01A-6569-49C0-A158-E8637260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70494" r="52189" b="12435"/>
          <a:stretch/>
        </p:blipFill>
        <p:spPr bwMode="auto">
          <a:xfrm>
            <a:off x="1259632" y="2065388"/>
            <a:ext cx="6912768" cy="414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1829600-0915-4FDC-9BE5-15B79901DA05}"/>
              </a:ext>
            </a:extLst>
          </p:cNvPr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6) The </a:t>
            </a:r>
            <a:r>
              <a:rPr lang="en-GB" sz="3200" b="1" dirty="0"/>
              <a:t>arch</a:t>
            </a:r>
            <a:r>
              <a:rPr lang="en-GB" sz="3200" dirty="0"/>
              <a:t> is continuing to grow, and you should notice the </a:t>
            </a:r>
            <a:r>
              <a:rPr lang="en-GB" sz="3200" b="1" dirty="0"/>
              <a:t>stack</a:t>
            </a:r>
            <a:r>
              <a:rPr lang="en-GB" sz="3200" dirty="0"/>
              <a:t> is getting thinner and shorter (both happening due to erosion)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4704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J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868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MS PGothic</vt:lpstr>
      <vt:lpstr>Arial</vt:lpstr>
      <vt:lpstr>Calibri</vt:lpstr>
      <vt:lpstr>Comic Sans MS</vt:lpstr>
      <vt:lpstr>Office Theme</vt:lpstr>
      <vt:lpstr>What coastal features does erosion create?</vt:lpstr>
      <vt:lpstr>Ordering Task:</vt:lpstr>
      <vt:lpstr>PowerPoint Presentation</vt:lpstr>
      <vt:lpstr>1) The headland is completely whole but it does have cracks which have been caused by the water and are being eroded into caves…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the animation to see a wave cut platform and cliff being created.</vt:lpstr>
      <vt:lpstr>PowerPoint Presentation</vt:lpstr>
      <vt:lpstr>How are these features created?</vt:lpstr>
      <vt:lpstr>PowerPoint Presentation</vt:lpstr>
      <vt:lpstr>Test your knowledge: Secure+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j.hyland</dc:creator>
  <cp:lastModifiedBy>R.Stevenson</cp:lastModifiedBy>
  <cp:revision>29</cp:revision>
  <cp:lastPrinted>2018-05-01T10:51:48Z</cp:lastPrinted>
  <dcterms:created xsi:type="dcterms:W3CDTF">2018-04-30T13:01:48Z</dcterms:created>
  <dcterms:modified xsi:type="dcterms:W3CDTF">2020-04-27T15:38:37Z</dcterms:modified>
</cp:coreProperties>
</file>