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6" r:id="rId2"/>
    <p:sldId id="259" r:id="rId3"/>
    <p:sldId id="289" r:id="rId4"/>
    <p:sldId id="269" r:id="rId5"/>
    <p:sldId id="290" r:id="rId6"/>
    <p:sldId id="291" r:id="rId7"/>
    <p:sldId id="292" r:id="rId8"/>
    <p:sldId id="29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56DACD5-1EC0-418C-A1C6-88F50F84F17C}"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A9898-9A73-4400-BB2C-4C7A665C476F}" type="slidenum">
              <a:rPr lang="en-GB" smtClean="0"/>
              <a:t>‹#›</a:t>
            </a:fld>
            <a:endParaRPr lang="en-GB"/>
          </a:p>
        </p:txBody>
      </p:sp>
    </p:spTree>
    <p:extLst>
      <p:ext uri="{BB962C8B-B14F-4D97-AF65-F5344CB8AC3E}">
        <p14:creationId xmlns:p14="http://schemas.microsoft.com/office/powerpoint/2010/main" val="141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6DACD5-1EC0-418C-A1C6-88F50F84F17C}"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A9898-9A73-4400-BB2C-4C7A665C476F}" type="slidenum">
              <a:rPr lang="en-GB" smtClean="0"/>
              <a:t>‹#›</a:t>
            </a:fld>
            <a:endParaRPr lang="en-GB"/>
          </a:p>
        </p:txBody>
      </p:sp>
    </p:spTree>
    <p:extLst>
      <p:ext uri="{BB962C8B-B14F-4D97-AF65-F5344CB8AC3E}">
        <p14:creationId xmlns:p14="http://schemas.microsoft.com/office/powerpoint/2010/main" val="4118298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6DACD5-1EC0-418C-A1C6-88F50F84F17C}"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A9898-9A73-4400-BB2C-4C7A665C476F}" type="slidenum">
              <a:rPr lang="en-GB" smtClean="0"/>
              <a:t>‹#›</a:t>
            </a:fld>
            <a:endParaRPr lang="en-GB"/>
          </a:p>
        </p:txBody>
      </p:sp>
    </p:spTree>
    <p:extLst>
      <p:ext uri="{BB962C8B-B14F-4D97-AF65-F5344CB8AC3E}">
        <p14:creationId xmlns:p14="http://schemas.microsoft.com/office/powerpoint/2010/main" val="106598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6DACD5-1EC0-418C-A1C6-88F50F84F17C}"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A9898-9A73-4400-BB2C-4C7A665C476F}" type="slidenum">
              <a:rPr lang="en-GB" smtClean="0"/>
              <a:t>‹#›</a:t>
            </a:fld>
            <a:endParaRPr lang="en-GB"/>
          </a:p>
        </p:txBody>
      </p:sp>
    </p:spTree>
    <p:extLst>
      <p:ext uri="{BB962C8B-B14F-4D97-AF65-F5344CB8AC3E}">
        <p14:creationId xmlns:p14="http://schemas.microsoft.com/office/powerpoint/2010/main" val="192958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DACD5-1EC0-418C-A1C6-88F50F84F17C}"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A9898-9A73-4400-BB2C-4C7A665C476F}" type="slidenum">
              <a:rPr lang="en-GB" smtClean="0"/>
              <a:t>‹#›</a:t>
            </a:fld>
            <a:endParaRPr lang="en-GB"/>
          </a:p>
        </p:txBody>
      </p:sp>
    </p:spTree>
    <p:extLst>
      <p:ext uri="{BB962C8B-B14F-4D97-AF65-F5344CB8AC3E}">
        <p14:creationId xmlns:p14="http://schemas.microsoft.com/office/powerpoint/2010/main" val="3424269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56DACD5-1EC0-418C-A1C6-88F50F84F17C}"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CA9898-9A73-4400-BB2C-4C7A665C476F}" type="slidenum">
              <a:rPr lang="en-GB" smtClean="0"/>
              <a:t>‹#›</a:t>
            </a:fld>
            <a:endParaRPr lang="en-GB"/>
          </a:p>
        </p:txBody>
      </p:sp>
    </p:spTree>
    <p:extLst>
      <p:ext uri="{BB962C8B-B14F-4D97-AF65-F5344CB8AC3E}">
        <p14:creationId xmlns:p14="http://schemas.microsoft.com/office/powerpoint/2010/main" val="193662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56DACD5-1EC0-418C-A1C6-88F50F84F17C}" type="datetimeFigureOut">
              <a:rPr lang="en-GB" smtClean="0"/>
              <a:t>27/04/2020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CA9898-9A73-4400-BB2C-4C7A665C476F}" type="slidenum">
              <a:rPr lang="en-GB" smtClean="0"/>
              <a:t>‹#›</a:t>
            </a:fld>
            <a:endParaRPr lang="en-GB"/>
          </a:p>
        </p:txBody>
      </p:sp>
    </p:spTree>
    <p:extLst>
      <p:ext uri="{BB962C8B-B14F-4D97-AF65-F5344CB8AC3E}">
        <p14:creationId xmlns:p14="http://schemas.microsoft.com/office/powerpoint/2010/main" val="92668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56DACD5-1EC0-418C-A1C6-88F50F84F17C}" type="datetimeFigureOut">
              <a:rPr lang="en-GB" smtClean="0"/>
              <a:t>27/04/2020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CA9898-9A73-4400-BB2C-4C7A665C476F}" type="slidenum">
              <a:rPr lang="en-GB" smtClean="0"/>
              <a:t>‹#›</a:t>
            </a:fld>
            <a:endParaRPr lang="en-GB"/>
          </a:p>
        </p:txBody>
      </p:sp>
    </p:spTree>
    <p:extLst>
      <p:ext uri="{BB962C8B-B14F-4D97-AF65-F5344CB8AC3E}">
        <p14:creationId xmlns:p14="http://schemas.microsoft.com/office/powerpoint/2010/main" val="1500556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DACD5-1EC0-418C-A1C6-88F50F84F17C}" type="datetimeFigureOut">
              <a:rPr lang="en-GB" smtClean="0"/>
              <a:t>27/04/2020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CA9898-9A73-4400-BB2C-4C7A665C476F}" type="slidenum">
              <a:rPr lang="en-GB" smtClean="0"/>
              <a:t>‹#›</a:t>
            </a:fld>
            <a:endParaRPr lang="en-GB"/>
          </a:p>
        </p:txBody>
      </p:sp>
    </p:spTree>
    <p:extLst>
      <p:ext uri="{BB962C8B-B14F-4D97-AF65-F5344CB8AC3E}">
        <p14:creationId xmlns:p14="http://schemas.microsoft.com/office/powerpoint/2010/main" val="49811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6DACD5-1EC0-418C-A1C6-88F50F84F17C}"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CA9898-9A73-4400-BB2C-4C7A665C476F}" type="slidenum">
              <a:rPr lang="en-GB" smtClean="0"/>
              <a:t>‹#›</a:t>
            </a:fld>
            <a:endParaRPr lang="en-GB"/>
          </a:p>
        </p:txBody>
      </p:sp>
    </p:spTree>
    <p:extLst>
      <p:ext uri="{BB962C8B-B14F-4D97-AF65-F5344CB8AC3E}">
        <p14:creationId xmlns:p14="http://schemas.microsoft.com/office/powerpoint/2010/main" val="2843231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6DACD5-1EC0-418C-A1C6-88F50F84F17C}"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CA9898-9A73-4400-BB2C-4C7A665C476F}" type="slidenum">
              <a:rPr lang="en-GB" smtClean="0"/>
              <a:t>‹#›</a:t>
            </a:fld>
            <a:endParaRPr lang="en-GB"/>
          </a:p>
        </p:txBody>
      </p:sp>
    </p:spTree>
    <p:extLst>
      <p:ext uri="{BB962C8B-B14F-4D97-AF65-F5344CB8AC3E}">
        <p14:creationId xmlns:p14="http://schemas.microsoft.com/office/powerpoint/2010/main" val="107385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DACD5-1EC0-418C-A1C6-88F50F84F17C}" type="datetimeFigureOut">
              <a:rPr lang="en-GB" smtClean="0"/>
              <a:t>27/04/2020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A9898-9A73-4400-BB2C-4C7A665C476F}" type="slidenum">
              <a:rPr lang="en-GB" smtClean="0"/>
              <a:t>‹#›</a:t>
            </a:fld>
            <a:endParaRPr lang="en-GB"/>
          </a:p>
        </p:txBody>
      </p:sp>
    </p:spTree>
    <p:extLst>
      <p:ext uri="{BB962C8B-B14F-4D97-AF65-F5344CB8AC3E}">
        <p14:creationId xmlns:p14="http://schemas.microsoft.com/office/powerpoint/2010/main" val="115464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CAC776-CDD4-4A93-8421-C330B5E51AFB}"/>
              </a:ext>
            </a:extLst>
          </p:cNvPr>
          <p:cNvSpPr/>
          <p:nvPr/>
        </p:nvSpPr>
        <p:spPr>
          <a:xfrm>
            <a:off x="457200" y="333375"/>
            <a:ext cx="8229600" cy="6305550"/>
          </a:xfrm>
          <a:prstGeom prst="rect">
            <a:avLst/>
          </a:prstGeom>
          <a:ln w="76200">
            <a:solidFill>
              <a:srgbClr val="9F0000"/>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1) </a:t>
            </a:r>
          </a:p>
        </p:txBody>
      </p:sp>
      <p:sp>
        <p:nvSpPr>
          <p:cNvPr id="5" name="Title 1">
            <a:extLst>
              <a:ext uri="{FF2B5EF4-FFF2-40B4-BE49-F238E27FC236}">
                <a16:creationId xmlns:a16="http://schemas.microsoft.com/office/drawing/2014/main" id="{33F9D566-B652-4439-AC52-F8421AA69832}"/>
              </a:ext>
            </a:extLst>
          </p:cNvPr>
          <p:cNvSpPr txBox="1">
            <a:spLocks/>
          </p:cNvSpPr>
          <p:nvPr/>
        </p:nvSpPr>
        <p:spPr>
          <a:xfrm>
            <a:off x="457200" y="382588"/>
            <a:ext cx="8229600" cy="8858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4000" b="0" i="0" u="none" strike="noStrike" kern="1200" cap="none" spc="0" normalizeH="0" baseline="0" noProof="0">
                <a:ln>
                  <a:noFill/>
                </a:ln>
                <a:solidFill>
                  <a:prstClr val="black"/>
                </a:solidFill>
                <a:effectLst/>
                <a:uLnTx/>
                <a:uFillTx/>
                <a:latin typeface="Comic Sans MS"/>
                <a:ea typeface="+mj-ea"/>
                <a:cs typeface="+mj-cs"/>
              </a:rPr>
              <a:t>Test your knowledge: </a:t>
            </a:r>
            <a:r>
              <a:rPr kumimoji="0" lang="en-GB" altLang="en-US" sz="4000" b="1" i="0" u="none" strike="noStrike" kern="1200" cap="none" spc="0" normalizeH="0" baseline="0" noProof="0">
                <a:ln>
                  <a:noFill/>
                </a:ln>
                <a:solidFill>
                  <a:prstClr val="black"/>
                </a:solidFill>
                <a:effectLst/>
                <a:uLnTx/>
                <a:uFillTx/>
                <a:latin typeface="Comic Sans MS"/>
                <a:ea typeface="+mj-ea"/>
                <a:cs typeface="+mj-cs"/>
              </a:rPr>
              <a:t>Developing</a:t>
            </a:r>
          </a:p>
        </p:txBody>
      </p:sp>
      <p:pic>
        <p:nvPicPr>
          <p:cNvPr id="6" name="Picture 2">
            <a:extLst>
              <a:ext uri="{FF2B5EF4-FFF2-40B4-BE49-F238E27FC236}">
                <a16:creationId xmlns:a16="http://schemas.microsoft.com/office/drawing/2014/main" id="{E72D0B0C-502F-45C1-9ED8-271AD59B5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636912"/>
            <a:ext cx="7028059" cy="363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47B83C3-D12C-4E40-A3F0-E27D5FC1C857}"/>
              </a:ext>
            </a:extLst>
          </p:cNvPr>
          <p:cNvSpPr txBox="1"/>
          <p:nvPr/>
        </p:nvSpPr>
        <p:spPr>
          <a:xfrm>
            <a:off x="1043608" y="1268413"/>
            <a:ext cx="74888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a:ea typeface="+mn-ea"/>
                <a:cs typeface="+mn-cs"/>
              </a:rPr>
              <a:t>1) Copy and complete the diagram below:</a:t>
            </a:r>
            <a:endParaRPr kumimoji="0" lang="en-GB" sz="20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 name="Rectangle 1">
            <a:extLst>
              <a:ext uri="{FF2B5EF4-FFF2-40B4-BE49-F238E27FC236}">
                <a16:creationId xmlns:a16="http://schemas.microsoft.com/office/drawing/2014/main" id="{8F9EA46E-0D91-4923-ABAD-AC912DD13F9A}"/>
              </a:ext>
            </a:extLst>
          </p:cNvPr>
          <p:cNvSpPr/>
          <p:nvPr/>
        </p:nvSpPr>
        <p:spPr>
          <a:xfrm>
            <a:off x="7622168" y="4276834"/>
            <a:ext cx="829073" cy="369332"/>
          </a:xfrm>
          <a:prstGeom prst="rect">
            <a:avLst/>
          </a:prstGeom>
        </p:spPr>
        <p:txBody>
          <a:bodyPr wrap="none">
            <a:spAutoFit/>
          </a:bodyPr>
          <a:lstStyle/>
          <a:p>
            <a:r>
              <a:rPr lang="en-GB" b="1" dirty="0">
                <a:solidFill>
                  <a:srgbClr val="7030A0"/>
                </a:solidFill>
              </a:rPr>
              <a:t>stump</a:t>
            </a:r>
            <a:endParaRPr lang="en-GB" dirty="0">
              <a:solidFill>
                <a:srgbClr val="7030A0"/>
              </a:solidFill>
            </a:endParaRPr>
          </a:p>
        </p:txBody>
      </p:sp>
      <p:sp>
        <p:nvSpPr>
          <p:cNvPr id="3" name="Rectangle 2">
            <a:extLst>
              <a:ext uri="{FF2B5EF4-FFF2-40B4-BE49-F238E27FC236}">
                <a16:creationId xmlns:a16="http://schemas.microsoft.com/office/drawing/2014/main" id="{96F1FE2D-5A4A-4263-B09F-DBC328C4D479}"/>
              </a:ext>
            </a:extLst>
          </p:cNvPr>
          <p:cNvSpPr/>
          <p:nvPr/>
        </p:nvSpPr>
        <p:spPr>
          <a:xfrm>
            <a:off x="1845502" y="3095789"/>
            <a:ext cx="1159292" cy="369332"/>
          </a:xfrm>
          <a:prstGeom prst="rect">
            <a:avLst/>
          </a:prstGeom>
        </p:spPr>
        <p:txBody>
          <a:bodyPr wrap="none">
            <a:spAutoFit/>
          </a:bodyPr>
          <a:lstStyle/>
          <a:p>
            <a:r>
              <a:rPr lang="en-GB" b="1" dirty="0">
                <a:solidFill>
                  <a:srgbClr val="7030A0"/>
                </a:solidFill>
              </a:rPr>
              <a:t>headland</a:t>
            </a:r>
            <a:endParaRPr lang="en-GB" dirty="0">
              <a:solidFill>
                <a:srgbClr val="7030A0"/>
              </a:solidFill>
            </a:endParaRPr>
          </a:p>
        </p:txBody>
      </p:sp>
      <p:sp>
        <p:nvSpPr>
          <p:cNvPr id="9" name="Rectangle 8">
            <a:extLst>
              <a:ext uri="{FF2B5EF4-FFF2-40B4-BE49-F238E27FC236}">
                <a16:creationId xmlns:a16="http://schemas.microsoft.com/office/drawing/2014/main" id="{B788F299-4D68-42FB-AE2A-0A96313C2315}"/>
              </a:ext>
            </a:extLst>
          </p:cNvPr>
          <p:cNvSpPr/>
          <p:nvPr/>
        </p:nvSpPr>
        <p:spPr>
          <a:xfrm>
            <a:off x="3532844" y="4092168"/>
            <a:ext cx="673582" cy="369332"/>
          </a:xfrm>
          <a:prstGeom prst="rect">
            <a:avLst/>
          </a:prstGeom>
        </p:spPr>
        <p:txBody>
          <a:bodyPr wrap="none">
            <a:spAutoFit/>
          </a:bodyPr>
          <a:lstStyle/>
          <a:p>
            <a:r>
              <a:rPr lang="en-GB" b="1" dirty="0">
                <a:solidFill>
                  <a:srgbClr val="7030A0"/>
                </a:solidFill>
              </a:rPr>
              <a:t>cave</a:t>
            </a:r>
            <a:endParaRPr lang="en-GB" dirty="0">
              <a:solidFill>
                <a:srgbClr val="7030A0"/>
              </a:solidFill>
            </a:endParaRPr>
          </a:p>
        </p:txBody>
      </p:sp>
      <p:sp>
        <p:nvSpPr>
          <p:cNvPr id="10" name="Rectangle 9">
            <a:extLst>
              <a:ext uri="{FF2B5EF4-FFF2-40B4-BE49-F238E27FC236}">
                <a16:creationId xmlns:a16="http://schemas.microsoft.com/office/drawing/2014/main" id="{8F9F839E-876F-4964-83C8-0D3679F3F285}"/>
              </a:ext>
            </a:extLst>
          </p:cNvPr>
          <p:cNvSpPr/>
          <p:nvPr/>
        </p:nvSpPr>
        <p:spPr>
          <a:xfrm>
            <a:off x="6520721" y="3116818"/>
            <a:ext cx="777777" cy="369332"/>
          </a:xfrm>
          <a:prstGeom prst="rect">
            <a:avLst/>
          </a:prstGeom>
        </p:spPr>
        <p:txBody>
          <a:bodyPr wrap="none">
            <a:spAutoFit/>
          </a:bodyPr>
          <a:lstStyle/>
          <a:p>
            <a:r>
              <a:rPr lang="en-GB" b="1" dirty="0">
                <a:solidFill>
                  <a:srgbClr val="7030A0"/>
                </a:solidFill>
              </a:rPr>
              <a:t>stack</a:t>
            </a:r>
            <a:endParaRPr lang="en-GB" dirty="0">
              <a:solidFill>
                <a:srgbClr val="7030A0"/>
              </a:solidFill>
            </a:endParaRPr>
          </a:p>
        </p:txBody>
      </p:sp>
      <p:sp>
        <p:nvSpPr>
          <p:cNvPr id="11" name="Rectangle 10">
            <a:extLst>
              <a:ext uri="{FF2B5EF4-FFF2-40B4-BE49-F238E27FC236}">
                <a16:creationId xmlns:a16="http://schemas.microsoft.com/office/drawing/2014/main" id="{170C7118-4E05-481A-817A-CAE366105086}"/>
              </a:ext>
            </a:extLst>
          </p:cNvPr>
          <p:cNvSpPr/>
          <p:nvPr/>
        </p:nvSpPr>
        <p:spPr>
          <a:xfrm>
            <a:off x="2409027" y="4289240"/>
            <a:ext cx="785793" cy="369332"/>
          </a:xfrm>
          <a:prstGeom prst="rect">
            <a:avLst/>
          </a:prstGeom>
        </p:spPr>
        <p:txBody>
          <a:bodyPr wrap="none">
            <a:spAutoFit/>
          </a:bodyPr>
          <a:lstStyle/>
          <a:p>
            <a:r>
              <a:rPr lang="en-GB" b="1" dirty="0">
                <a:solidFill>
                  <a:srgbClr val="7030A0"/>
                </a:solidFill>
              </a:rPr>
              <a:t>crack</a:t>
            </a:r>
            <a:endParaRPr lang="en-GB" dirty="0">
              <a:solidFill>
                <a:srgbClr val="7030A0"/>
              </a:solidFill>
            </a:endParaRPr>
          </a:p>
        </p:txBody>
      </p:sp>
      <p:sp>
        <p:nvSpPr>
          <p:cNvPr id="12" name="Rectangle 11">
            <a:extLst>
              <a:ext uri="{FF2B5EF4-FFF2-40B4-BE49-F238E27FC236}">
                <a16:creationId xmlns:a16="http://schemas.microsoft.com/office/drawing/2014/main" id="{D930E2FF-8D80-4799-8010-BD288B36271F}"/>
              </a:ext>
            </a:extLst>
          </p:cNvPr>
          <p:cNvSpPr/>
          <p:nvPr/>
        </p:nvSpPr>
        <p:spPr>
          <a:xfrm>
            <a:off x="4450431" y="4646166"/>
            <a:ext cx="675185" cy="369332"/>
          </a:xfrm>
          <a:prstGeom prst="rect">
            <a:avLst/>
          </a:prstGeom>
        </p:spPr>
        <p:txBody>
          <a:bodyPr wrap="none">
            <a:spAutoFit/>
          </a:bodyPr>
          <a:lstStyle/>
          <a:p>
            <a:r>
              <a:rPr lang="en-GB" b="1" dirty="0">
                <a:solidFill>
                  <a:srgbClr val="7030A0"/>
                </a:solidFill>
              </a:rPr>
              <a:t>arch</a:t>
            </a:r>
            <a:endParaRPr lang="en-GB" dirty="0">
              <a:solidFill>
                <a:srgbClr val="7030A0"/>
              </a:solidFill>
            </a:endParaRPr>
          </a:p>
        </p:txBody>
      </p:sp>
      <p:sp>
        <p:nvSpPr>
          <p:cNvPr id="13" name="Rectangle 12">
            <a:extLst>
              <a:ext uri="{FF2B5EF4-FFF2-40B4-BE49-F238E27FC236}">
                <a16:creationId xmlns:a16="http://schemas.microsoft.com/office/drawing/2014/main" id="{3C8B5629-E10F-4718-82E6-C69EC4C07ABA}"/>
              </a:ext>
            </a:extLst>
          </p:cNvPr>
          <p:cNvSpPr/>
          <p:nvPr/>
        </p:nvSpPr>
        <p:spPr>
          <a:xfrm>
            <a:off x="5390681" y="3845947"/>
            <a:ext cx="1518928" cy="923330"/>
          </a:xfrm>
          <a:prstGeom prst="rect">
            <a:avLst/>
          </a:prstGeom>
        </p:spPr>
        <p:txBody>
          <a:bodyPr wrap="square">
            <a:spAutoFit/>
          </a:bodyPr>
          <a:lstStyle/>
          <a:p>
            <a:pPr algn="ctr"/>
            <a:r>
              <a:rPr lang="en-GB" b="1" dirty="0">
                <a:solidFill>
                  <a:srgbClr val="7030A0"/>
                </a:solidFill>
              </a:rPr>
              <a:t>roof of arch collapses</a:t>
            </a:r>
            <a:endParaRPr lang="en-GB" dirty="0">
              <a:solidFill>
                <a:srgbClr val="7030A0"/>
              </a:solidFill>
            </a:endParaRPr>
          </a:p>
        </p:txBody>
      </p:sp>
    </p:spTree>
    <p:extLst>
      <p:ext uri="{BB962C8B-B14F-4D97-AF65-F5344CB8AC3E}">
        <p14:creationId xmlns:p14="http://schemas.microsoft.com/office/powerpoint/2010/main" val="417900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C60287-3B44-4AF8-BC99-22FA9A2FD5B7}"/>
              </a:ext>
            </a:extLst>
          </p:cNvPr>
          <p:cNvSpPr/>
          <p:nvPr/>
        </p:nvSpPr>
        <p:spPr>
          <a:xfrm>
            <a:off x="323528" y="333375"/>
            <a:ext cx="8363272" cy="6048375"/>
          </a:xfrm>
          <a:prstGeom prst="rect">
            <a:avLst/>
          </a:prstGeom>
          <a:ln w="76200">
            <a:solidFill>
              <a:srgbClr val="AD8C74"/>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8" name="Title 1">
            <a:extLst>
              <a:ext uri="{FF2B5EF4-FFF2-40B4-BE49-F238E27FC236}">
                <a16:creationId xmlns:a16="http://schemas.microsoft.com/office/drawing/2014/main" id="{D85320C1-CFF6-4C11-9708-4B37EDE66185}"/>
              </a:ext>
            </a:extLst>
          </p:cNvPr>
          <p:cNvSpPr txBox="1">
            <a:spLocks/>
          </p:cNvSpPr>
          <p:nvPr/>
        </p:nvSpPr>
        <p:spPr>
          <a:xfrm>
            <a:off x="457200" y="32226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4400" b="0" i="0" u="none" strike="noStrike" kern="1200" cap="none" spc="0" normalizeH="0" baseline="0" noProof="0">
                <a:ln>
                  <a:noFill/>
                </a:ln>
                <a:solidFill>
                  <a:prstClr val="black"/>
                </a:solidFill>
                <a:effectLst/>
                <a:uLnTx/>
                <a:uFillTx/>
                <a:latin typeface="Comic Sans MS"/>
                <a:ea typeface="+mj-ea"/>
                <a:cs typeface="+mj-cs"/>
              </a:rPr>
              <a:t>Test your knowledge: </a:t>
            </a:r>
            <a:r>
              <a:rPr kumimoji="0" lang="en-GB" altLang="en-US" sz="4400" b="1" i="0" u="none" strike="noStrike" kern="1200" cap="none" spc="0" normalizeH="0" baseline="0" noProof="0">
                <a:ln>
                  <a:noFill/>
                </a:ln>
                <a:solidFill>
                  <a:prstClr val="black"/>
                </a:solidFill>
                <a:effectLst/>
                <a:uLnTx/>
                <a:uFillTx/>
                <a:latin typeface="Comic Sans MS"/>
                <a:ea typeface="+mj-ea"/>
                <a:cs typeface="+mj-cs"/>
              </a:rPr>
              <a:t>Secure</a:t>
            </a:r>
          </a:p>
        </p:txBody>
      </p:sp>
      <p:sp>
        <p:nvSpPr>
          <p:cNvPr id="5" name="TextBox 4"/>
          <p:cNvSpPr txBox="1">
            <a:spLocks noChangeArrowheads="1"/>
          </p:cNvSpPr>
          <p:nvPr/>
        </p:nvSpPr>
        <p:spPr bwMode="auto">
          <a:xfrm>
            <a:off x="6292325" y="2209867"/>
            <a:ext cx="2258966" cy="2862322"/>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a:ea typeface="+mn-ea"/>
                <a:cs typeface="+mn-cs"/>
              </a:rPr>
              <a:t>Add the following labels:</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kumimoji="0" lang="en-GB" sz="2000" b="0" i="0" u="none" strike="noStrike" kern="1200" cap="none" spc="0" normalizeH="0" baseline="0" noProof="0" dirty="0">
                <a:ln>
                  <a:noFill/>
                </a:ln>
                <a:solidFill>
                  <a:prstClr val="black"/>
                </a:solidFill>
                <a:effectLst/>
                <a:uLnTx/>
                <a:uFillTx/>
                <a:latin typeface="Comic Sans MS"/>
                <a:ea typeface="+mn-ea"/>
                <a:cs typeface="+mn-cs"/>
              </a:rPr>
              <a:t> Bay</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kumimoji="0" lang="en-GB" sz="2000" b="0" i="0" u="none" strike="noStrike" kern="1200" cap="none" spc="0" normalizeH="0" baseline="0" noProof="0" dirty="0">
                <a:ln>
                  <a:noFill/>
                </a:ln>
                <a:solidFill>
                  <a:prstClr val="black"/>
                </a:solidFill>
                <a:effectLst/>
                <a:uLnTx/>
                <a:uFillTx/>
                <a:latin typeface="Comic Sans MS"/>
                <a:ea typeface="+mn-ea"/>
                <a:cs typeface="+mn-cs"/>
              </a:rPr>
              <a:t> Headland</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kumimoji="0" lang="en-GB" sz="2000" b="0" i="0" u="none" strike="noStrike" kern="1200" cap="none" spc="0" normalizeH="0" baseline="0" noProof="0" dirty="0">
                <a:ln>
                  <a:noFill/>
                </a:ln>
                <a:solidFill>
                  <a:prstClr val="black"/>
                </a:solidFill>
                <a:effectLst/>
                <a:uLnTx/>
                <a:uFillTx/>
                <a:latin typeface="Comic Sans MS"/>
                <a:ea typeface="+mn-ea"/>
                <a:cs typeface="+mn-cs"/>
              </a:rPr>
              <a:t> Hard, resistant rock.</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kumimoji="0" lang="en-GB" sz="2000" b="0" i="0" u="none" strike="noStrike" kern="1200" cap="none" spc="0" normalizeH="0" baseline="0" noProof="0" dirty="0">
                <a:ln>
                  <a:noFill/>
                </a:ln>
                <a:solidFill>
                  <a:prstClr val="black"/>
                </a:solidFill>
                <a:effectLst/>
                <a:uLnTx/>
                <a:uFillTx/>
                <a:latin typeface="Comic Sans MS"/>
                <a:ea typeface="+mn-ea"/>
                <a:cs typeface="+mn-cs"/>
              </a:rPr>
              <a:t> Softer, less resistant rock</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kumimoji="0" lang="en-GB" sz="2000" b="0" i="0" u="none" strike="noStrike" kern="1200" cap="none" spc="0" normalizeH="0" baseline="0" noProof="0" dirty="0">
                <a:ln>
                  <a:noFill/>
                </a:ln>
                <a:solidFill>
                  <a:prstClr val="black"/>
                </a:solidFill>
                <a:effectLst/>
                <a:uLnTx/>
                <a:uFillTx/>
                <a:latin typeface="Comic Sans MS"/>
                <a:ea typeface="+mn-ea"/>
                <a:cs typeface="+mn-cs"/>
              </a:rPr>
              <a:t> Beach</a:t>
            </a:r>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3078" y="2111594"/>
            <a:ext cx="5858015" cy="406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B23F9A5-A9A4-4270-A9F1-A0D0C4B35C58}"/>
              </a:ext>
            </a:extLst>
          </p:cNvPr>
          <p:cNvSpPr txBox="1"/>
          <p:nvPr/>
        </p:nvSpPr>
        <p:spPr>
          <a:xfrm>
            <a:off x="1043608" y="1465263"/>
            <a:ext cx="7200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2) Copy the diagram below to show an original headland and then how it will look when erosion has occurred. </a:t>
            </a:r>
          </a:p>
        </p:txBody>
      </p:sp>
      <p:sp>
        <p:nvSpPr>
          <p:cNvPr id="3" name="Rectangle 2">
            <a:extLst>
              <a:ext uri="{FF2B5EF4-FFF2-40B4-BE49-F238E27FC236}">
                <a16:creationId xmlns:a16="http://schemas.microsoft.com/office/drawing/2014/main" id="{55825678-7DE2-4A63-864B-8A559D3B991D}"/>
              </a:ext>
            </a:extLst>
          </p:cNvPr>
          <p:cNvSpPr/>
          <p:nvPr/>
        </p:nvSpPr>
        <p:spPr>
          <a:xfrm>
            <a:off x="3207026" y="5405989"/>
            <a:ext cx="609600" cy="4373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rgbClr val="7030A0"/>
                </a:solidFill>
              </a:rPr>
              <a:t>Bay</a:t>
            </a:r>
          </a:p>
        </p:txBody>
      </p:sp>
      <p:cxnSp>
        <p:nvCxnSpPr>
          <p:cNvPr id="10" name="Straight Arrow Connector 9">
            <a:extLst>
              <a:ext uri="{FF2B5EF4-FFF2-40B4-BE49-F238E27FC236}">
                <a16:creationId xmlns:a16="http://schemas.microsoft.com/office/drawing/2014/main" id="{A674E81A-AC1F-4C28-9736-E7A48A61F03D}"/>
              </a:ext>
            </a:extLst>
          </p:cNvPr>
          <p:cNvCxnSpPr/>
          <p:nvPr/>
        </p:nvCxnSpPr>
        <p:spPr>
          <a:xfrm flipH="1" flipV="1">
            <a:off x="2729948" y="4916557"/>
            <a:ext cx="477078" cy="5300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70A14F6-124A-406B-9C84-33CBFD50DDA1}"/>
              </a:ext>
            </a:extLst>
          </p:cNvPr>
          <p:cNvCxnSpPr>
            <a:cxnSpLocks/>
          </p:cNvCxnSpPr>
          <p:nvPr/>
        </p:nvCxnSpPr>
        <p:spPr>
          <a:xfrm flipV="1">
            <a:off x="3846663" y="4746407"/>
            <a:ext cx="539807" cy="8782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77694EB-67ED-4F14-883F-DBB3FD4F3BB5}"/>
              </a:ext>
            </a:extLst>
          </p:cNvPr>
          <p:cNvSpPr/>
          <p:nvPr/>
        </p:nvSpPr>
        <p:spPr>
          <a:xfrm>
            <a:off x="3087755" y="4299756"/>
            <a:ext cx="795131" cy="6202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rgbClr val="7030A0"/>
                </a:solidFill>
              </a:rPr>
              <a:t>Head-land</a:t>
            </a:r>
          </a:p>
        </p:txBody>
      </p:sp>
      <p:sp>
        <p:nvSpPr>
          <p:cNvPr id="14" name="Rectangle 13">
            <a:extLst>
              <a:ext uri="{FF2B5EF4-FFF2-40B4-BE49-F238E27FC236}">
                <a16:creationId xmlns:a16="http://schemas.microsoft.com/office/drawing/2014/main" id="{AF1EB941-9CE6-4E93-9BC3-3F9CD9FF5FA8}"/>
              </a:ext>
            </a:extLst>
          </p:cNvPr>
          <p:cNvSpPr/>
          <p:nvPr/>
        </p:nvSpPr>
        <p:spPr>
          <a:xfrm>
            <a:off x="5374937" y="4261011"/>
            <a:ext cx="795131" cy="6202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rgbClr val="7030A0"/>
                </a:solidFill>
              </a:rPr>
              <a:t>Head-land</a:t>
            </a:r>
          </a:p>
        </p:txBody>
      </p:sp>
      <p:sp>
        <p:nvSpPr>
          <p:cNvPr id="15" name="Rectangle 14">
            <a:extLst>
              <a:ext uri="{FF2B5EF4-FFF2-40B4-BE49-F238E27FC236}">
                <a16:creationId xmlns:a16="http://schemas.microsoft.com/office/drawing/2014/main" id="{0806054B-5047-4774-B8F1-4995D181CE1F}"/>
              </a:ext>
            </a:extLst>
          </p:cNvPr>
          <p:cNvSpPr/>
          <p:nvPr/>
        </p:nvSpPr>
        <p:spPr>
          <a:xfrm>
            <a:off x="1843816" y="4146114"/>
            <a:ext cx="795131" cy="6202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rgbClr val="7030A0"/>
                </a:solidFill>
              </a:rPr>
              <a:t>Soft rock</a:t>
            </a:r>
          </a:p>
        </p:txBody>
      </p:sp>
      <p:sp>
        <p:nvSpPr>
          <p:cNvPr id="16" name="Rectangle 15">
            <a:extLst>
              <a:ext uri="{FF2B5EF4-FFF2-40B4-BE49-F238E27FC236}">
                <a16:creationId xmlns:a16="http://schemas.microsoft.com/office/drawing/2014/main" id="{F8525A97-933A-423A-82E4-82470FB7616F}"/>
              </a:ext>
            </a:extLst>
          </p:cNvPr>
          <p:cNvSpPr/>
          <p:nvPr/>
        </p:nvSpPr>
        <p:spPr>
          <a:xfrm>
            <a:off x="4285608" y="4113104"/>
            <a:ext cx="795131" cy="6202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rgbClr val="7030A0"/>
                </a:solidFill>
              </a:rPr>
              <a:t>Soft rock</a:t>
            </a:r>
          </a:p>
        </p:txBody>
      </p:sp>
      <p:sp>
        <p:nvSpPr>
          <p:cNvPr id="17" name="Rectangle 16">
            <a:extLst>
              <a:ext uri="{FF2B5EF4-FFF2-40B4-BE49-F238E27FC236}">
                <a16:creationId xmlns:a16="http://schemas.microsoft.com/office/drawing/2014/main" id="{64624E27-FDF1-4FA3-B09D-6B345449922A}"/>
              </a:ext>
            </a:extLst>
          </p:cNvPr>
          <p:cNvSpPr/>
          <p:nvPr/>
        </p:nvSpPr>
        <p:spPr>
          <a:xfrm>
            <a:off x="4481383" y="5223035"/>
            <a:ext cx="795131" cy="6202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rgbClr val="7030A0"/>
                </a:solidFill>
              </a:rPr>
              <a:t>Hard  rock</a:t>
            </a:r>
          </a:p>
        </p:txBody>
      </p:sp>
      <p:cxnSp>
        <p:nvCxnSpPr>
          <p:cNvPr id="18" name="Straight Arrow Connector 17">
            <a:extLst>
              <a:ext uri="{FF2B5EF4-FFF2-40B4-BE49-F238E27FC236}">
                <a16:creationId xmlns:a16="http://schemas.microsoft.com/office/drawing/2014/main" id="{A92AFEEE-C227-4B63-8119-E8BE9D699838}"/>
              </a:ext>
            </a:extLst>
          </p:cNvPr>
          <p:cNvCxnSpPr>
            <a:cxnSpLocks/>
            <a:stCxn id="17" idx="1"/>
          </p:cNvCxnSpPr>
          <p:nvPr/>
        </p:nvCxnSpPr>
        <p:spPr>
          <a:xfrm flipH="1" flipV="1">
            <a:off x="3945145" y="4875005"/>
            <a:ext cx="536238" cy="6581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AA3C69A-9C13-4BFA-81FD-2D8ABEDC61F2}"/>
              </a:ext>
            </a:extLst>
          </p:cNvPr>
          <p:cNvCxnSpPr>
            <a:cxnSpLocks/>
            <a:endCxn id="14" idx="2"/>
          </p:cNvCxnSpPr>
          <p:nvPr/>
        </p:nvCxnSpPr>
        <p:spPr>
          <a:xfrm flipV="1">
            <a:off x="5277130" y="4881287"/>
            <a:ext cx="495373" cy="6646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5E6DA1F0-5F42-4B3B-BF54-2ACA1147B8C9}"/>
              </a:ext>
            </a:extLst>
          </p:cNvPr>
          <p:cNvSpPr/>
          <p:nvPr/>
        </p:nvSpPr>
        <p:spPr>
          <a:xfrm>
            <a:off x="1715369" y="5405989"/>
            <a:ext cx="854479" cy="4779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rgbClr val="7030A0"/>
                </a:solidFill>
              </a:rPr>
              <a:t>Beach</a:t>
            </a:r>
          </a:p>
        </p:txBody>
      </p:sp>
      <p:cxnSp>
        <p:nvCxnSpPr>
          <p:cNvPr id="24" name="Straight Arrow Connector 23">
            <a:extLst>
              <a:ext uri="{FF2B5EF4-FFF2-40B4-BE49-F238E27FC236}">
                <a16:creationId xmlns:a16="http://schemas.microsoft.com/office/drawing/2014/main" id="{693B67BA-5493-441A-BFCF-6D80FC38478E}"/>
              </a:ext>
            </a:extLst>
          </p:cNvPr>
          <p:cNvCxnSpPr>
            <a:cxnSpLocks/>
          </p:cNvCxnSpPr>
          <p:nvPr/>
        </p:nvCxnSpPr>
        <p:spPr>
          <a:xfrm flipV="1">
            <a:off x="2120348" y="4916557"/>
            <a:ext cx="19879" cy="4761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E8725BD-514D-4971-9A38-9277DDB30468}"/>
              </a:ext>
            </a:extLst>
          </p:cNvPr>
          <p:cNvCxnSpPr>
            <a:cxnSpLocks/>
          </p:cNvCxnSpPr>
          <p:nvPr/>
        </p:nvCxnSpPr>
        <p:spPr>
          <a:xfrm flipV="1">
            <a:off x="2569848" y="4902172"/>
            <a:ext cx="2240185" cy="68027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7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C60287-3B44-4AF8-BC99-22FA9A2FD5B7}"/>
              </a:ext>
            </a:extLst>
          </p:cNvPr>
          <p:cNvSpPr/>
          <p:nvPr/>
        </p:nvSpPr>
        <p:spPr>
          <a:xfrm>
            <a:off x="323528" y="333375"/>
            <a:ext cx="8363272" cy="6048375"/>
          </a:xfrm>
          <a:prstGeom prst="rect">
            <a:avLst/>
          </a:prstGeom>
          <a:ln w="76200">
            <a:solidFill>
              <a:srgbClr val="AD8C74"/>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8" name="Title 1">
            <a:extLst>
              <a:ext uri="{FF2B5EF4-FFF2-40B4-BE49-F238E27FC236}">
                <a16:creationId xmlns:a16="http://schemas.microsoft.com/office/drawing/2014/main" id="{D85320C1-CFF6-4C11-9708-4B37EDE66185}"/>
              </a:ext>
            </a:extLst>
          </p:cNvPr>
          <p:cNvSpPr txBox="1">
            <a:spLocks/>
          </p:cNvSpPr>
          <p:nvPr/>
        </p:nvSpPr>
        <p:spPr>
          <a:xfrm>
            <a:off x="457200" y="32226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4400" b="0" i="0" u="none" strike="noStrike" kern="1200" cap="none" spc="0" normalizeH="0" baseline="0" noProof="0" dirty="0">
                <a:ln>
                  <a:noFill/>
                </a:ln>
                <a:solidFill>
                  <a:prstClr val="black"/>
                </a:solidFill>
                <a:effectLst/>
                <a:uLnTx/>
                <a:uFillTx/>
                <a:latin typeface="Comic Sans MS"/>
                <a:ea typeface="+mj-ea"/>
                <a:cs typeface="+mj-cs"/>
              </a:rPr>
              <a:t>Test your knowledge: </a:t>
            </a:r>
            <a:r>
              <a:rPr kumimoji="0" lang="en-GB" altLang="en-US" sz="4400" b="1" i="0" u="none" strike="noStrike" kern="1200" cap="none" spc="0" normalizeH="0" baseline="0" noProof="0" dirty="0">
                <a:ln>
                  <a:noFill/>
                </a:ln>
                <a:solidFill>
                  <a:prstClr val="black"/>
                </a:solidFill>
                <a:effectLst/>
                <a:uLnTx/>
                <a:uFillTx/>
                <a:latin typeface="Comic Sans MS"/>
                <a:ea typeface="+mj-ea"/>
                <a:cs typeface="+mj-cs"/>
              </a:rPr>
              <a:t>Secure</a:t>
            </a:r>
          </a:p>
        </p:txBody>
      </p:sp>
      <p:sp>
        <p:nvSpPr>
          <p:cNvPr id="9" name="TextBox 8">
            <a:extLst>
              <a:ext uri="{FF2B5EF4-FFF2-40B4-BE49-F238E27FC236}">
                <a16:creationId xmlns:a16="http://schemas.microsoft.com/office/drawing/2014/main" id="{2B23F9A5-A9A4-4270-A9F1-A0D0C4B35C58}"/>
              </a:ext>
            </a:extLst>
          </p:cNvPr>
          <p:cNvSpPr txBox="1"/>
          <p:nvPr/>
        </p:nvSpPr>
        <p:spPr>
          <a:xfrm>
            <a:off x="1043608" y="1465263"/>
            <a:ext cx="7200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3) Copy the diagram below adding the following labels: </a:t>
            </a:r>
          </a:p>
        </p:txBody>
      </p:sp>
      <p:sp>
        <p:nvSpPr>
          <p:cNvPr id="10" name="Rectangle 9">
            <a:extLst>
              <a:ext uri="{FF2B5EF4-FFF2-40B4-BE49-F238E27FC236}">
                <a16:creationId xmlns:a16="http://schemas.microsoft.com/office/drawing/2014/main" id="{45BC6EBB-EB98-40C1-B790-9F7920159BB0}"/>
              </a:ext>
            </a:extLst>
          </p:cNvPr>
          <p:cNvSpPr/>
          <p:nvPr/>
        </p:nvSpPr>
        <p:spPr>
          <a:xfrm>
            <a:off x="6156176" y="1834595"/>
            <a:ext cx="2088232" cy="425870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omic Sans MS"/>
                <a:ea typeface="+mn-ea"/>
                <a:cs typeface="+mn-cs"/>
              </a:rPr>
              <a:t>Cliff retreat (moves backwards)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omic Sans MS"/>
                <a:ea typeface="+mn-ea"/>
                <a:cs typeface="+mn-cs"/>
              </a:rPr>
              <a:t>High water level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omic Sans MS"/>
                <a:ea typeface="+mn-ea"/>
                <a:cs typeface="+mn-cs"/>
              </a:rPr>
              <a:t>Former cliff positions (where the cliff used to be)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omic Sans MS"/>
                <a:ea typeface="+mn-ea"/>
                <a:cs typeface="+mn-cs"/>
              </a:rPr>
              <a:t>Wave cut platform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omic Sans MS"/>
                <a:ea typeface="+mn-ea"/>
                <a:cs typeface="+mn-cs"/>
              </a:rPr>
              <a:t>Wave attack zone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omic Sans MS"/>
                <a:ea typeface="+mn-ea"/>
                <a:cs typeface="+mn-cs"/>
              </a:rPr>
              <a:t>Wave cut cliff</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pic>
        <p:nvPicPr>
          <p:cNvPr id="7" name="Picture 2">
            <a:extLst>
              <a:ext uri="{FF2B5EF4-FFF2-40B4-BE49-F238E27FC236}">
                <a16:creationId xmlns:a16="http://schemas.microsoft.com/office/drawing/2014/main" id="{6A2B666D-0D33-435F-B6C0-ECA3108AE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576" y="1978821"/>
            <a:ext cx="5408552" cy="425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589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EAD921-95D6-4E73-98D2-7D987F689D67}"/>
              </a:ext>
            </a:extLst>
          </p:cNvPr>
          <p:cNvSpPr/>
          <p:nvPr/>
        </p:nvSpPr>
        <p:spPr>
          <a:xfrm>
            <a:off x="457200" y="333375"/>
            <a:ext cx="8229600" cy="6276975"/>
          </a:xfrm>
          <a:prstGeom prst="rect">
            <a:avLst/>
          </a:prstGeom>
          <a:ln w="76200">
            <a:solidFill>
              <a:srgbClr val="FFC000"/>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11" name="Title 1">
            <a:extLst>
              <a:ext uri="{FF2B5EF4-FFF2-40B4-BE49-F238E27FC236}">
                <a16:creationId xmlns:a16="http://schemas.microsoft.com/office/drawing/2014/main" id="{A2AA99B4-C131-4BB3-AA27-17F649A0444F}"/>
              </a:ext>
            </a:extLst>
          </p:cNvPr>
          <p:cNvSpPr>
            <a:spLocks noGrp="1"/>
          </p:cNvSpPr>
          <p:nvPr>
            <p:ph type="title"/>
          </p:nvPr>
        </p:nvSpPr>
        <p:spPr>
          <a:xfrm>
            <a:off x="457200" y="247650"/>
            <a:ext cx="8229600" cy="1143000"/>
          </a:xfrm>
        </p:spPr>
        <p:txBody>
          <a:bodyPr/>
          <a:lstStyle/>
          <a:p>
            <a:r>
              <a:rPr lang="en-GB" altLang="en-US" sz="3600" dirty="0"/>
              <a:t>Test your knowledge: </a:t>
            </a:r>
            <a:r>
              <a:rPr lang="en-GB" altLang="en-US" sz="3600" b="1" dirty="0"/>
              <a:t>Secure+</a:t>
            </a:r>
          </a:p>
        </p:txBody>
      </p:sp>
      <p:sp>
        <p:nvSpPr>
          <p:cNvPr id="6" name="Rounded Rectangle 5"/>
          <p:cNvSpPr>
            <a:spLocks noChangeArrowheads="1"/>
          </p:cNvSpPr>
          <p:nvPr/>
        </p:nvSpPr>
        <p:spPr bwMode="auto">
          <a:xfrm>
            <a:off x="696600" y="2234011"/>
            <a:ext cx="1801019" cy="2160239"/>
          </a:xfrm>
          <a:prstGeom prst="roundRect">
            <a:avLst>
              <a:gd name="adj" fmla="val 16667"/>
            </a:avLst>
          </a:prstGeom>
          <a:solidFill>
            <a:srgbClr val="663300">
              <a:alpha val="57647"/>
            </a:srgbClr>
          </a:solidFill>
          <a:ln w="9525">
            <a:solidFill>
              <a:srgbClr val="348FA6"/>
            </a:solidFill>
            <a:round/>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2000" b="0" i="0" u="none" strike="noStrike" kern="1200" cap="none" spc="0" normalizeH="0" baseline="0" noProof="0" dirty="0">
              <a:ln>
                <a:noFill/>
              </a:ln>
              <a:solidFill>
                <a:prstClr val="black"/>
              </a:solidFill>
              <a:effectLst/>
              <a:uLnTx/>
              <a:uFillTx/>
              <a:latin typeface="Comic Sans MS"/>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Comic Sans MS"/>
                <a:ea typeface="ＭＳ Ｐゴシック" pitchFamily="34" charset="-128"/>
                <a:cs typeface="+mn-cs"/>
              </a:rPr>
              <a:t>The coastal features I can see in picture ____ are called…</a:t>
            </a:r>
          </a:p>
        </p:txBody>
      </p:sp>
      <p:sp>
        <p:nvSpPr>
          <p:cNvPr id="7" name="Rounded Rectangle 6"/>
          <p:cNvSpPr>
            <a:spLocks noChangeArrowheads="1"/>
          </p:cNvSpPr>
          <p:nvPr/>
        </p:nvSpPr>
        <p:spPr bwMode="auto">
          <a:xfrm>
            <a:off x="4517516" y="1802945"/>
            <a:ext cx="4036889" cy="3593628"/>
          </a:xfrm>
          <a:prstGeom prst="roundRect">
            <a:avLst>
              <a:gd name="adj" fmla="val 16667"/>
            </a:avLst>
          </a:prstGeom>
          <a:solidFill>
            <a:srgbClr val="FFC000">
              <a:alpha val="58038"/>
            </a:srgbClr>
          </a:solidFill>
          <a:ln w="9525">
            <a:solidFill>
              <a:srgbClr val="348FA6"/>
            </a:solidFill>
            <a:round/>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2000" b="1" i="0" u="sng" strike="noStrike" kern="1200" cap="none" spc="0" normalizeH="0" baseline="0" noProof="0" dirty="0">
              <a:ln>
                <a:noFill/>
              </a:ln>
              <a:solidFill>
                <a:srgbClr val="000000"/>
              </a:solidFill>
              <a:effectLst/>
              <a:uLnTx/>
              <a:uFillTx/>
              <a:latin typeface="Comic Sans MS"/>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2000" b="0" i="0" u="none" strike="noStrike" kern="1200" cap="none" spc="0" normalizeH="0" baseline="0" noProof="0" dirty="0">
              <a:ln>
                <a:noFill/>
              </a:ln>
              <a:solidFill>
                <a:srgbClr val="000000"/>
              </a:solidFill>
              <a:effectLst/>
              <a:uLnTx/>
              <a:uFillTx/>
              <a:latin typeface="Comic Sans MS"/>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srgbClr val="000000"/>
                </a:solidFill>
                <a:effectLst/>
                <a:uLnTx/>
                <a:uFillTx/>
                <a:latin typeface="Comic Sans MS"/>
                <a:ea typeface="ＭＳ Ｐゴシック" pitchFamily="34" charset="-128"/>
                <a:cs typeface="+mn-cs"/>
              </a:rPr>
              <a:t>There are four different types of erosion. One type of erosion is_____ this will have affected the features I can see because…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srgbClr val="000000"/>
                </a:solidFill>
                <a:effectLst/>
                <a:uLnTx/>
                <a:uFillTx/>
                <a:latin typeface="Comic Sans MS"/>
                <a:ea typeface="ＭＳ Ｐゴシック" pitchFamily="34" charset="-128"/>
                <a:cs typeface="+mn-cs"/>
              </a:rPr>
              <a:t>Another type of erosion is ______ this will have affected the features I can see because…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sng" strike="noStrike" kern="1200" cap="none" spc="0" normalizeH="0" baseline="0" noProof="0" dirty="0">
              <a:ln>
                <a:noFill/>
              </a:ln>
              <a:solidFill>
                <a:srgbClr val="000000"/>
              </a:solidFill>
              <a:effectLst/>
              <a:uLnTx/>
              <a:uFillTx/>
              <a:latin typeface="Comic Sans MS"/>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sng" strike="noStrike" kern="1200" cap="none" spc="0" normalizeH="0" baseline="0" noProof="0" dirty="0">
              <a:ln>
                <a:noFill/>
              </a:ln>
              <a:solidFill>
                <a:srgbClr val="000000"/>
              </a:solidFill>
              <a:effectLst/>
              <a:uLnTx/>
              <a:uFillTx/>
              <a:latin typeface="Comic Sans MS"/>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sng" strike="noStrike" kern="1200" cap="none" spc="0" normalizeH="0" baseline="0" noProof="0" dirty="0">
              <a:ln>
                <a:noFill/>
              </a:ln>
              <a:solidFill>
                <a:srgbClr val="000000"/>
              </a:solidFill>
              <a:effectLst/>
              <a:uLnTx/>
              <a:uFillTx/>
              <a:latin typeface="Comic Sans MS"/>
              <a:ea typeface="ＭＳ Ｐゴシック" pitchFamily="34" charset="-128"/>
              <a:cs typeface="+mn-cs"/>
            </a:endParaRPr>
          </a:p>
        </p:txBody>
      </p:sp>
      <p:sp>
        <p:nvSpPr>
          <p:cNvPr id="8" name="Rounded Rectangle 7"/>
          <p:cNvSpPr>
            <a:spLocks noChangeArrowheads="1"/>
          </p:cNvSpPr>
          <p:nvPr/>
        </p:nvSpPr>
        <p:spPr bwMode="auto">
          <a:xfrm>
            <a:off x="2493169" y="2060848"/>
            <a:ext cx="2006823" cy="3024336"/>
          </a:xfrm>
          <a:prstGeom prst="roundRect">
            <a:avLst>
              <a:gd name="adj" fmla="val 16667"/>
            </a:avLst>
          </a:prstGeom>
          <a:solidFill>
            <a:schemeClr val="bg1">
              <a:lumMod val="50000"/>
              <a:alpha val="58038"/>
            </a:schemeClr>
          </a:solidFill>
          <a:ln w="9525">
            <a:solidFill>
              <a:srgbClr val="348FA6"/>
            </a:solidFill>
            <a:round/>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000" b="0" i="0" u="none" strike="noStrike" kern="1200" cap="none" spc="0" normalizeH="0" baseline="0" noProof="0" dirty="0">
                <a:ln>
                  <a:noFill/>
                </a:ln>
                <a:solidFill>
                  <a:srgbClr val="000000"/>
                </a:solidFill>
                <a:effectLst/>
                <a:uLnTx/>
                <a:uFillTx/>
                <a:latin typeface="Comic Sans MS"/>
                <a:ea typeface="ＭＳ Ｐゴシック" pitchFamily="34" charset="-128"/>
                <a:cs typeface="+mn-cs"/>
              </a:rPr>
              <a:t>These features have been created over time by erosion. The features have been caused by…</a:t>
            </a:r>
          </a:p>
        </p:txBody>
      </p:sp>
      <p:sp>
        <p:nvSpPr>
          <p:cNvPr id="9" name="Rounded Rectangle 8"/>
          <p:cNvSpPr>
            <a:spLocks noChangeArrowheads="1"/>
          </p:cNvSpPr>
          <p:nvPr/>
        </p:nvSpPr>
        <p:spPr bwMode="auto">
          <a:xfrm>
            <a:off x="678396" y="5435956"/>
            <a:ext cx="7787208" cy="985177"/>
          </a:xfrm>
          <a:prstGeom prst="roundRect">
            <a:avLst>
              <a:gd name="adj" fmla="val 16667"/>
            </a:avLst>
          </a:prstGeom>
          <a:solidFill>
            <a:srgbClr val="447DC5">
              <a:alpha val="70195"/>
            </a:srgbClr>
          </a:solidFill>
          <a:ln w="57150" cmpd="thickThin">
            <a:solidFill>
              <a:schemeClr val="bg1"/>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srgbClr val="000000"/>
              </a:solidFill>
              <a:effectLst/>
              <a:uLnTx/>
              <a:uFillTx/>
              <a:latin typeface="Comic Sans MS"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srgbClr val="000000"/>
                </a:solidFill>
                <a:effectLst/>
                <a:uLnTx/>
                <a:uFillTx/>
                <a:latin typeface="Comic Sans MS" charset="0"/>
                <a:ea typeface="+mn-ea"/>
                <a:cs typeface="+mn-cs"/>
              </a:rPr>
              <a:t>Key words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omic Sans MS" charset="0"/>
                <a:ea typeface="+mn-ea"/>
                <a:cs typeface="+mn-cs"/>
              </a:rPr>
              <a:t>Cave, arch, stack, stump, wave cut platform, wave cut cliff, bay, headland, abrasion, solution, attrition, hydraulic action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omic Sans MS" charset="0"/>
              <a:ea typeface="+mn-ea"/>
              <a:cs typeface="+mn-cs"/>
            </a:endParaRPr>
          </a:p>
        </p:txBody>
      </p:sp>
      <p:sp>
        <p:nvSpPr>
          <p:cNvPr id="3" name="TextBox 2">
            <a:extLst>
              <a:ext uri="{FF2B5EF4-FFF2-40B4-BE49-F238E27FC236}">
                <a16:creationId xmlns:a16="http://schemas.microsoft.com/office/drawing/2014/main" id="{66C37757-ECB4-4D0A-BD04-E42A333EC5C4}"/>
              </a:ext>
            </a:extLst>
          </p:cNvPr>
          <p:cNvSpPr txBox="1"/>
          <p:nvPr/>
        </p:nvSpPr>
        <p:spPr>
          <a:xfrm>
            <a:off x="634986" y="1137518"/>
            <a:ext cx="740379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4) Look at the images on the next slide. Pick on and evaluate how the features you can see you have created. Use the boxes below to help:</a:t>
            </a:r>
          </a:p>
        </p:txBody>
      </p:sp>
    </p:spTree>
    <p:extLst>
      <p:ext uri="{BB962C8B-B14F-4D97-AF65-F5344CB8AC3E}">
        <p14:creationId xmlns:p14="http://schemas.microsoft.com/office/powerpoint/2010/main" val="1029592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72931D7-8EDB-4EF0-8BEF-8E5065585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4330216" cy="288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5">
            <a:extLst>
              <a:ext uri="{FF2B5EF4-FFF2-40B4-BE49-F238E27FC236}">
                <a16:creationId xmlns:a16="http://schemas.microsoft.com/office/drawing/2014/main" id="{B2F4EBD6-7EF3-4B7E-8384-5E1B03BC2EC0}"/>
              </a:ext>
            </a:extLst>
          </p:cNvPr>
          <p:cNvSpPr>
            <a:spLocks noChangeArrowheads="1"/>
          </p:cNvSpPr>
          <p:nvPr/>
        </p:nvSpPr>
        <p:spPr bwMode="auto">
          <a:xfrm>
            <a:off x="-36512" y="3399317"/>
            <a:ext cx="1801019" cy="2576529"/>
          </a:xfrm>
          <a:prstGeom prst="roundRect">
            <a:avLst>
              <a:gd name="adj" fmla="val 16667"/>
            </a:avLst>
          </a:prstGeom>
          <a:solidFill>
            <a:srgbClr val="663300">
              <a:alpha val="57647"/>
            </a:srgbClr>
          </a:solidFill>
          <a:ln w="9525">
            <a:solidFill>
              <a:srgbClr val="348FA6"/>
            </a:solidFill>
            <a:round/>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rPr>
              <a:t>The coastal features I can see in picture A are called bays and headlands</a:t>
            </a:r>
          </a:p>
        </p:txBody>
      </p:sp>
      <p:sp>
        <p:nvSpPr>
          <p:cNvPr id="6" name="Rounded Rectangle 6">
            <a:extLst>
              <a:ext uri="{FF2B5EF4-FFF2-40B4-BE49-F238E27FC236}">
                <a16:creationId xmlns:a16="http://schemas.microsoft.com/office/drawing/2014/main" id="{6D16C83B-CFE7-4BED-87DE-C2D6EBADAFA8}"/>
              </a:ext>
            </a:extLst>
          </p:cNvPr>
          <p:cNvSpPr>
            <a:spLocks noChangeArrowheads="1"/>
          </p:cNvSpPr>
          <p:nvPr/>
        </p:nvSpPr>
        <p:spPr bwMode="auto">
          <a:xfrm>
            <a:off x="4901829" y="1842052"/>
            <a:ext cx="4036889" cy="4892989"/>
          </a:xfrm>
          <a:prstGeom prst="roundRect">
            <a:avLst>
              <a:gd name="adj" fmla="val 16667"/>
            </a:avLst>
          </a:prstGeom>
          <a:solidFill>
            <a:srgbClr val="FFC000">
              <a:alpha val="58038"/>
            </a:srgbClr>
          </a:solidFill>
          <a:ln w="9525">
            <a:solidFill>
              <a:srgbClr val="348FA6"/>
            </a:solidFill>
            <a:round/>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sng"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rPr>
              <a:t>There are four different types of erosion. One type of erosion is hydraulic action. This will have affected the features I can see because the powerful waves will have crashed against the soft rock causing big cracks and huge sections to erode quickly.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rPr>
              <a:t>Another type of erosion is solution, this will have affected the features I can see because it will have dissolved the softer rock which helped to create the bay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sng"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sng"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sng"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p:txBody>
      </p:sp>
      <p:sp>
        <p:nvSpPr>
          <p:cNvPr id="7" name="Rounded Rectangle 7">
            <a:extLst>
              <a:ext uri="{FF2B5EF4-FFF2-40B4-BE49-F238E27FC236}">
                <a16:creationId xmlns:a16="http://schemas.microsoft.com/office/drawing/2014/main" id="{399D549F-2164-4DDF-9E04-11F9363FBC13}"/>
              </a:ext>
            </a:extLst>
          </p:cNvPr>
          <p:cNvSpPr>
            <a:spLocks noChangeArrowheads="1"/>
          </p:cNvSpPr>
          <p:nvPr/>
        </p:nvSpPr>
        <p:spPr bwMode="auto">
          <a:xfrm>
            <a:off x="1764508" y="2981739"/>
            <a:ext cx="3137322" cy="3753301"/>
          </a:xfrm>
          <a:prstGeom prst="roundRect">
            <a:avLst>
              <a:gd name="adj" fmla="val 16667"/>
            </a:avLst>
          </a:prstGeom>
          <a:solidFill>
            <a:schemeClr val="bg1">
              <a:lumMod val="50000"/>
              <a:alpha val="58038"/>
            </a:schemeClr>
          </a:solidFill>
          <a:ln w="9525">
            <a:solidFill>
              <a:srgbClr val="348FA6"/>
            </a:solidFill>
            <a:round/>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rPr>
              <a:t>These features have been created over time by erosion. The features have been caused by the hard, resistant rock eroding more slowly leaving headlands sticking out into the sea. </a:t>
            </a:r>
            <a:r>
              <a:rPr lang="en-GB" altLang="en-US" sz="1800" dirty="0">
                <a:solidFill>
                  <a:srgbClr val="7030A0"/>
                </a:solidFill>
                <a:latin typeface="Comic Sans MS"/>
              </a:rPr>
              <a:t>Between he headlands the rock is much softer and so have been eroded much more quickly, creating a bay.</a:t>
            </a:r>
            <a:endPar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p:txBody>
      </p:sp>
    </p:spTree>
    <p:extLst>
      <p:ext uri="{BB962C8B-B14F-4D97-AF65-F5344CB8AC3E}">
        <p14:creationId xmlns:p14="http://schemas.microsoft.com/office/powerpoint/2010/main" val="337006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5A75354E-96AA-4CBF-8B7A-CA4BFD34E958}"/>
              </a:ext>
            </a:extLst>
          </p:cNvPr>
          <p:cNvSpPr>
            <a:spLocks noChangeArrowheads="1"/>
          </p:cNvSpPr>
          <p:nvPr/>
        </p:nvSpPr>
        <p:spPr bwMode="auto">
          <a:xfrm>
            <a:off x="-36512" y="3399317"/>
            <a:ext cx="1801019" cy="2576529"/>
          </a:xfrm>
          <a:prstGeom prst="roundRect">
            <a:avLst>
              <a:gd name="adj" fmla="val 16667"/>
            </a:avLst>
          </a:prstGeom>
          <a:solidFill>
            <a:srgbClr val="663300">
              <a:alpha val="57647"/>
            </a:srgbClr>
          </a:solidFill>
          <a:ln w="9525">
            <a:solidFill>
              <a:srgbClr val="348FA6"/>
            </a:solidFill>
            <a:round/>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rPr>
              <a:t>The coastal features I can see in picture B are called stacks and stumps</a:t>
            </a:r>
          </a:p>
        </p:txBody>
      </p:sp>
      <p:sp>
        <p:nvSpPr>
          <p:cNvPr id="3" name="Rounded Rectangle 6">
            <a:extLst>
              <a:ext uri="{FF2B5EF4-FFF2-40B4-BE49-F238E27FC236}">
                <a16:creationId xmlns:a16="http://schemas.microsoft.com/office/drawing/2014/main" id="{364D332B-F764-4DC0-BAC0-7157D4F37B30}"/>
              </a:ext>
            </a:extLst>
          </p:cNvPr>
          <p:cNvSpPr>
            <a:spLocks noChangeArrowheads="1"/>
          </p:cNvSpPr>
          <p:nvPr/>
        </p:nvSpPr>
        <p:spPr bwMode="auto">
          <a:xfrm>
            <a:off x="4901829" y="1842052"/>
            <a:ext cx="4036889" cy="4892989"/>
          </a:xfrm>
          <a:prstGeom prst="roundRect">
            <a:avLst>
              <a:gd name="adj" fmla="val 16667"/>
            </a:avLst>
          </a:prstGeom>
          <a:solidFill>
            <a:srgbClr val="FFC000">
              <a:alpha val="58038"/>
            </a:srgbClr>
          </a:solidFill>
          <a:ln w="9525">
            <a:solidFill>
              <a:srgbClr val="348FA6"/>
            </a:solidFill>
            <a:round/>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sng"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rPr>
              <a:t>There are four different types of erosion. One type of erosion is hydraulic action. This will have affected the features I can see because the powerful waves will have crashed against the headland and create the cracks which start the whole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rPr>
              <a:t>Another type of erosion is abrasion, this will have affected the features I can see because the small rocks in the water will be thrown against the stack making it smaller until it becomes a stump.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sng"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sng"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sng"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p:txBody>
      </p:sp>
      <p:sp>
        <p:nvSpPr>
          <p:cNvPr id="4" name="Rounded Rectangle 7">
            <a:extLst>
              <a:ext uri="{FF2B5EF4-FFF2-40B4-BE49-F238E27FC236}">
                <a16:creationId xmlns:a16="http://schemas.microsoft.com/office/drawing/2014/main" id="{FE170512-0BB8-4CF9-9108-5D4B7C07DFDC}"/>
              </a:ext>
            </a:extLst>
          </p:cNvPr>
          <p:cNvSpPr>
            <a:spLocks noChangeArrowheads="1"/>
          </p:cNvSpPr>
          <p:nvPr/>
        </p:nvSpPr>
        <p:spPr bwMode="auto">
          <a:xfrm>
            <a:off x="1764508" y="2809461"/>
            <a:ext cx="3137322" cy="3925579"/>
          </a:xfrm>
          <a:prstGeom prst="roundRect">
            <a:avLst>
              <a:gd name="adj" fmla="val 16667"/>
            </a:avLst>
          </a:prstGeom>
          <a:solidFill>
            <a:schemeClr val="bg1">
              <a:lumMod val="50000"/>
              <a:alpha val="58038"/>
            </a:schemeClr>
          </a:solidFill>
          <a:ln w="9525">
            <a:solidFill>
              <a:srgbClr val="348FA6"/>
            </a:solidFill>
            <a:round/>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rPr>
              <a:t>These features have been created over time by erosion. The features have been caused by cracks being created in the headland which are further eroded to make arches. </a:t>
            </a:r>
            <a:r>
              <a:rPr lang="en-GB" altLang="en-US" sz="1800" dirty="0">
                <a:solidFill>
                  <a:srgbClr val="7030A0"/>
                </a:solidFill>
                <a:latin typeface="Comic Sans MS"/>
              </a:rPr>
              <a:t>Eventually, the top of the arch collapses leaving a stack behind. The stack is eroded by the water to make it much smaller until it becomes a stump. </a:t>
            </a:r>
            <a:endPar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p:txBody>
      </p:sp>
      <p:pic>
        <p:nvPicPr>
          <p:cNvPr id="5" name="Picture 6" descr="http://www.machka.net/australia/12apostles.jpg">
            <a:extLst>
              <a:ext uri="{FF2B5EF4-FFF2-40B4-BE49-F238E27FC236}">
                <a16:creationId xmlns:a16="http://schemas.microsoft.com/office/drawing/2014/main" id="{CD2BADBF-CF3E-4A0E-8EDB-238BC9A20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56" y="1"/>
            <a:ext cx="4036889" cy="272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1805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CB8D8B2F-3336-4380-94BB-AA0944A274AF}"/>
              </a:ext>
            </a:extLst>
          </p:cNvPr>
          <p:cNvSpPr>
            <a:spLocks noChangeArrowheads="1"/>
          </p:cNvSpPr>
          <p:nvPr/>
        </p:nvSpPr>
        <p:spPr bwMode="auto">
          <a:xfrm>
            <a:off x="-36512" y="3399317"/>
            <a:ext cx="1801019" cy="2576529"/>
          </a:xfrm>
          <a:prstGeom prst="roundRect">
            <a:avLst>
              <a:gd name="adj" fmla="val 16667"/>
            </a:avLst>
          </a:prstGeom>
          <a:solidFill>
            <a:srgbClr val="663300">
              <a:alpha val="57647"/>
            </a:srgbClr>
          </a:solidFill>
          <a:ln w="9525">
            <a:solidFill>
              <a:srgbClr val="348FA6"/>
            </a:solidFill>
            <a:round/>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rPr>
              <a:t>The coastal features I can see in picture C are called wave cut platforms and cliff.</a:t>
            </a:r>
          </a:p>
        </p:txBody>
      </p:sp>
      <p:sp>
        <p:nvSpPr>
          <p:cNvPr id="3" name="Rounded Rectangle 6">
            <a:extLst>
              <a:ext uri="{FF2B5EF4-FFF2-40B4-BE49-F238E27FC236}">
                <a16:creationId xmlns:a16="http://schemas.microsoft.com/office/drawing/2014/main" id="{8D362F29-E50A-4CAE-B230-70055E35DF1B}"/>
              </a:ext>
            </a:extLst>
          </p:cNvPr>
          <p:cNvSpPr>
            <a:spLocks noChangeArrowheads="1"/>
          </p:cNvSpPr>
          <p:nvPr/>
        </p:nvSpPr>
        <p:spPr bwMode="auto">
          <a:xfrm>
            <a:off x="4901829" y="1842052"/>
            <a:ext cx="4036889" cy="4892989"/>
          </a:xfrm>
          <a:prstGeom prst="roundRect">
            <a:avLst>
              <a:gd name="adj" fmla="val 16667"/>
            </a:avLst>
          </a:prstGeom>
          <a:solidFill>
            <a:srgbClr val="FFC000">
              <a:alpha val="58038"/>
            </a:srgbClr>
          </a:solidFill>
          <a:ln w="9525">
            <a:solidFill>
              <a:srgbClr val="348FA6"/>
            </a:solidFill>
            <a:round/>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sng"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rPr>
              <a:t>There are four different types of erosion. One type of erosion is hydraulic action. This will have affected the features I can see because the powerful waves will have crashed against the bottom of the cliff eroding it quickly.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rPr>
              <a:t>Another type of erosion is solution, this will have affected the features I can see the chemicals in the water will dissolve the bottom of the cliff making it erode further so it will not support the top of the cliff.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sng"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sng"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sng"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p:txBody>
      </p:sp>
      <p:sp>
        <p:nvSpPr>
          <p:cNvPr id="4" name="Rounded Rectangle 7">
            <a:extLst>
              <a:ext uri="{FF2B5EF4-FFF2-40B4-BE49-F238E27FC236}">
                <a16:creationId xmlns:a16="http://schemas.microsoft.com/office/drawing/2014/main" id="{5B1264BD-48FA-48CA-814D-C2576365BE0E}"/>
              </a:ext>
            </a:extLst>
          </p:cNvPr>
          <p:cNvSpPr>
            <a:spLocks noChangeArrowheads="1"/>
          </p:cNvSpPr>
          <p:nvPr/>
        </p:nvSpPr>
        <p:spPr bwMode="auto">
          <a:xfrm>
            <a:off x="1764508" y="2809461"/>
            <a:ext cx="3137322" cy="3925579"/>
          </a:xfrm>
          <a:prstGeom prst="roundRect">
            <a:avLst>
              <a:gd name="adj" fmla="val 16667"/>
            </a:avLst>
          </a:prstGeom>
          <a:solidFill>
            <a:schemeClr val="bg1">
              <a:lumMod val="50000"/>
              <a:alpha val="58038"/>
            </a:schemeClr>
          </a:solidFill>
          <a:ln w="9525">
            <a:solidFill>
              <a:srgbClr val="348FA6"/>
            </a:solidFill>
            <a:round/>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rPr>
              <a:t>These features have been created over time by erosion. The features have been caused by the destructive waves hitting the bottom of the cliff and eroding it. Eventually, the top of the cliff cannot be supported so it falls down. The platform at the bottom is eroded more slowly as it is underneath the water. </a:t>
            </a:r>
          </a:p>
        </p:txBody>
      </p:sp>
      <p:pic>
        <p:nvPicPr>
          <p:cNvPr id="5" name="Picture 2">
            <a:extLst>
              <a:ext uri="{FF2B5EF4-FFF2-40B4-BE49-F238E27FC236}">
                <a16:creationId xmlns:a16="http://schemas.microsoft.com/office/drawing/2014/main" id="{28354C78-57C1-4DE2-9C8B-6BBFCB1096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36" b="9310"/>
          <a:stretch/>
        </p:blipFill>
        <p:spPr bwMode="auto">
          <a:xfrm>
            <a:off x="520278" y="0"/>
            <a:ext cx="3616367" cy="2761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6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e the source image">
            <a:extLst>
              <a:ext uri="{FF2B5EF4-FFF2-40B4-BE49-F238E27FC236}">
                <a16:creationId xmlns:a16="http://schemas.microsoft.com/office/drawing/2014/main" id="{058EF768-C86C-4506-9749-897B700CD0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594"/>
          <a:stretch/>
        </p:blipFill>
        <p:spPr bwMode="auto">
          <a:xfrm>
            <a:off x="0" y="0"/>
            <a:ext cx="3670852" cy="269861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5">
            <a:extLst>
              <a:ext uri="{FF2B5EF4-FFF2-40B4-BE49-F238E27FC236}">
                <a16:creationId xmlns:a16="http://schemas.microsoft.com/office/drawing/2014/main" id="{3910C3A4-82AD-4952-85B6-5AB744BBD3CB}"/>
              </a:ext>
            </a:extLst>
          </p:cNvPr>
          <p:cNvSpPr>
            <a:spLocks noChangeArrowheads="1"/>
          </p:cNvSpPr>
          <p:nvPr/>
        </p:nvSpPr>
        <p:spPr bwMode="auto">
          <a:xfrm>
            <a:off x="-36512" y="3399317"/>
            <a:ext cx="1801019" cy="2576529"/>
          </a:xfrm>
          <a:prstGeom prst="roundRect">
            <a:avLst>
              <a:gd name="adj" fmla="val 16667"/>
            </a:avLst>
          </a:prstGeom>
          <a:solidFill>
            <a:srgbClr val="663300">
              <a:alpha val="57647"/>
            </a:srgbClr>
          </a:solidFill>
          <a:ln w="9525">
            <a:solidFill>
              <a:srgbClr val="348FA6"/>
            </a:solidFill>
            <a:round/>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rPr>
              <a:t>The coastal features I can see in picture D are called cracks, saves and arches.</a:t>
            </a:r>
          </a:p>
        </p:txBody>
      </p:sp>
      <p:sp>
        <p:nvSpPr>
          <p:cNvPr id="4" name="Rounded Rectangle 6">
            <a:extLst>
              <a:ext uri="{FF2B5EF4-FFF2-40B4-BE49-F238E27FC236}">
                <a16:creationId xmlns:a16="http://schemas.microsoft.com/office/drawing/2014/main" id="{A6DE5B4D-6CFE-4E57-A39D-C51B1C7139B8}"/>
              </a:ext>
            </a:extLst>
          </p:cNvPr>
          <p:cNvSpPr>
            <a:spLocks noChangeArrowheads="1"/>
          </p:cNvSpPr>
          <p:nvPr/>
        </p:nvSpPr>
        <p:spPr bwMode="auto">
          <a:xfrm>
            <a:off x="4901829" y="1842052"/>
            <a:ext cx="4036889" cy="4892989"/>
          </a:xfrm>
          <a:prstGeom prst="roundRect">
            <a:avLst>
              <a:gd name="adj" fmla="val 16667"/>
            </a:avLst>
          </a:prstGeom>
          <a:solidFill>
            <a:srgbClr val="FFC000">
              <a:alpha val="58038"/>
            </a:srgbClr>
          </a:solidFill>
          <a:ln w="9525">
            <a:solidFill>
              <a:srgbClr val="348FA6"/>
            </a:solidFill>
            <a:round/>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sng"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rPr>
              <a:t>There are four different types of erosion. One type of erosion is hydraulic action. This will have affected the features I can see because the powerful waves will have crashed against headland creating the cracks to start the whole process.</a:t>
            </a:r>
          </a:p>
          <a:p>
            <a:pPr algn="ctr" defTabSz="914400" eaLnBrk="1" hangingPunct="1">
              <a:defRPr/>
            </a:pPr>
            <a:r>
              <a:rPr lang="en-GB" altLang="en-US" sz="1800" dirty="0">
                <a:solidFill>
                  <a:srgbClr val="7030A0"/>
                </a:solidFill>
                <a:latin typeface="Comic Sans MS"/>
              </a:rPr>
              <a:t>Another type of erosion is abrasion, this will have affected the features I can see because the small rocks in the water will be thrown against the cracks making them bigger until they are caves and arches. </a:t>
            </a:r>
            <a:endPar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sng"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sng"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sng" strike="noStrike" kern="1200" cap="none" spc="0" normalizeH="0" baseline="0" noProof="0" dirty="0">
              <a:ln>
                <a:noFill/>
              </a:ln>
              <a:solidFill>
                <a:srgbClr val="7030A0"/>
              </a:solidFill>
              <a:effectLst/>
              <a:uLnTx/>
              <a:uFillTx/>
              <a:latin typeface="Comic Sans MS"/>
              <a:ea typeface="ＭＳ Ｐゴシック" pitchFamily="34" charset="-128"/>
              <a:cs typeface="+mn-cs"/>
            </a:endParaRPr>
          </a:p>
        </p:txBody>
      </p:sp>
      <p:sp>
        <p:nvSpPr>
          <p:cNvPr id="5" name="Rounded Rectangle 7">
            <a:extLst>
              <a:ext uri="{FF2B5EF4-FFF2-40B4-BE49-F238E27FC236}">
                <a16:creationId xmlns:a16="http://schemas.microsoft.com/office/drawing/2014/main" id="{B0FD8480-6B0F-47DD-9D0E-A4F38FD7B25E}"/>
              </a:ext>
            </a:extLst>
          </p:cNvPr>
          <p:cNvSpPr>
            <a:spLocks noChangeArrowheads="1"/>
          </p:cNvSpPr>
          <p:nvPr/>
        </p:nvSpPr>
        <p:spPr bwMode="auto">
          <a:xfrm>
            <a:off x="1764508" y="2809461"/>
            <a:ext cx="3137322" cy="3925579"/>
          </a:xfrm>
          <a:prstGeom prst="roundRect">
            <a:avLst>
              <a:gd name="adj" fmla="val 16667"/>
            </a:avLst>
          </a:prstGeom>
          <a:solidFill>
            <a:schemeClr val="bg1">
              <a:lumMod val="50000"/>
              <a:alpha val="58038"/>
            </a:schemeClr>
          </a:solidFill>
          <a:ln w="9525">
            <a:solidFill>
              <a:srgbClr val="348FA6"/>
            </a:solidFill>
            <a:round/>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7030A0"/>
                </a:solidFill>
                <a:effectLst/>
                <a:uLnTx/>
                <a:uFillTx/>
                <a:latin typeface="Comic Sans MS"/>
                <a:ea typeface="ＭＳ Ｐゴシック" pitchFamily="34" charset="-128"/>
                <a:cs typeface="+mn-cs"/>
              </a:rPr>
              <a:t>These features have been created over time by erosion. The features have been caused by the water causing small cracks in the headland which erode overtime to become caves. Eventually, the cave will be eroded all the way though and we call this an arch. </a:t>
            </a:r>
          </a:p>
        </p:txBody>
      </p:sp>
    </p:spTree>
    <p:extLst>
      <p:ext uri="{BB962C8B-B14F-4D97-AF65-F5344CB8AC3E}">
        <p14:creationId xmlns:p14="http://schemas.microsoft.com/office/powerpoint/2010/main" val="1790670242"/>
      </p:ext>
    </p:extLst>
  </p:cSld>
  <p:clrMapOvr>
    <a:masterClrMapping/>
  </p:clrMapOvr>
</p:sld>
</file>

<file path=ppt/theme/theme1.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J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67</TotalTime>
  <Words>881</Words>
  <Application>Microsoft Office PowerPoint</Application>
  <PresentationFormat>On-screen Show (4:3)</PresentationFormat>
  <Paragraphs>78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MS PGothic</vt:lpstr>
      <vt:lpstr>Arial</vt:lpstr>
      <vt:lpstr>Comic Sans MS</vt:lpstr>
      <vt:lpstr>1_Office Theme</vt:lpstr>
      <vt:lpstr>PowerPoint Presentation</vt:lpstr>
      <vt:lpstr>PowerPoint Presentation</vt:lpstr>
      <vt:lpstr>PowerPoint Presentation</vt:lpstr>
      <vt:lpstr>Test your knowledge: Secure+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R.Stevenson</dc:creator>
  <cp:lastModifiedBy>R.Stevenson</cp:lastModifiedBy>
  <cp:revision>4</cp:revision>
  <dcterms:created xsi:type="dcterms:W3CDTF">2020-04-27T14:31:04Z</dcterms:created>
  <dcterms:modified xsi:type="dcterms:W3CDTF">2020-04-27T15:38:30Z</dcterms:modified>
</cp:coreProperties>
</file>