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1.xml" ContentType="application/vnd.openxmlformats-officedocument.themeOverr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2.xml" ContentType="application/vnd.openxmlformats-officedocument.themeOverr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theme/themeOverride3.xml" ContentType="application/vnd.openxmlformats-officedocument.themeOverr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theme/themeOverride4.xml" ContentType="application/vnd.openxmlformats-officedocument.themeOverr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theme/themeOverride5.xml" ContentType="application/vnd.openxmlformats-officedocument.themeOverr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theme/themeOverride6.xml" ContentType="application/vnd.openxmlformats-officedocument.themeOverr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theme/themeOverride7.xml" ContentType="application/vnd.openxmlformats-officedocument.themeOverr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theme/themeOverride8.xml" ContentType="application/vnd.openxmlformats-officedocument.themeOverr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theme/themeOverride9.xml" ContentType="application/vnd.openxmlformats-officedocument.themeOverrid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72" r:id="rId1"/>
  </p:sldMasterIdLst>
  <p:sldIdLst>
    <p:sldId id="260" r:id="rId2"/>
    <p:sldId id="261" r:id="rId3"/>
    <p:sldId id="262" r:id="rId4"/>
    <p:sldId id="263" r:id="rId5"/>
    <p:sldId id="287" r:id="rId6"/>
    <p:sldId id="288" r:id="rId7"/>
    <p:sldId id="289" r:id="rId8"/>
    <p:sldId id="290" r:id="rId9"/>
    <p:sldId id="275" r:id="rId10"/>
    <p:sldId id="276" r:id="rId11"/>
    <p:sldId id="277" r:id="rId12"/>
    <p:sldId id="278" r:id="rId13"/>
    <p:sldId id="279" r:id="rId14"/>
    <p:sldId id="280" r:id="rId15"/>
    <p:sldId id="281" r:id="rId16"/>
    <p:sldId id="282" r:id="rId17"/>
    <p:sldId id="283" r:id="rId18"/>
    <p:sldId id="284" r:id="rId19"/>
    <p:sldId id="285" r:id="rId20"/>
    <p:sldId id="286" r:id="rId21"/>
    <p:sldId id="264" r:id="rId22"/>
  </p:sldIdLst>
  <p:sldSz cx="9144000" cy="6858000" type="screen4x3"/>
  <p:notesSz cx="6858000" cy="9144000"/>
  <p:embeddedFontLst>
    <p:embeddedFont>
      <p:font typeface="Sassoon Infant Md" panose="02000603050000020003" pitchFamily="2" charset="0"/>
      <p:regular r:id="rId23"/>
    </p:embeddedFont>
    <p:embeddedFont>
      <p:font typeface="Tuffy" panose="020B0603060100000000" pitchFamily="34" charset="0"/>
      <p:regular r:id="rId24"/>
      <p:bold r:id="rId25"/>
      <p:italic r:id="rId26"/>
      <p:boldItalic r:id="rId27"/>
    </p:embeddedFont>
    <p:embeddedFont>
      <p:font typeface="Tuffy-TTF" panose="020B0603060100000000" pitchFamily="34" charset="0"/>
      <p:regular r:id="rId28"/>
      <p:bold r:id="rId29"/>
      <p:italic r:id="rId30"/>
      <p:boldItalic r:id="rId31"/>
    </p:embeddedFont>
    <p:embeddedFont>
      <p:font typeface="Twinkl" pitchFamily="2" charset="77"/>
      <p:regular r:id="rId32"/>
      <p:bold r:id="rId33"/>
    </p:embeddedFont>
    <p:embeddedFont>
      <p:font typeface="Twinkl SemiBold"/>
      <p:bold r:id="rId3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3" pos="317" userDrawn="1">
          <p15:clr>
            <a:srgbClr val="A4A3A4"/>
          </p15:clr>
        </p15:guide>
        <p15:guide id="4" pos="476" userDrawn="1">
          <p15:clr>
            <a:srgbClr val="A4A3A4"/>
          </p15:clr>
        </p15:guide>
        <p15:guide id="5" pos="5284" userDrawn="1">
          <p15:clr>
            <a:srgbClr val="A4A3A4"/>
          </p15:clr>
        </p15:guide>
        <p15:guide id="6" pos="5443" userDrawn="1">
          <p15:clr>
            <a:srgbClr val="A4A3A4"/>
          </p15:clr>
        </p15:guide>
        <p15:guide id="7" orient="horz" pos="323" userDrawn="1">
          <p15:clr>
            <a:srgbClr val="A4A3A4"/>
          </p15:clr>
        </p15:guide>
        <p15:guide id="8" orient="horz" pos="482" userDrawn="1">
          <p15:clr>
            <a:srgbClr val="A4A3A4"/>
          </p15:clr>
        </p15:guide>
        <p15:guide id="9" orient="horz" pos="3997" userDrawn="1">
          <p15:clr>
            <a:srgbClr val="A4A3A4"/>
          </p15:clr>
        </p15:guide>
        <p15:guide id="10" orient="horz" pos="383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5196B"/>
    <a:srgbClr val="009541"/>
    <a:srgbClr val="C0DEC2"/>
    <a:srgbClr val="6CBA85"/>
    <a:srgbClr val="009285"/>
    <a:srgbClr val="8D358B"/>
    <a:srgbClr val="88CCC1"/>
    <a:srgbClr val="CCB5D8"/>
    <a:srgbClr val="E9DEE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71" autoAdjust="0"/>
    <p:restoredTop sz="94660"/>
  </p:normalViewPr>
  <p:slideViewPr>
    <p:cSldViewPr snapToGrid="0" showGuides="1">
      <p:cViewPr varScale="1">
        <p:scale>
          <a:sx n="124" d="100"/>
          <a:sy n="124" d="100"/>
        </p:scale>
        <p:origin x="1184" y="176"/>
      </p:cViewPr>
      <p:guideLst>
        <p:guide orient="horz" pos="2160"/>
        <p:guide pos="2880"/>
        <p:guide pos="317"/>
        <p:guide pos="476"/>
        <p:guide pos="5284"/>
        <p:guide pos="5443"/>
        <p:guide orient="horz" pos="323"/>
        <p:guide orient="horz" pos="482"/>
        <p:guide orient="horz" pos="3997"/>
        <p:guide orient="horz" pos="3838"/>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21" Type="http://schemas.openxmlformats.org/officeDocument/2006/relationships/slide" Target="slides/slide20.xml"/><Relationship Id="rId34" Type="http://schemas.openxmlformats.org/officeDocument/2006/relationships/font" Target="fonts/font1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package" Target="../embeddings/Microsoft_Excel_Worksheet9.xlsx"/></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package" Target="../embeddings/Microsoft_Excel_Worksheet10.xlsx"/></Relationships>
</file>

<file path=ppt/charts/_rels/chart12.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12.xml"/><Relationship Id="rId1" Type="http://schemas.microsoft.com/office/2011/relationships/chartStyle" Target="style12.xml"/><Relationship Id="rId4" Type="http://schemas.openxmlformats.org/officeDocument/2006/relationships/package" Target="../embeddings/Microsoft_Excel_Worksheet11.xlsx"/></Relationships>
</file>

<file path=ppt/charts/_rels/chart13.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13.xml"/><Relationship Id="rId1" Type="http://schemas.microsoft.com/office/2011/relationships/chartStyle" Target="style13.xml"/><Relationship Id="rId4" Type="http://schemas.openxmlformats.org/officeDocument/2006/relationships/package" Target="../embeddings/Microsoft_Excel_Worksheet12.xlsx"/></Relationships>
</file>

<file path=ppt/charts/_rels/chart14.xml.rels><?xml version="1.0" encoding="UTF-8" standalone="yes"?>
<Relationships xmlns="http://schemas.openxmlformats.org/package/2006/relationships"><Relationship Id="rId3" Type="http://schemas.openxmlformats.org/officeDocument/2006/relationships/themeOverride" Target="../theme/themeOverride8.xml"/><Relationship Id="rId2" Type="http://schemas.microsoft.com/office/2011/relationships/chartColorStyle" Target="colors14.xml"/><Relationship Id="rId1" Type="http://schemas.microsoft.com/office/2011/relationships/chartStyle" Target="style14.xml"/><Relationship Id="rId4" Type="http://schemas.openxmlformats.org/officeDocument/2006/relationships/package" Target="../embeddings/Microsoft_Excel_Worksheet13.xlsx"/></Relationships>
</file>

<file path=ppt/charts/_rels/chart15.xml.rels><?xml version="1.0" encoding="UTF-8" standalone="yes"?>
<Relationships xmlns="http://schemas.openxmlformats.org/package/2006/relationships"><Relationship Id="rId3" Type="http://schemas.openxmlformats.org/officeDocument/2006/relationships/themeOverride" Target="../theme/themeOverride9.xml"/><Relationship Id="rId2" Type="http://schemas.microsoft.com/office/2011/relationships/chartColorStyle" Target="colors15.xml"/><Relationship Id="rId1" Type="http://schemas.microsoft.com/office/2011/relationships/chartStyle" Target="style15.xml"/><Relationship Id="rId4" Type="http://schemas.openxmlformats.org/officeDocument/2006/relationships/package" Target="../embeddings/Microsoft_Excel_Worksheet14.xlsx"/></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6.xml"/><Relationship Id="rId1" Type="http://schemas.microsoft.com/office/2011/relationships/chartStyle" Target="style16.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package" Target="../embeddings/Microsoft_Excel_Worksheet6.xlsx"/></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package" Target="../embeddings/Microsoft_Excel_Worksheet7.xlsx"/></Relationships>
</file>

<file path=ppt/charts/_rels/chart9.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package" Target="../embeddings/Microsoft_Excel_Worksheet8.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This Weeks Weather</c:v>
                </c:pt>
              </c:strCache>
            </c:strRef>
          </c:tx>
          <c:spPr>
            <a:ln w="28575" cap="rnd">
              <a:solidFill>
                <a:srgbClr val="8D358B"/>
              </a:solidFill>
              <a:round/>
            </a:ln>
            <a:effectLst/>
          </c:spPr>
          <c:marker>
            <c:symbol val="none"/>
          </c:marker>
          <c:cat>
            <c:strRef>
              <c:f>Sheet1!$A$2:$A$8</c:f>
              <c:strCache>
                <c:ptCount val="7"/>
                <c:pt idx="0">
                  <c:v>Monday</c:v>
                </c:pt>
                <c:pt idx="1">
                  <c:v>Tuesday</c:v>
                </c:pt>
                <c:pt idx="2">
                  <c:v>Wednesday</c:v>
                </c:pt>
                <c:pt idx="3">
                  <c:v>Thursday</c:v>
                </c:pt>
                <c:pt idx="4">
                  <c:v>Friday</c:v>
                </c:pt>
                <c:pt idx="5">
                  <c:v>Saturday</c:v>
                </c:pt>
                <c:pt idx="6">
                  <c:v>Sunday</c:v>
                </c:pt>
              </c:strCache>
            </c:strRef>
          </c:cat>
          <c:val>
            <c:numRef>
              <c:f>Sheet1!$B$2:$B$8</c:f>
              <c:numCache>
                <c:formatCode>General</c:formatCode>
                <c:ptCount val="7"/>
                <c:pt idx="0">
                  <c:v>17</c:v>
                </c:pt>
                <c:pt idx="1">
                  <c:v>19</c:v>
                </c:pt>
                <c:pt idx="2">
                  <c:v>16</c:v>
                </c:pt>
                <c:pt idx="3">
                  <c:v>13</c:v>
                </c:pt>
                <c:pt idx="4">
                  <c:v>11</c:v>
                </c:pt>
                <c:pt idx="5">
                  <c:v>13</c:v>
                </c:pt>
                <c:pt idx="6">
                  <c:v>12</c:v>
                </c:pt>
              </c:numCache>
            </c:numRef>
          </c:val>
          <c:smooth val="0"/>
          <c:extLst>
            <c:ext xmlns:c16="http://schemas.microsoft.com/office/drawing/2014/chart" uri="{C3380CC4-5D6E-409C-BE32-E72D297353CC}">
              <c16:uniqueId val="{00000000-7FB5-EF4F-A687-AD6CF2971062}"/>
            </c:ext>
          </c:extLst>
        </c:ser>
        <c:dLbls>
          <c:showLegendKey val="0"/>
          <c:showVal val="0"/>
          <c:showCatName val="0"/>
          <c:showSerName val="0"/>
          <c:showPercent val="0"/>
          <c:showBubbleSize val="0"/>
        </c:dLbls>
        <c:smooth val="0"/>
        <c:axId val="274589896"/>
        <c:axId val="274591464"/>
      </c:lineChart>
      <c:catAx>
        <c:axId val="274589896"/>
        <c:scaling>
          <c:orientation val="minMax"/>
        </c:scaling>
        <c:delete val="1"/>
        <c:axPos val="b"/>
        <c:numFmt formatCode="General" sourceLinked="1"/>
        <c:majorTickMark val="none"/>
        <c:minorTickMark val="none"/>
        <c:tickLblPos val="nextTo"/>
        <c:crossAx val="274591464"/>
        <c:crosses val="autoZero"/>
        <c:auto val="1"/>
        <c:lblAlgn val="ctr"/>
        <c:lblOffset val="100"/>
        <c:noMultiLvlLbl val="0"/>
      </c:catAx>
      <c:valAx>
        <c:axId val="274591464"/>
        <c:scaling>
          <c:orientation val="minMax"/>
        </c:scaling>
        <c:delete val="1"/>
        <c:axPos val="l"/>
        <c:numFmt formatCode="General" sourceLinked="1"/>
        <c:majorTickMark val="none"/>
        <c:minorTickMark val="none"/>
        <c:tickLblPos val="nextTo"/>
        <c:crossAx val="27458989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solidFill>
                <a:latin typeface="Twinkl" pitchFamily="50" charset="0"/>
                <a:ea typeface="+mn-ea"/>
                <a:cs typeface="+mn-cs"/>
              </a:defRPr>
            </a:pPr>
            <a:r>
              <a:rPr lang="en-GB" b="1" u="sng" dirty="0">
                <a:solidFill>
                  <a:schemeClr val="tx1"/>
                </a:solidFill>
                <a:latin typeface="Twinkl" pitchFamily="50" charset="0"/>
              </a:rPr>
              <a:t>A Line Graph</a:t>
            </a:r>
            <a:r>
              <a:rPr lang="en-GB" b="1" u="sng" baseline="0" dirty="0">
                <a:solidFill>
                  <a:schemeClr val="tx1"/>
                </a:solidFill>
                <a:latin typeface="Twinkl" pitchFamily="50" charset="0"/>
              </a:rPr>
              <a:t> to Show the Distance Travelled during a Sponsored Cycle</a:t>
            </a:r>
            <a:endParaRPr lang="en-GB" b="1" u="sng" dirty="0">
              <a:solidFill>
                <a:schemeClr val="tx1"/>
              </a:solidFill>
              <a:latin typeface="Twinkl" pitchFamily="50" charset="0"/>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Twinkl" pitchFamily="50" charset="0"/>
              <a:ea typeface="+mn-ea"/>
              <a:cs typeface="+mn-cs"/>
            </a:defRPr>
          </a:pPr>
          <a:endParaRPr lang="en-US"/>
        </a:p>
      </c:txPr>
    </c:title>
    <c:autoTitleDeleted val="0"/>
    <c:plotArea>
      <c:layout/>
      <c:lineChart>
        <c:grouping val="standard"/>
        <c:varyColors val="0"/>
        <c:ser>
          <c:idx val="0"/>
          <c:order val="0"/>
          <c:tx>
            <c:strRef>
              <c:f>'Cycle Ride (3)'!$C$3</c:f>
              <c:strCache>
                <c:ptCount val="1"/>
                <c:pt idx="0">
                  <c:v>Distance in km</c:v>
                </c:pt>
              </c:strCache>
            </c:strRef>
          </c:tx>
          <c:spPr>
            <a:ln w="28575" cap="rnd">
              <a:noFill/>
              <a:round/>
            </a:ln>
            <a:effectLst/>
          </c:spPr>
          <c:marker>
            <c:symbol val="none"/>
          </c:marker>
          <c:cat>
            <c:numRef>
              <c:f>'Cycle Ride (3)'!$B$4:$B$16</c:f>
              <c:numCache>
                <c:formatCode>General</c:formatCode>
                <c:ptCount val="13"/>
                <c:pt idx="0" formatCode="h:mm">
                  <c:v>0.58333333333333337</c:v>
                </c:pt>
                <c:pt idx="3" formatCode="h:mm">
                  <c:v>0.60416666666666663</c:v>
                </c:pt>
                <c:pt idx="6" formatCode="h:mm">
                  <c:v>0.625</c:v>
                </c:pt>
                <c:pt idx="9" formatCode="h:mm">
                  <c:v>0.64583333333333337</c:v>
                </c:pt>
                <c:pt idx="12" formatCode="h:mm">
                  <c:v>0.66666666666666663</c:v>
                </c:pt>
              </c:numCache>
            </c:numRef>
          </c:cat>
          <c:val>
            <c:numRef>
              <c:f>'Cycle Ride (3)'!$C$4:$C$16</c:f>
              <c:numCache>
                <c:formatCode>General</c:formatCode>
                <c:ptCount val="13"/>
                <c:pt idx="0">
                  <c:v>0</c:v>
                </c:pt>
                <c:pt idx="1">
                  <c:v>4</c:v>
                </c:pt>
                <c:pt idx="2">
                  <c:v>8</c:v>
                </c:pt>
                <c:pt idx="3">
                  <c:v>12</c:v>
                </c:pt>
                <c:pt idx="4">
                  <c:v>20</c:v>
                </c:pt>
                <c:pt idx="5">
                  <c:v>26</c:v>
                </c:pt>
                <c:pt idx="6">
                  <c:v>32</c:v>
                </c:pt>
                <c:pt idx="7">
                  <c:v>34</c:v>
                </c:pt>
                <c:pt idx="8">
                  <c:v>36</c:v>
                </c:pt>
                <c:pt idx="9">
                  <c:v>40</c:v>
                </c:pt>
                <c:pt idx="10">
                  <c:v>44</c:v>
                </c:pt>
                <c:pt idx="11">
                  <c:v>48</c:v>
                </c:pt>
                <c:pt idx="12">
                  <c:v>54</c:v>
                </c:pt>
              </c:numCache>
            </c:numRef>
          </c:val>
          <c:smooth val="0"/>
          <c:extLst>
            <c:ext xmlns:c16="http://schemas.microsoft.com/office/drawing/2014/chart" uri="{C3380CC4-5D6E-409C-BE32-E72D297353CC}">
              <c16:uniqueId val="{00000000-FA3A-4D29-84DE-4ADFF33D4766}"/>
            </c:ext>
          </c:extLst>
        </c:ser>
        <c:dLbls>
          <c:showLegendKey val="0"/>
          <c:showVal val="0"/>
          <c:showCatName val="0"/>
          <c:showSerName val="0"/>
          <c:showPercent val="0"/>
          <c:showBubbleSize val="0"/>
        </c:dLbls>
        <c:smooth val="0"/>
        <c:axId val="276937160"/>
        <c:axId val="276941864"/>
      </c:lineChart>
      <c:catAx>
        <c:axId val="276937160"/>
        <c:scaling>
          <c:orientation val="minMax"/>
        </c:scaling>
        <c:delete val="0"/>
        <c:axPos val="b"/>
        <c:minorGridlines>
          <c:spPr>
            <a:ln w="9525" cap="flat" cmpd="sng" algn="ctr">
              <a:solidFill>
                <a:srgbClr val="1C1C1C">
                  <a:lumMod val="50000"/>
                  <a:lumOff val="50000"/>
                </a:srgbClr>
              </a:solidFill>
              <a:round/>
            </a:ln>
            <a:effectLst/>
          </c:spPr>
        </c:minorGridlines>
        <c:title>
          <c:tx>
            <c:rich>
              <a:bodyPr rot="0" spcFirstLastPara="1" vertOverflow="ellipsis" vert="horz" wrap="square" anchor="ctr" anchorCtr="1"/>
              <a:lstStyle/>
              <a:p>
                <a:pPr>
                  <a:defRPr sz="1100" b="0" i="0" u="none" strike="noStrike" kern="1200" baseline="0">
                    <a:solidFill>
                      <a:schemeClr val="tx1"/>
                    </a:solidFill>
                    <a:latin typeface="+mn-lt"/>
                    <a:ea typeface="+mn-ea"/>
                    <a:cs typeface="+mn-cs"/>
                  </a:defRPr>
                </a:pPr>
                <a:r>
                  <a:rPr lang="en-GB" sz="1100" b="1" dirty="0">
                    <a:solidFill>
                      <a:schemeClr val="tx1"/>
                    </a:solidFill>
                    <a:latin typeface="Twinkl" pitchFamily="50" charset="0"/>
                  </a:rPr>
                  <a:t>Time (24</a:t>
                </a:r>
                <a:r>
                  <a:rPr lang="en-GB" sz="1100" b="1" baseline="0" dirty="0">
                    <a:solidFill>
                      <a:schemeClr val="tx1"/>
                    </a:solidFill>
                    <a:latin typeface="Twinkl" pitchFamily="50" charset="0"/>
                  </a:rPr>
                  <a:t>-hour clock)</a:t>
                </a:r>
                <a:endParaRPr lang="en-GB" sz="1100" b="1" dirty="0">
                  <a:solidFill>
                    <a:schemeClr val="tx1"/>
                  </a:solidFill>
                  <a:latin typeface="Twinkl" pitchFamily="50" charset="0"/>
                </a:endParaRPr>
              </a:p>
            </c:rich>
          </c:tx>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title>
        <c:numFmt formatCode="h:mm" sourceLinked="1"/>
        <c:majorTickMark val="out"/>
        <c:minorTickMark val="out"/>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276941864"/>
        <c:crosses val="autoZero"/>
        <c:auto val="1"/>
        <c:lblAlgn val="ctr"/>
        <c:lblOffset val="100"/>
        <c:noMultiLvlLbl val="0"/>
      </c:catAx>
      <c:valAx>
        <c:axId val="276941864"/>
        <c:scaling>
          <c:orientation val="minMax"/>
          <c:max val="5.6"/>
          <c:min val="0"/>
        </c:scaling>
        <c:delete val="0"/>
        <c:axPos val="l"/>
        <c:majorGridlines>
          <c:spPr>
            <a:ln w="9525" cap="flat" cmpd="sng" algn="ctr">
              <a:solidFill>
                <a:srgbClr val="1C1C1C">
                  <a:lumMod val="50000"/>
                  <a:lumOff val="50000"/>
                </a:srgbClr>
              </a:solidFill>
              <a:round/>
            </a:ln>
            <a:effectLst/>
          </c:spPr>
        </c:majorGridlines>
        <c:minorGridlines>
          <c:spPr>
            <a:ln w="9525" cap="flat" cmpd="sng" algn="ctr">
              <a:solidFill>
                <a:srgbClr val="1C1C1C">
                  <a:lumMod val="50000"/>
                  <a:lumOff val="50000"/>
                </a:srgbClr>
              </a:solidFill>
              <a:round/>
            </a:ln>
            <a:effectLst/>
          </c:spPr>
        </c:minorGridlines>
        <c:title>
          <c:tx>
            <c:rich>
              <a:bodyPr rot="-5400000" spcFirstLastPara="1" vertOverflow="ellipsis" vert="horz" wrap="square" anchor="ctr" anchorCtr="1"/>
              <a:lstStyle/>
              <a:p>
                <a:pPr>
                  <a:defRPr sz="1100" b="0" i="0" u="none" strike="noStrike" kern="1200" baseline="0">
                    <a:solidFill>
                      <a:schemeClr val="tx1"/>
                    </a:solidFill>
                    <a:latin typeface="+mn-lt"/>
                    <a:ea typeface="+mn-ea"/>
                    <a:cs typeface="+mn-cs"/>
                  </a:defRPr>
                </a:pPr>
                <a:r>
                  <a:rPr lang="en-GB" sz="1100" b="1" dirty="0">
                    <a:solidFill>
                      <a:schemeClr val="tx1"/>
                    </a:solidFill>
                    <a:latin typeface="Twinkl" pitchFamily="50" charset="0"/>
                  </a:rPr>
                  <a:t>Distance (km)</a:t>
                </a:r>
              </a:p>
            </c:rich>
          </c:tx>
          <c:overlay val="0"/>
          <c:spPr>
            <a:noFill/>
            <a:ln>
              <a:noFill/>
            </a:ln>
            <a:effectLst/>
          </c:spPr>
          <c:txPr>
            <a:bodyPr rot="-54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title>
        <c:numFmt formatCode="General" sourceLinked="1"/>
        <c:majorTickMark val="out"/>
        <c:minorTickMark val="out"/>
        <c:tickLblPos val="nextTo"/>
        <c:spPr>
          <a:noFill/>
          <a:ln>
            <a:solidFill>
              <a:schemeClr val="tx1"/>
            </a:solid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276937160"/>
        <c:crosses val="autoZero"/>
        <c:crossBetween val="midCat"/>
      </c:valAx>
      <c:spPr>
        <a:noFill/>
        <a:ln>
          <a:noFill/>
        </a:ln>
        <a:effectLst/>
      </c:spPr>
    </c:plotArea>
    <c:plotVisOnly val="1"/>
    <c:dispBlanksAs val="gap"/>
    <c:showDLblsOverMax val="0"/>
  </c:chart>
  <c:spPr>
    <a:solidFill>
      <a:srgbClr val="FFFFFF"/>
    </a:solidFill>
    <a:ln w="9525" cap="flat" cmpd="sng" algn="ctr">
      <a:noFill/>
      <a:round/>
    </a:ln>
    <a:effectLst/>
  </c:spPr>
  <c:txPr>
    <a:bodyPr/>
    <a:lstStyle/>
    <a:p>
      <a:pPr>
        <a:defRPr/>
      </a:pPr>
      <a:endParaRPr lang="en-US"/>
    </a:p>
  </c:txPr>
  <c:externalData r:id="rId4">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Twinkl" pitchFamily="50" charset="0"/>
                <a:ea typeface="+mn-ea"/>
                <a:cs typeface="+mn-cs"/>
              </a:defRPr>
            </a:pPr>
            <a:r>
              <a:rPr lang="en-GB" sz="1400" b="1" i="0" u="sng" baseline="0" dirty="0">
                <a:solidFill>
                  <a:schemeClr val="tx1"/>
                </a:solidFill>
                <a:effectLst/>
              </a:rPr>
              <a:t>A Line Graph to Show the Distance Travelled during a Sponsored Cycle</a:t>
            </a:r>
            <a:endParaRPr lang="en-GB" sz="1400" dirty="0">
              <a:solidFill>
                <a:schemeClr val="tx1"/>
              </a:solidFill>
              <a:effectLst/>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Twinkl" pitchFamily="50" charset="0"/>
              <a:ea typeface="+mn-ea"/>
              <a:cs typeface="+mn-cs"/>
            </a:defRPr>
          </a:pPr>
          <a:endParaRPr lang="en-US"/>
        </a:p>
      </c:txPr>
    </c:title>
    <c:autoTitleDeleted val="0"/>
    <c:plotArea>
      <c:layout/>
      <c:lineChart>
        <c:grouping val="standard"/>
        <c:varyColors val="0"/>
        <c:ser>
          <c:idx val="0"/>
          <c:order val="0"/>
          <c:tx>
            <c:strRef>
              <c:f>'Cycle Ride (3)'!$C$3</c:f>
              <c:strCache>
                <c:ptCount val="1"/>
                <c:pt idx="0">
                  <c:v>Distance in km</c:v>
                </c:pt>
              </c:strCache>
            </c:strRef>
          </c:tx>
          <c:spPr>
            <a:ln w="28575" cap="rnd">
              <a:solidFill>
                <a:srgbClr val="65196B"/>
              </a:solidFill>
              <a:round/>
            </a:ln>
            <a:effectLst/>
          </c:spPr>
          <c:marker>
            <c:symbol val="none"/>
          </c:marker>
          <c:cat>
            <c:numRef>
              <c:f>'Cycle Ride (3)'!$B$4:$B$16</c:f>
              <c:numCache>
                <c:formatCode>General</c:formatCode>
                <c:ptCount val="13"/>
                <c:pt idx="0" formatCode="h:mm">
                  <c:v>0.58333333333333337</c:v>
                </c:pt>
                <c:pt idx="3" formatCode="h:mm">
                  <c:v>0.60416666666666663</c:v>
                </c:pt>
                <c:pt idx="6" formatCode="h:mm">
                  <c:v>0.625</c:v>
                </c:pt>
                <c:pt idx="9" formatCode="h:mm">
                  <c:v>0.64583333333333337</c:v>
                </c:pt>
                <c:pt idx="12" formatCode="h:mm">
                  <c:v>0.66666666666666663</c:v>
                </c:pt>
              </c:numCache>
            </c:numRef>
          </c:cat>
          <c:val>
            <c:numRef>
              <c:f>'Cycle Ride (3)'!$C$4:$C$16</c:f>
              <c:numCache>
                <c:formatCode>General</c:formatCode>
                <c:ptCount val="13"/>
                <c:pt idx="0">
                  <c:v>0</c:v>
                </c:pt>
                <c:pt idx="1">
                  <c:v>0.6</c:v>
                </c:pt>
                <c:pt idx="2">
                  <c:v>1.2</c:v>
                </c:pt>
                <c:pt idx="3">
                  <c:v>1.6</c:v>
                </c:pt>
                <c:pt idx="4">
                  <c:v>2</c:v>
                </c:pt>
                <c:pt idx="5">
                  <c:v>2.6</c:v>
                </c:pt>
                <c:pt idx="6">
                  <c:v>3.2</c:v>
                </c:pt>
                <c:pt idx="7">
                  <c:v>3.4</c:v>
                </c:pt>
                <c:pt idx="8">
                  <c:v>3.6</c:v>
                </c:pt>
                <c:pt idx="9">
                  <c:v>4</c:v>
                </c:pt>
                <c:pt idx="10">
                  <c:v>4.8</c:v>
                </c:pt>
                <c:pt idx="11">
                  <c:v>5</c:v>
                </c:pt>
                <c:pt idx="12">
                  <c:v>5.4</c:v>
                </c:pt>
              </c:numCache>
            </c:numRef>
          </c:val>
          <c:smooth val="0"/>
          <c:extLst>
            <c:ext xmlns:c16="http://schemas.microsoft.com/office/drawing/2014/chart" uri="{C3380CC4-5D6E-409C-BE32-E72D297353CC}">
              <c16:uniqueId val="{00000000-036C-4C18-95A4-5912B1B18A04}"/>
            </c:ext>
          </c:extLst>
        </c:ser>
        <c:dLbls>
          <c:showLegendKey val="0"/>
          <c:showVal val="0"/>
          <c:showCatName val="0"/>
          <c:showSerName val="0"/>
          <c:showPercent val="0"/>
          <c:showBubbleSize val="0"/>
        </c:dLbls>
        <c:smooth val="0"/>
        <c:axId val="282534528"/>
        <c:axId val="282534920"/>
      </c:lineChart>
      <c:catAx>
        <c:axId val="282534528"/>
        <c:scaling>
          <c:orientation val="minMax"/>
        </c:scaling>
        <c:delete val="0"/>
        <c:axPos val="b"/>
        <c:minorGridlines>
          <c:spPr>
            <a:ln w="9525" cap="flat" cmpd="sng" algn="ctr">
              <a:solidFill>
                <a:srgbClr val="1C1C1C">
                  <a:lumMod val="50000"/>
                  <a:lumOff val="50000"/>
                </a:srgbClr>
              </a:solidFill>
              <a:round/>
            </a:ln>
            <a:effectLst/>
          </c:spPr>
        </c:minorGridlines>
        <c:title>
          <c:tx>
            <c:rich>
              <a:bodyPr rot="0" spcFirstLastPara="1" vertOverflow="ellipsis" vert="horz" wrap="square" anchor="ctr" anchorCtr="1"/>
              <a:lstStyle/>
              <a:p>
                <a:pPr>
                  <a:defRPr sz="1100" b="0" i="0" u="none" strike="noStrike" kern="1200" baseline="0">
                    <a:solidFill>
                      <a:schemeClr val="tx1"/>
                    </a:solidFill>
                    <a:latin typeface="+mn-lt"/>
                    <a:ea typeface="+mn-ea"/>
                    <a:cs typeface="+mn-cs"/>
                  </a:defRPr>
                </a:pPr>
                <a:r>
                  <a:rPr lang="en-GB" sz="1100" b="1" dirty="0">
                    <a:solidFill>
                      <a:schemeClr val="tx1"/>
                    </a:solidFill>
                    <a:latin typeface="Twinkl" pitchFamily="50" charset="0"/>
                  </a:rPr>
                  <a:t>Time (24</a:t>
                </a:r>
                <a:r>
                  <a:rPr lang="en-GB" sz="1100" b="1" baseline="0" dirty="0">
                    <a:solidFill>
                      <a:schemeClr val="tx1"/>
                    </a:solidFill>
                    <a:latin typeface="Twinkl" pitchFamily="50" charset="0"/>
                  </a:rPr>
                  <a:t>-hour clock)</a:t>
                </a:r>
                <a:endParaRPr lang="en-GB" sz="1100" b="1" dirty="0">
                  <a:solidFill>
                    <a:schemeClr val="tx1"/>
                  </a:solidFill>
                  <a:latin typeface="Twinkl" pitchFamily="50" charset="0"/>
                </a:endParaRPr>
              </a:p>
            </c:rich>
          </c:tx>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title>
        <c:numFmt formatCode="h:mm" sourceLinked="1"/>
        <c:majorTickMark val="out"/>
        <c:minorTickMark val="out"/>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282534920"/>
        <c:crosses val="autoZero"/>
        <c:auto val="1"/>
        <c:lblAlgn val="ctr"/>
        <c:lblOffset val="100"/>
        <c:noMultiLvlLbl val="0"/>
      </c:catAx>
      <c:valAx>
        <c:axId val="282534920"/>
        <c:scaling>
          <c:orientation val="minMax"/>
          <c:max val="5.6"/>
          <c:min val="0"/>
        </c:scaling>
        <c:delete val="0"/>
        <c:axPos val="l"/>
        <c:majorGridlines>
          <c:spPr>
            <a:ln w="9525" cap="flat" cmpd="sng" algn="ctr">
              <a:solidFill>
                <a:srgbClr val="1C1C1C">
                  <a:lumMod val="50000"/>
                  <a:lumOff val="50000"/>
                </a:srgbClr>
              </a:solidFill>
              <a:round/>
            </a:ln>
            <a:effectLst/>
          </c:spPr>
        </c:majorGridlines>
        <c:minorGridlines>
          <c:spPr>
            <a:ln w="9525" cap="flat" cmpd="sng" algn="ctr">
              <a:solidFill>
                <a:srgbClr val="1C1C1C">
                  <a:lumMod val="50000"/>
                  <a:lumOff val="50000"/>
                </a:srgbClr>
              </a:solidFill>
              <a:round/>
            </a:ln>
            <a:effectLst/>
          </c:spPr>
        </c:minorGridlines>
        <c:title>
          <c:tx>
            <c:rich>
              <a:bodyPr rot="-5400000" spcFirstLastPara="1" vertOverflow="ellipsis" vert="horz" wrap="square" anchor="ctr" anchorCtr="1"/>
              <a:lstStyle/>
              <a:p>
                <a:pPr>
                  <a:defRPr sz="1100" b="0" i="0" u="none" strike="noStrike" kern="1200" baseline="0">
                    <a:solidFill>
                      <a:schemeClr val="tx1"/>
                    </a:solidFill>
                    <a:latin typeface="+mn-lt"/>
                    <a:ea typeface="+mn-ea"/>
                    <a:cs typeface="+mn-cs"/>
                  </a:defRPr>
                </a:pPr>
                <a:r>
                  <a:rPr lang="en-GB" sz="1100" b="1" dirty="0">
                    <a:solidFill>
                      <a:schemeClr val="tx1"/>
                    </a:solidFill>
                    <a:latin typeface="Twinkl" pitchFamily="50" charset="0"/>
                  </a:rPr>
                  <a:t>Distance (km)</a:t>
                </a:r>
              </a:p>
            </c:rich>
          </c:tx>
          <c:overlay val="0"/>
          <c:spPr>
            <a:noFill/>
            <a:ln>
              <a:noFill/>
            </a:ln>
            <a:effectLst/>
          </c:spPr>
          <c:txPr>
            <a:bodyPr rot="-54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title>
        <c:numFmt formatCode="General" sourceLinked="1"/>
        <c:majorTickMark val="out"/>
        <c:minorTickMark val="out"/>
        <c:tickLblPos val="nextTo"/>
        <c:spPr>
          <a:noFill/>
          <a:ln>
            <a:solidFill>
              <a:schemeClr val="tx1"/>
            </a:solid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282534528"/>
        <c:crosses val="autoZero"/>
        <c:crossBetween val="midCat"/>
      </c:valAx>
      <c:spPr>
        <a:noFill/>
        <a:ln>
          <a:noFill/>
        </a:ln>
        <a:effectLst/>
      </c:spPr>
    </c:plotArea>
    <c:plotVisOnly val="1"/>
    <c:dispBlanksAs val="gap"/>
    <c:showDLblsOverMax val="0"/>
  </c:chart>
  <c:spPr>
    <a:solidFill>
      <a:srgbClr val="FFFFFF"/>
    </a:solidFill>
    <a:ln w="9525" cap="flat" cmpd="sng" algn="ctr">
      <a:noFill/>
      <a:round/>
    </a:ln>
    <a:effectLst/>
  </c:spPr>
  <c:txPr>
    <a:bodyPr/>
    <a:lstStyle/>
    <a:p>
      <a:pPr>
        <a:defRPr/>
      </a:pPr>
      <a:endParaRPr lang="en-US"/>
    </a:p>
  </c:txPr>
  <c:externalData r:id="rId4">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Twinkl" pitchFamily="50" charset="0"/>
                <a:ea typeface="+mn-ea"/>
                <a:cs typeface="+mn-cs"/>
              </a:defRPr>
            </a:pPr>
            <a:r>
              <a:rPr lang="en-GB" sz="1400" b="1" i="0" u="sng" baseline="0" dirty="0">
                <a:solidFill>
                  <a:schemeClr val="tx1"/>
                </a:solidFill>
                <a:effectLst/>
              </a:rPr>
              <a:t>A Line Graph to Show the Distance Travelled during a Sponsored Cycle</a:t>
            </a:r>
            <a:endParaRPr lang="en-GB" sz="1400" dirty="0">
              <a:solidFill>
                <a:schemeClr val="tx1"/>
              </a:solidFill>
              <a:effectLst/>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Twinkl" pitchFamily="50" charset="0"/>
              <a:ea typeface="+mn-ea"/>
              <a:cs typeface="+mn-cs"/>
            </a:defRPr>
          </a:pPr>
          <a:endParaRPr lang="en-US"/>
        </a:p>
      </c:txPr>
    </c:title>
    <c:autoTitleDeleted val="0"/>
    <c:plotArea>
      <c:layout/>
      <c:lineChart>
        <c:grouping val="standard"/>
        <c:varyColors val="0"/>
        <c:ser>
          <c:idx val="0"/>
          <c:order val="0"/>
          <c:tx>
            <c:strRef>
              <c:f>'Cycle Ride (3)'!$C$3</c:f>
              <c:strCache>
                <c:ptCount val="1"/>
                <c:pt idx="0">
                  <c:v>Distance in km</c:v>
                </c:pt>
              </c:strCache>
            </c:strRef>
          </c:tx>
          <c:spPr>
            <a:ln w="28575" cap="rnd">
              <a:solidFill>
                <a:srgbClr val="65196B"/>
              </a:solidFill>
              <a:round/>
            </a:ln>
            <a:effectLst/>
          </c:spPr>
          <c:marker>
            <c:symbol val="none"/>
          </c:marker>
          <c:cat>
            <c:numRef>
              <c:f>'Cycle Ride (3)'!$B$4:$B$16</c:f>
              <c:numCache>
                <c:formatCode>General</c:formatCode>
                <c:ptCount val="13"/>
                <c:pt idx="0" formatCode="h:mm">
                  <c:v>0.58333333333333337</c:v>
                </c:pt>
                <c:pt idx="3" formatCode="h:mm">
                  <c:v>0.60416666666666663</c:v>
                </c:pt>
                <c:pt idx="6" formatCode="h:mm">
                  <c:v>0.625</c:v>
                </c:pt>
                <c:pt idx="9" formatCode="h:mm">
                  <c:v>0.64583333333333337</c:v>
                </c:pt>
                <c:pt idx="12" formatCode="h:mm">
                  <c:v>0.66666666666666663</c:v>
                </c:pt>
              </c:numCache>
            </c:numRef>
          </c:cat>
          <c:val>
            <c:numRef>
              <c:f>'Cycle Ride (3)'!$C$4:$C$16</c:f>
              <c:numCache>
                <c:formatCode>General</c:formatCode>
                <c:ptCount val="13"/>
                <c:pt idx="0">
                  <c:v>0</c:v>
                </c:pt>
                <c:pt idx="1">
                  <c:v>0.6</c:v>
                </c:pt>
                <c:pt idx="2">
                  <c:v>1.2</c:v>
                </c:pt>
                <c:pt idx="3">
                  <c:v>1.6</c:v>
                </c:pt>
                <c:pt idx="4">
                  <c:v>2</c:v>
                </c:pt>
                <c:pt idx="5">
                  <c:v>2.6</c:v>
                </c:pt>
                <c:pt idx="6">
                  <c:v>3.2</c:v>
                </c:pt>
                <c:pt idx="7">
                  <c:v>3.4</c:v>
                </c:pt>
                <c:pt idx="8">
                  <c:v>3.6</c:v>
                </c:pt>
                <c:pt idx="9">
                  <c:v>4</c:v>
                </c:pt>
                <c:pt idx="10">
                  <c:v>4.8</c:v>
                </c:pt>
                <c:pt idx="11">
                  <c:v>5</c:v>
                </c:pt>
                <c:pt idx="12">
                  <c:v>5.4</c:v>
                </c:pt>
              </c:numCache>
            </c:numRef>
          </c:val>
          <c:smooth val="0"/>
          <c:extLst>
            <c:ext xmlns:c16="http://schemas.microsoft.com/office/drawing/2014/chart" uri="{C3380CC4-5D6E-409C-BE32-E72D297353CC}">
              <c16:uniqueId val="{00000000-036C-4C18-95A4-5912B1B18A04}"/>
            </c:ext>
          </c:extLst>
        </c:ser>
        <c:dLbls>
          <c:showLegendKey val="0"/>
          <c:showVal val="0"/>
          <c:showCatName val="0"/>
          <c:showSerName val="0"/>
          <c:showPercent val="0"/>
          <c:showBubbleSize val="0"/>
        </c:dLbls>
        <c:smooth val="0"/>
        <c:axId val="282532568"/>
        <c:axId val="282530608"/>
      </c:lineChart>
      <c:catAx>
        <c:axId val="282532568"/>
        <c:scaling>
          <c:orientation val="minMax"/>
        </c:scaling>
        <c:delete val="0"/>
        <c:axPos val="b"/>
        <c:minorGridlines>
          <c:spPr>
            <a:ln w="9525" cap="flat" cmpd="sng" algn="ctr">
              <a:solidFill>
                <a:srgbClr val="1C1C1C">
                  <a:lumMod val="50000"/>
                  <a:lumOff val="50000"/>
                </a:srgbClr>
              </a:solidFill>
              <a:round/>
            </a:ln>
            <a:effectLst/>
          </c:spPr>
        </c:minorGridlines>
        <c:title>
          <c:tx>
            <c:rich>
              <a:bodyPr rot="0" spcFirstLastPara="1" vertOverflow="ellipsis" vert="horz" wrap="square" anchor="ctr" anchorCtr="1"/>
              <a:lstStyle/>
              <a:p>
                <a:pPr>
                  <a:defRPr sz="1100" b="0" i="0" u="none" strike="noStrike" kern="1200" baseline="0">
                    <a:solidFill>
                      <a:schemeClr val="tx1"/>
                    </a:solidFill>
                    <a:latin typeface="+mn-lt"/>
                    <a:ea typeface="+mn-ea"/>
                    <a:cs typeface="+mn-cs"/>
                  </a:defRPr>
                </a:pPr>
                <a:r>
                  <a:rPr lang="en-GB" sz="1100" b="1" dirty="0">
                    <a:solidFill>
                      <a:schemeClr val="tx1"/>
                    </a:solidFill>
                    <a:latin typeface="Twinkl" pitchFamily="50" charset="0"/>
                  </a:rPr>
                  <a:t>Time (24</a:t>
                </a:r>
                <a:r>
                  <a:rPr lang="en-GB" sz="1100" b="1" baseline="0" dirty="0">
                    <a:solidFill>
                      <a:schemeClr val="tx1"/>
                    </a:solidFill>
                    <a:latin typeface="Twinkl" pitchFamily="50" charset="0"/>
                  </a:rPr>
                  <a:t>-hour clock)</a:t>
                </a:r>
                <a:endParaRPr lang="en-GB" sz="1100" b="1" dirty="0">
                  <a:solidFill>
                    <a:schemeClr val="tx1"/>
                  </a:solidFill>
                  <a:latin typeface="Twinkl" pitchFamily="50" charset="0"/>
                </a:endParaRPr>
              </a:p>
            </c:rich>
          </c:tx>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title>
        <c:numFmt formatCode="h:mm" sourceLinked="1"/>
        <c:majorTickMark val="out"/>
        <c:minorTickMark val="out"/>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282530608"/>
        <c:crosses val="autoZero"/>
        <c:auto val="1"/>
        <c:lblAlgn val="ctr"/>
        <c:lblOffset val="100"/>
        <c:noMultiLvlLbl val="0"/>
      </c:catAx>
      <c:valAx>
        <c:axId val="282530608"/>
        <c:scaling>
          <c:orientation val="minMax"/>
          <c:max val="5.6"/>
          <c:min val="0"/>
        </c:scaling>
        <c:delete val="0"/>
        <c:axPos val="l"/>
        <c:majorGridlines>
          <c:spPr>
            <a:ln w="9525" cap="flat" cmpd="sng" algn="ctr">
              <a:solidFill>
                <a:srgbClr val="1C1C1C">
                  <a:lumMod val="50000"/>
                  <a:lumOff val="50000"/>
                </a:srgbClr>
              </a:solidFill>
              <a:round/>
            </a:ln>
            <a:effectLst/>
          </c:spPr>
        </c:majorGridlines>
        <c:minorGridlines>
          <c:spPr>
            <a:ln w="9525" cap="flat" cmpd="sng" algn="ctr">
              <a:solidFill>
                <a:srgbClr val="1C1C1C">
                  <a:lumMod val="50000"/>
                  <a:lumOff val="50000"/>
                </a:srgbClr>
              </a:solidFill>
              <a:round/>
            </a:ln>
            <a:effectLst/>
          </c:spPr>
        </c:minorGridlines>
        <c:title>
          <c:tx>
            <c:rich>
              <a:bodyPr rot="-5400000" spcFirstLastPara="1" vertOverflow="ellipsis" vert="horz" wrap="square" anchor="ctr" anchorCtr="1"/>
              <a:lstStyle/>
              <a:p>
                <a:pPr>
                  <a:defRPr sz="1100" b="0" i="0" u="none" strike="noStrike" kern="1200" baseline="0">
                    <a:solidFill>
                      <a:schemeClr val="tx1"/>
                    </a:solidFill>
                    <a:latin typeface="+mn-lt"/>
                    <a:ea typeface="+mn-ea"/>
                    <a:cs typeface="+mn-cs"/>
                  </a:defRPr>
                </a:pPr>
                <a:r>
                  <a:rPr lang="en-GB" sz="1100" b="1" dirty="0">
                    <a:solidFill>
                      <a:schemeClr val="tx1"/>
                    </a:solidFill>
                    <a:latin typeface="Twinkl" pitchFamily="50" charset="0"/>
                  </a:rPr>
                  <a:t>Distance (km)</a:t>
                </a:r>
              </a:p>
            </c:rich>
          </c:tx>
          <c:overlay val="0"/>
          <c:spPr>
            <a:noFill/>
            <a:ln>
              <a:noFill/>
            </a:ln>
            <a:effectLst/>
          </c:spPr>
          <c:txPr>
            <a:bodyPr rot="-54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title>
        <c:numFmt formatCode="General" sourceLinked="1"/>
        <c:majorTickMark val="out"/>
        <c:minorTickMark val="out"/>
        <c:tickLblPos val="nextTo"/>
        <c:spPr>
          <a:noFill/>
          <a:ln>
            <a:solidFill>
              <a:schemeClr val="tx1"/>
            </a:solid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282532568"/>
        <c:crosses val="autoZero"/>
        <c:crossBetween val="midCat"/>
      </c:valAx>
      <c:spPr>
        <a:noFill/>
        <a:ln>
          <a:noFill/>
        </a:ln>
        <a:effectLst/>
      </c:spPr>
    </c:plotArea>
    <c:plotVisOnly val="1"/>
    <c:dispBlanksAs val="gap"/>
    <c:showDLblsOverMax val="0"/>
  </c:chart>
  <c:spPr>
    <a:solidFill>
      <a:srgbClr val="FFFFFF"/>
    </a:solidFill>
    <a:ln w="9525" cap="flat" cmpd="sng" algn="ctr">
      <a:noFill/>
      <a:round/>
    </a:ln>
    <a:effectLst/>
  </c:spPr>
  <c:txPr>
    <a:bodyPr/>
    <a:lstStyle/>
    <a:p>
      <a:pPr>
        <a:defRPr/>
      </a:pPr>
      <a:endParaRPr lang="en-US"/>
    </a:p>
  </c:txPr>
  <c:externalData r:id="rId4">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Twinkl" pitchFamily="50" charset="0"/>
                <a:ea typeface="+mn-ea"/>
                <a:cs typeface="+mn-cs"/>
              </a:defRPr>
            </a:pPr>
            <a:r>
              <a:rPr lang="en-GB" sz="1400" b="1" i="0" u="sng" baseline="0" dirty="0">
                <a:solidFill>
                  <a:schemeClr val="tx1"/>
                </a:solidFill>
                <a:effectLst/>
              </a:rPr>
              <a:t>A Line Graph to Show the Distance Travelled during a Sponsored Cycle</a:t>
            </a:r>
            <a:endParaRPr lang="en-GB" sz="1400" dirty="0">
              <a:solidFill>
                <a:schemeClr val="tx1"/>
              </a:solidFill>
              <a:effectLst/>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Twinkl" pitchFamily="50" charset="0"/>
              <a:ea typeface="+mn-ea"/>
              <a:cs typeface="+mn-cs"/>
            </a:defRPr>
          </a:pPr>
          <a:endParaRPr lang="en-US"/>
        </a:p>
      </c:txPr>
    </c:title>
    <c:autoTitleDeleted val="0"/>
    <c:plotArea>
      <c:layout/>
      <c:lineChart>
        <c:grouping val="standard"/>
        <c:varyColors val="0"/>
        <c:ser>
          <c:idx val="0"/>
          <c:order val="0"/>
          <c:tx>
            <c:strRef>
              <c:f>'Cycle Ride (3)'!$C$3</c:f>
              <c:strCache>
                <c:ptCount val="1"/>
                <c:pt idx="0">
                  <c:v>Distance in km</c:v>
                </c:pt>
              </c:strCache>
            </c:strRef>
          </c:tx>
          <c:spPr>
            <a:ln w="28575" cap="rnd">
              <a:solidFill>
                <a:srgbClr val="65196B"/>
              </a:solidFill>
              <a:round/>
            </a:ln>
            <a:effectLst/>
          </c:spPr>
          <c:marker>
            <c:symbol val="none"/>
          </c:marker>
          <c:cat>
            <c:numRef>
              <c:f>'Cycle Ride (3)'!$B$4:$B$16</c:f>
              <c:numCache>
                <c:formatCode>General</c:formatCode>
                <c:ptCount val="13"/>
                <c:pt idx="0" formatCode="h:mm">
                  <c:v>0.58333333333333337</c:v>
                </c:pt>
                <c:pt idx="3" formatCode="h:mm">
                  <c:v>0.60416666666666663</c:v>
                </c:pt>
                <c:pt idx="6" formatCode="h:mm">
                  <c:v>0.625</c:v>
                </c:pt>
                <c:pt idx="9" formatCode="h:mm">
                  <c:v>0.64583333333333337</c:v>
                </c:pt>
                <c:pt idx="12" formatCode="h:mm">
                  <c:v>0.66666666666666663</c:v>
                </c:pt>
              </c:numCache>
            </c:numRef>
          </c:cat>
          <c:val>
            <c:numRef>
              <c:f>'Cycle Ride (3)'!$C$4:$C$16</c:f>
              <c:numCache>
                <c:formatCode>General</c:formatCode>
                <c:ptCount val="13"/>
                <c:pt idx="0">
                  <c:v>0</c:v>
                </c:pt>
                <c:pt idx="1">
                  <c:v>0.6</c:v>
                </c:pt>
                <c:pt idx="2">
                  <c:v>1.2</c:v>
                </c:pt>
                <c:pt idx="3">
                  <c:v>1.6</c:v>
                </c:pt>
                <c:pt idx="4">
                  <c:v>2</c:v>
                </c:pt>
                <c:pt idx="5">
                  <c:v>2.6</c:v>
                </c:pt>
                <c:pt idx="6">
                  <c:v>3.2</c:v>
                </c:pt>
                <c:pt idx="7">
                  <c:v>3.4</c:v>
                </c:pt>
                <c:pt idx="8">
                  <c:v>3.6</c:v>
                </c:pt>
                <c:pt idx="9">
                  <c:v>4</c:v>
                </c:pt>
                <c:pt idx="10">
                  <c:v>4.8</c:v>
                </c:pt>
                <c:pt idx="11">
                  <c:v>5</c:v>
                </c:pt>
                <c:pt idx="12">
                  <c:v>5.4</c:v>
                </c:pt>
              </c:numCache>
            </c:numRef>
          </c:val>
          <c:smooth val="0"/>
          <c:extLst>
            <c:ext xmlns:c16="http://schemas.microsoft.com/office/drawing/2014/chart" uri="{C3380CC4-5D6E-409C-BE32-E72D297353CC}">
              <c16:uniqueId val="{00000000-036C-4C18-95A4-5912B1B18A04}"/>
            </c:ext>
          </c:extLst>
        </c:ser>
        <c:dLbls>
          <c:showLegendKey val="0"/>
          <c:showVal val="0"/>
          <c:showCatName val="0"/>
          <c:showSerName val="0"/>
          <c:showPercent val="0"/>
          <c:showBubbleSize val="0"/>
        </c:dLbls>
        <c:smooth val="0"/>
        <c:axId val="282532176"/>
        <c:axId val="282532960"/>
      </c:lineChart>
      <c:catAx>
        <c:axId val="282532176"/>
        <c:scaling>
          <c:orientation val="minMax"/>
        </c:scaling>
        <c:delete val="0"/>
        <c:axPos val="b"/>
        <c:minorGridlines>
          <c:spPr>
            <a:ln w="9525" cap="flat" cmpd="sng" algn="ctr">
              <a:solidFill>
                <a:srgbClr val="1C1C1C">
                  <a:lumMod val="50000"/>
                  <a:lumOff val="50000"/>
                </a:srgbClr>
              </a:solidFill>
              <a:round/>
            </a:ln>
            <a:effectLst/>
          </c:spPr>
        </c:minorGridlines>
        <c:title>
          <c:tx>
            <c:rich>
              <a:bodyPr rot="0" spcFirstLastPara="1" vertOverflow="ellipsis" vert="horz" wrap="square" anchor="ctr" anchorCtr="1"/>
              <a:lstStyle/>
              <a:p>
                <a:pPr>
                  <a:defRPr sz="1100" b="0" i="0" u="none" strike="noStrike" kern="1200" baseline="0">
                    <a:solidFill>
                      <a:schemeClr val="tx1"/>
                    </a:solidFill>
                    <a:latin typeface="+mn-lt"/>
                    <a:ea typeface="+mn-ea"/>
                    <a:cs typeface="+mn-cs"/>
                  </a:defRPr>
                </a:pPr>
                <a:r>
                  <a:rPr lang="en-GB" sz="1100" b="1" dirty="0">
                    <a:solidFill>
                      <a:schemeClr val="tx1"/>
                    </a:solidFill>
                    <a:latin typeface="Twinkl" pitchFamily="50" charset="0"/>
                  </a:rPr>
                  <a:t>Time (24</a:t>
                </a:r>
                <a:r>
                  <a:rPr lang="en-GB" sz="1100" b="1" baseline="0" dirty="0">
                    <a:solidFill>
                      <a:schemeClr val="tx1"/>
                    </a:solidFill>
                    <a:latin typeface="Twinkl" pitchFamily="50" charset="0"/>
                  </a:rPr>
                  <a:t>-hour clock)</a:t>
                </a:r>
                <a:endParaRPr lang="en-GB" sz="1100" b="1" dirty="0">
                  <a:solidFill>
                    <a:schemeClr val="tx1"/>
                  </a:solidFill>
                  <a:latin typeface="Twinkl" pitchFamily="50" charset="0"/>
                </a:endParaRPr>
              </a:p>
            </c:rich>
          </c:tx>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title>
        <c:numFmt formatCode="h:mm" sourceLinked="1"/>
        <c:majorTickMark val="out"/>
        <c:minorTickMark val="out"/>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282532960"/>
        <c:crosses val="autoZero"/>
        <c:auto val="1"/>
        <c:lblAlgn val="ctr"/>
        <c:lblOffset val="100"/>
        <c:noMultiLvlLbl val="0"/>
      </c:catAx>
      <c:valAx>
        <c:axId val="282532960"/>
        <c:scaling>
          <c:orientation val="minMax"/>
          <c:max val="5.6"/>
          <c:min val="0"/>
        </c:scaling>
        <c:delete val="0"/>
        <c:axPos val="l"/>
        <c:majorGridlines>
          <c:spPr>
            <a:ln w="9525" cap="flat" cmpd="sng" algn="ctr">
              <a:solidFill>
                <a:srgbClr val="1C1C1C">
                  <a:lumMod val="50000"/>
                  <a:lumOff val="50000"/>
                </a:srgbClr>
              </a:solidFill>
              <a:round/>
            </a:ln>
            <a:effectLst/>
          </c:spPr>
        </c:majorGridlines>
        <c:minorGridlines>
          <c:spPr>
            <a:ln w="9525" cap="flat" cmpd="sng" algn="ctr">
              <a:solidFill>
                <a:srgbClr val="1C1C1C">
                  <a:lumMod val="50000"/>
                  <a:lumOff val="50000"/>
                </a:srgbClr>
              </a:solidFill>
              <a:round/>
            </a:ln>
            <a:effectLst/>
          </c:spPr>
        </c:minorGridlines>
        <c:title>
          <c:tx>
            <c:rich>
              <a:bodyPr rot="-5400000" spcFirstLastPara="1" vertOverflow="ellipsis" vert="horz" wrap="square" anchor="ctr" anchorCtr="1"/>
              <a:lstStyle/>
              <a:p>
                <a:pPr>
                  <a:defRPr sz="1100" b="0" i="0" u="none" strike="noStrike" kern="1200" baseline="0">
                    <a:solidFill>
                      <a:schemeClr val="tx1"/>
                    </a:solidFill>
                    <a:latin typeface="+mn-lt"/>
                    <a:ea typeface="+mn-ea"/>
                    <a:cs typeface="+mn-cs"/>
                  </a:defRPr>
                </a:pPr>
                <a:r>
                  <a:rPr lang="en-GB" sz="1100" b="1" dirty="0">
                    <a:solidFill>
                      <a:schemeClr val="tx1"/>
                    </a:solidFill>
                    <a:latin typeface="Twinkl" pitchFamily="50" charset="0"/>
                  </a:rPr>
                  <a:t>Distance (km)</a:t>
                </a:r>
              </a:p>
            </c:rich>
          </c:tx>
          <c:overlay val="0"/>
          <c:spPr>
            <a:noFill/>
            <a:ln>
              <a:noFill/>
            </a:ln>
            <a:effectLst/>
          </c:spPr>
          <c:txPr>
            <a:bodyPr rot="-54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title>
        <c:numFmt formatCode="General" sourceLinked="1"/>
        <c:majorTickMark val="out"/>
        <c:minorTickMark val="out"/>
        <c:tickLblPos val="nextTo"/>
        <c:spPr>
          <a:noFill/>
          <a:ln>
            <a:solidFill>
              <a:schemeClr val="tx1"/>
            </a:solid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282532176"/>
        <c:crosses val="autoZero"/>
        <c:crossBetween val="midCat"/>
      </c:valAx>
      <c:spPr>
        <a:noFill/>
        <a:ln>
          <a:noFill/>
        </a:ln>
        <a:effectLst/>
      </c:spPr>
    </c:plotArea>
    <c:plotVisOnly val="1"/>
    <c:dispBlanksAs val="gap"/>
    <c:showDLblsOverMax val="0"/>
  </c:chart>
  <c:spPr>
    <a:solidFill>
      <a:srgbClr val="FFFFFF"/>
    </a:solidFill>
    <a:ln w="9525" cap="flat" cmpd="sng" algn="ctr">
      <a:noFill/>
      <a:round/>
    </a:ln>
    <a:effectLst/>
  </c:spPr>
  <c:txPr>
    <a:bodyPr/>
    <a:lstStyle/>
    <a:p>
      <a:pPr>
        <a:defRPr/>
      </a:pPr>
      <a:endParaRPr lang="en-US"/>
    </a:p>
  </c:txPr>
  <c:externalData r:id="rId4">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Twinkl" pitchFamily="50" charset="0"/>
                <a:ea typeface="+mn-ea"/>
                <a:cs typeface="+mn-cs"/>
              </a:defRPr>
            </a:pPr>
            <a:r>
              <a:rPr lang="en-GB" sz="1400" b="1" i="0" u="sng" baseline="0" dirty="0">
                <a:solidFill>
                  <a:schemeClr val="tx1"/>
                </a:solidFill>
                <a:effectLst/>
              </a:rPr>
              <a:t>A Line Graph to Show the Distance Travelled during a Sponsored Cycle</a:t>
            </a:r>
            <a:endParaRPr lang="en-GB" sz="1400" dirty="0">
              <a:solidFill>
                <a:schemeClr val="tx1"/>
              </a:solidFill>
              <a:effectLst/>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Twinkl" pitchFamily="50" charset="0"/>
              <a:ea typeface="+mn-ea"/>
              <a:cs typeface="+mn-cs"/>
            </a:defRPr>
          </a:pPr>
          <a:endParaRPr lang="en-US"/>
        </a:p>
      </c:txPr>
    </c:title>
    <c:autoTitleDeleted val="0"/>
    <c:plotArea>
      <c:layout/>
      <c:lineChart>
        <c:grouping val="standard"/>
        <c:varyColors val="0"/>
        <c:ser>
          <c:idx val="0"/>
          <c:order val="0"/>
          <c:tx>
            <c:strRef>
              <c:f>'Cycle Ride (3)'!$C$3</c:f>
              <c:strCache>
                <c:ptCount val="1"/>
                <c:pt idx="0">
                  <c:v>Distance in km</c:v>
                </c:pt>
              </c:strCache>
            </c:strRef>
          </c:tx>
          <c:spPr>
            <a:ln w="28575" cap="rnd">
              <a:solidFill>
                <a:srgbClr val="65196B"/>
              </a:solidFill>
              <a:round/>
            </a:ln>
            <a:effectLst/>
          </c:spPr>
          <c:marker>
            <c:symbol val="none"/>
          </c:marker>
          <c:cat>
            <c:numRef>
              <c:f>'Cycle Ride (3)'!$B$4:$B$16</c:f>
              <c:numCache>
                <c:formatCode>General</c:formatCode>
                <c:ptCount val="13"/>
                <c:pt idx="0" formatCode="h:mm">
                  <c:v>0.58333333333333337</c:v>
                </c:pt>
                <c:pt idx="3" formatCode="h:mm">
                  <c:v>0.60416666666666663</c:v>
                </c:pt>
                <c:pt idx="6" formatCode="h:mm">
                  <c:v>0.625</c:v>
                </c:pt>
                <c:pt idx="9" formatCode="h:mm">
                  <c:v>0.64583333333333337</c:v>
                </c:pt>
                <c:pt idx="12" formatCode="h:mm">
                  <c:v>0.66666666666666663</c:v>
                </c:pt>
              </c:numCache>
            </c:numRef>
          </c:cat>
          <c:val>
            <c:numRef>
              <c:f>'Cycle Ride (3)'!$C$4:$C$16</c:f>
              <c:numCache>
                <c:formatCode>General</c:formatCode>
                <c:ptCount val="13"/>
                <c:pt idx="0">
                  <c:v>0</c:v>
                </c:pt>
                <c:pt idx="1">
                  <c:v>0.6</c:v>
                </c:pt>
                <c:pt idx="2">
                  <c:v>1.2</c:v>
                </c:pt>
                <c:pt idx="3">
                  <c:v>1.6</c:v>
                </c:pt>
                <c:pt idx="4">
                  <c:v>2</c:v>
                </c:pt>
                <c:pt idx="5">
                  <c:v>2.6</c:v>
                </c:pt>
                <c:pt idx="6">
                  <c:v>3.2</c:v>
                </c:pt>
                <c:pt idx="7">
                  <c:v>3.4</c:v>
                </c:pt>
                <c:pt idx="8">
                  <c:v>3.6</c:v>
                </c:pt>
                <c:pt idx="9">
                  <c:v>4</c:v>
                </c:pt>
                <c:pt idx="10">
                  <c:v>4.8</c:v>
                </c:pt>
                <c:pt idx="11">
                  <c:v>5</c:v>
                </c:pt>
                <c:pt idx="12">
                  <c:v>5.4</c:v>
                </c:pt>
              </c:numCache>
            </c:numRef>
          </c:val>
          <c:smooth val="0"/>
          <c:extLst>
            <c:ext xmlns:c16="http://schemas.microsoft.com/office/drawing/2014/chart" uri="{C3380CC4-5D6E-409C-BE32-E72D297353CC}">
              <c16:uniqueId val="{00000000-036C-4C18-95A4-5912B1B18A04}"/>
            </c:ext>
          </c:extLst>
        </c:ser>
        <c:dLbls>
          <c:showLegendKey val="0"/>
          <c:showVal val="0"/>
          <c:showCatName val="0"/>
          <c:showSerName val="0"/>
          <c:showPercent val="0"/>
          <c:showBubbleSize val="0"/>
        </c:dLbls>
        <c:smooth val="0"/>
        <c:axId val="282533744"/>
        <c:axId val="281647368"/>
      </c:lineChart>
      <c:catAx>
        <c:axId val="282533744"/>
        <c:scaling>
          <c:orientation val="minMax"/>
        </c:scaling>
        <c:delete val="0"/>
        <c:axPos val="b"/>
        <c:minorGridlines>
          <c:spPr>
            <a:ln w="9525" cap="flat" cmpd="sng" algn="ctr">
              <a:solidFill>
                <a:srgbClr val="1C1C1C">
                  <a:lumMod val="50000"/>
                  <a:lumOff val="50000"/>
                </a:srgbClr>
              </a:solidFill>
              <a:round/>
            </a:ln>
            <a:effectLst/>
          </c:spPr>
        </c:minorGridlines>
        <c:title>
          <c:tx>
            <c:rich>
              <a:bodyPr rot="0" spcFirstLastPara="1" vertOverflow="ellipsis" vert="horz" wrap="square" anchor="ctr" anchorCtr="1"/>
              <a:lstStyle/>
              <a:p>
                <a:pPr>
                  <a:defRPr sz="1100" b="0" i="0" u="none" strike="noStrike" kern="1200" baseline="0">
                    <a:solidFill>
                      <a:schemeClr val="tx1"/>
                    </a:solidFill>
                    <a:latin typeface="+mn-lt"/>
                    <a:ea typeface="+mn-ea"/>
                    <a:cs typeface="+mn-cs"/>
                  </a:defRPr>
                </a:pPr>
                <a:r>
                  <a:rPr lang="en-GB" sz="1100" b="1" dirty="0">
                    <a:solidFill>
                      <a:schemeClr val="tx1"/>
                    </a:solidFill>
                    <a:latin typeface="Twinkl" pitchFamily="50" charset="0"/>
                  </a:rPr>
                  <a:t>Time (24</a:t>
                </a:r>
                <a:r>
                  <a:rPr lang="en-GB" sz="1100" b="1" baseline="0" dirty="0">
                    <a:solidFill>
                      <a:schemeClr val="tx1"/>
                    </a:solidFill>
                    <a:latin typeface="Twinkl" pitchFamily="50" charset="0"/>
                  </a:rPr>
                  <a:t>-hour clock)</a:t>
                </a:r>
                <a:endParaRPr lang="en-GB" sz="1100" b="1" dirty="0">
                  <a:solidFill>
                    <a:schemeClr val="tx1"/>
                  </a:solidFill>
                  <a:latin typeface="Twinkl" pitchFamily="50" charset="0"/>
                </a:endParaRPr>
              </a:p>
            </c:rich>
          </c:tx>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title>
        <c:numFmt formatCode="h:mm" sourceLinked="1"/>
        <c:majorTickMark val="out"/>
        <c:minorTickMark val="out"/>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281647368"/>
        <c:crosses val="autoZero"/>
        <c:auto val="1"/>
        <c:lblAlgn val="ctr"/>
        <c:lblOffset val="100"/>
        <c:noMultiLvlLbl val="0"/>
      </c:catAx>
      <c:valAx>
        <c:axId val="281647368"/>
        <c:scaling>
          <c:orientation val="minMax"/>
          <c:max val="5.6"/>
          <c:min val="0"/>
        </c:scaling>
        <c:delete val="0"/>
        <c:axPos val="l"/>
        <c:majorGridlines>
          <c:spPr>
            <a:ln w="9525" cap="flat" cmpd="sng" algn="ctr">
              <a:solidFill>
                <a:srgbClr val="1C1C1C">
                  <a:lumMod val="50000"/>
                  <a:lumOff val="50000"/>
                </a:srgbClr>
              </a:solidFill>
              <a:round/>
            </a:ln>
            <a:effectLst/>
          </c:spPr>
        </c:majorGridlines>
        <c:minorGridlines>
          <c:spPr>
            <a:ln w="9525" cap="flat" cmpd="sng" algn="ctr">
              <a:solidFill>
                <a:srgbClr val="1C1C1C">
                  <a:lumMod val="50000"/>
                  <a:lumOff val="50000"/>
                </a:srgbClr>
              </a:solidFill>
              <a:round/>
            </a:ln>
            <a:effectLst/>
          </c:spPr>
        </c:minorGridlines>
        <c:title>
          <c:tx>
            <c:rich>
              <a:bodyPr rot="-5400000" spcFirstLastPara="1" vertOverflow="ellipsis" vert="horz" wrap="square" anchor="ctr" anchorCtr="1"/>
              <a:lstStyle/>
              <a:p>
                <a:pPr>
                  <a:defRPr sz="1100" b="0" i="0" u="none" strike="noStrike" kern="1200" baseline="0">
                    <a:solidFill>
                      <a:schemeClr val="tx1"/>
                    </a:solidFill>
                    <a:latin typeface="+mn-lt"/>
                    <a:ea typeface="+mn-ea"/>
                    <a:cs typeface="+mn-cs"/>
                  </a:defRPr>
                </a:pPr>
                <a:r>
                  <a:rPr lang="en-GB" sz="1100" b="1" dirty="0">
                    <a:solidFill>
                      <a:schemeClr val="tx1"/>
                    </a:solidFill>
                    <a:latin typeface="Twinkl" pitchFamily="50" charset="0"/>
                  </a:rPr>
                  <a:t>Distance (km)</a:t>
                </a:r>
              </a:p>
            </c:rich>
          </c:tx>
          <c:overlay val="0"/>
          <c:spPr>
            <a:noFill/>
            <a:ln>
              <a:noFill/>
            </a:ln>
            <a:effectLst/>
          </c:spPr>
          <c:txPr>
            <a:bodyPr rot="-54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title>
        <c:numFmt formatCode="General" sourceLinked="1"/>
        <c:majorTickMark val="out"/>
        <c:minorTickMark val="out"/>
        <c:tickLblPos val="nextTo"/>
        <c:spPr>
          <a:noFill/>
          <a:ln>
            <a:solidFill>
              <a:schemeClr val="tx1"/>
            </a:solid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282533744"/>
        <c:crosses val="autoZero"/>
        <c:crossBetween val="midCat"/>
      </c:valAx>
      <c:spPr>
        <a:noFill/>
        <a:ln>
          <a:noFill/>
        </a:ln>
        <a:effectLst/>
      </c:spPr>
    </c:plotArea>
    <c:plotVisOnly val="1"/>
    <c:dispBlanksAs val="gap"/>
    <c:showDLblsOverMax val="0"/>
  </c:chart>
  <c:spPr>
    <a:solidFill>
      <a:srgbClr val="FFFFFF"/>
    </a:solidFill>
    <a:ln w="9525" cap="flat" cmpd="sng" algn="ctr">
      <a:noFill/>
      <a:round/>
    </a:ln>
    <a:effectLst/>
  </c:spPr>
  <c:txPr>
    <a:bodyPr/>
    <a:lstStyle/>
    <a:p>
      <a:pPr>
        <a:defRPr/>
      </a:pPr>
      <a:endParaRPr lang="en-US"/>
    </a:p>
  </c:txPr>
  <c:externalData r:id="rId4">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Twinkl" pitchFamily="50" charset="0"/>
                <a:ea typeface="+mn-ea"/>
                <a:cs typeface="+mn-cs"/>
              </a:defRPr>
            </a:pPr>
            <a:r>
              <a:rPr lang="en-GB" sz="1400" b="1" i="0" u="sng" baseline="0" dirty="0">
                <a:solidFill>
                  <a:schemeClr val="tx1"/>
                </a:solidFill>
                <a:effectLst/>
              </a:rPr>
              <a:t>A Line Graph to Show the Distance Travelled during a Sponsored Cycle</a:t>
            </a:r>
            <a:endParaRPr lang="en-GB" sz="1400" dirty="0">
              <a:solidFill>
                <a:schemeClr val="tx1"/>
              </a:solidFill>
              <a:effectLst/>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Twinkl" pitchFamily="50" charset="0"/>
              <a:ea typeface="+mn-ea"/>
              <a:cs typeface="+mn-cs"/>
            </a:defRPr>
          </a:pPr>
          <a:endParaRPr lang="en-US"/>
        </a:p>
      </c:txPr>
    </c:title>
    <c:autoTitleDeleted val="0"/>
    <c:plotArea>
      <c:layout/>
      <c:lineChart>
        <c:grouping val="standard"/>
        <c:varyColors val="0"/>
        <c:ser>
          <c:idx val="0"/>
          <c:order val="0"/>
          <c:tx>
            <c:strRef>
              <c:f>'Cycle Ride (3)'!$C$3</c:f>
              <c:strCache>
                <c:ptCount val="1"/>
                <c:pt idx="0">
                  <c:v>Distance in km</c:v>
                </c:pt>
              </c:strCache>
            </c:strRef>
          </c:tx>
          <c:spPr>
            <a:ln w="28575" cap="rnd">
              <a:solidFill>
                <a:srgbClr val="65196B"/>
              </a:solidFill>
              <a:round/>
            </a:ln>
            <a:effectLst/>
          </c:spPr>
          <c:marker>
            <c:symbol val="none"/>
          </c:marker>
          <c:cat>
            <c:numRef>
              <c:f>'Cycle Ride (3)'!$B$4:$B$16</c:f>
              <c:numCache>
                <c:formatCode>General</c:formatCode>
                <c:ptCount val="13"/>
                <c:pt idx="0" formatCode="h:mm">
                  <c:v>0.58333333333333337</c:v>
                </c:pt>
                <c:pt idx="3" formatCode="h:mm">
                  <c:v>0.60416666666666663</c:v>
                </c:pt>
                <c:pt idx="6" formatCode="h:mm">
                  <c:v>0.625</c:v>
                </c:pt>
                <c:pt idx="9" formatCode="h:mm">
                  <c:v>0.64583333333333337</c:v>
                </c:pt>
                <c:pt idx="12" formatCode="h:mm">
                  <c:v>0.66666666666666663</c:v>
                </c:pt>
              </c:numCache>
            </c:numRef>
          </c:cat>
          <c:val>
            <c:numRef>
              <c:f>'Cycle Ride (3)'!$C$4:$C$16</c:f>
              <c:numCache>
                <c:formatCode>General</c:formatCode>
                <c:ptCount val="13"/>
                <c:pt idx="0">
                  <c:v>0</c:v>
                </c:pt>
                <c:pt idx="1">
                  <c:v>0.6</c:v>
                </c:pt>
                <c:pt idx="2">
                  <c:v>1.2</c:v>
                </c:pt>
                <c:pt idx="3">
                  <c:v>1.6</c:v>
                </c:pt>
                <c:pt idx="4">
                  <c:v>2</c:v>
                </c:pt>
                <c:pt idx="5">
                  <c:v>2.6</c:v>
                </c:pt>
                <c:pt idx="6">
                  <c:v>3.2</c:v>
                </c:pt>
                <c:pt idx="7">
                  <c:v>3.4</c:v>
                </c:pt>
                <c:pt idx="8">
                  <c:v>3.6</c:v>
                </c:pt>
                <c:pt idx="9">
                  <c:v>4</c:v>
                </c:pt>
                <c:pt idx="10">
                  <c:v>4.8</c:v>
                </c:pt>
                <c:pt idx="11">
                  <c:v>5</c:v>
                </c:pt>
                <c:pt idx="12">
                  <c:v>5.4</c:v>
                </c:pt>
              </c:numCache>
            </c:numRef>
          </c:val>
          <c:smooth val="0"/>
          <c:extLst>
            <c:ext xmlns:c16="http://schemas.microsoft.com/office/drawing/2014/chart" uri="{C3380CC4-5D6E-409C-BE32-E72D297353CC}">
              <c16:uniqueId val="{00000000-036C-4C18-95A4-5912B1B18A04}"/>
            </c:ext>
          </c:extLst>
        </c:ser>
        <c:dLbls>
          <c:showLegendKey val="0"/>
          <c:showVal val="0"/>
          <c:showCatName val="0"/>
          <c:showSerName val="0"/>
          <c:showPercent val="0"/>
          <c:showBubbleSize val="0"/>
        </c:dLbls>
        <c:smooth val="0"/>
        <c:axId val="281648936"/>
        <c:axId val="281647760"/>
      </c:lineChart>
      <c:catAx>
        <c:axId val="281648936"/>
        <c:scaling>
          <c:orientation val="minMax"/>
        </c:scaling>
        <c:delete val="0"/>
        <c:axPos val="b"/>
        <c:minorGridlines>
          <c:spPr>
            <a:ln w="9525" cap="flat" cmpd="sng" algn="ctr">
              <a:solidFill>
                <a:srgbClr val="1C1C1C">
                  <a:lumMod val="50000"/>
                  <a:lumOff val="50000"/>
                </a:srgbClr>
              </a:solidFill>
              <a:round/>
            </a:ln>
            <a:effectLst/>
          </c:spPr>
        </c:minorGridlines>
        <c:title>
          <c:tx>
            <c:rich>
              <a:bodyPr rot="0" spcFirstLastPara="1" vertOverflow="ellipsis" vert="horz" wrap="square" anchor="ctr" anchorCtr="1"/>
              <a:lstStyle/>
              <a:p>
                <a:pPr>
                  <a:defRPr sz="1100" b="0" i="0" u="none" strike="noStrike" kern="1200" baseline="0">
                    <a:solidFill>
                      <a:schemeClr val="tx1"/>
                    </a:solidFill>
                    <a:latin typeface="+mn-lt"/>
                    <a:ea typeface="+mn-ea"/>
                    <a:cs typeface="+mn-cs"/>
                  </a:defRPr>
                </a:pPr>
                <a:r>
                  <a:rPr lang="en-GB" sz="1100" b="1" dirty="0">
                    <a:solidFill>
                      <a:schemeClr val="tx1"/>
                    </a:solidFill>
                    <a:latin typeface="Twinkl" pitchFamily="50" charset="0"/>
                  </a:rPr>
                  <a:t>Time (24</a:t>
                </a:r>
                <a:r>
                  <a:rPr lang="en-GB" sz="1100" b="1" baseline="0" dirty="0">
                    <a:solidFill>
                      <a:schemeClr val="tx1"/>
                    </a:solidFill>
                    <a:latin typeface="Twinkl" pitchFamily="50" charset="0"/>
                  </a:rPr>
                  <a:t>-hour clock)</a:t>
                </a:r>
                <a:endParaRPr lang="en-GB" sz="1100" b="1" dirty="0">
                  <a:solidFill>
                    <a:schemeClr val="tx1"/>
                  </a:solidFill>
                  <a:latin typeface="Twinkl" pitchFamily="50" charset="0"/>
                </a:endParaRPr>
              </a:p>
            </c:rich>
          </c:tx>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title>
        <c:numFmt formatCode="h:mm" sourceLinked="1"/>
        <c:majorTickMark val="out"/>
        <c:minorTickMark val="out"/>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281647760"/>
        <c:crosses val="autoZero"/>
        <c:auto val="1"/>
        <c:lblAlgn val="ctr"/>
        <c:lblOffset val="100"/>
        <c:noMultiLvlLbl val="0"/>
      </c:catAx>
      <c:valAx>
        <c:axId val="281647760"/>
        <c:scaling>
          <c:orientation val="minMax"/>
          <c:max val="5.6"/>
          <c:min val="0"/>
        </c:scaling>
        <c:delete val="0"/>
        <c:axPos val="l"/>
        <c:majorGridlines>
          <c:spPr>
            <a:ln w="9525" cap="flat" cmpd="sng" algn="ctr">
              <a:solidFill>
                <a:srgbClr val="1C1C1C">
                  <a:lumMod val="50000"/>
                  <a:lumOff val="50000"/>
                </a:srgbClr>
              </a:solidFill>
              <a:round/>
            </a:ln>
            <a:effectLst/>
          </c:spPr>
        </c:majorGridlines>
        <c:minorGridlines>
          <c:spPr>
            <a:ln w="9525" cap="flat" cmpd="sng" algn="ctr">
              <a:solidFill>
                <a:srgbClr val="1C1C1C">
                  <a:lumMod val="50000"/>
                  <a:lumOff val="50000"/>
                </a:srgbClr>
              </a:solidFill>
              <a:round/>
            </a:ln>
            <a:effectLst/>
          </c:spPr>
        </c:minorGridlines>
        <c:title>
          <c:tx>
            <c:rich>
              <a:bodyPr rot="-5400000" spcFirstLastPara="1" vertOverflow="ellipsis" vert="horz" wrap="square" anchor="ctr" anchorCtr="1"/>
              <a:lstStyle/>
              <a:p>
                <a:pPr>
                  <a:defRPr sz="1100" b="0" i="0" u="none" strike="noStrike" kern="1200" baseline="0">
                    <a:solidFill>
                      <a:schemeClr val="tx1"/>
                    </a:solidFill>
                    <a:latin typeface="+mn-lt"/>
                    <a:ea typeface="+mn-ea"/>
                    <a:cs typeface="+mn-cs"/>
                  </a:defRPr>
                </a:pPr>
                <a:r>
                  <a:rPr lang="en-GB" sz="1100" b="1" dirty="0">
                    <a:solidFill>
                      <a:schemeClr val="tx1"/>
                    </a:solidFill>
                    <a:latin typeface="Twinkl" pitchFamily="50" charset="0"/>
                  </a:rPr>
                  <a:t>Distance (km)</a:t>
                </a:r>
              </a:p>
            </c:rich>
          </c:tx>
          <c:overlay val="0"/>
          <c:spPr>
            <a:noFill/>
            <a:ln>
              <a:noFill/>
            </a:ln>
            <a:effectLst/>
          </c:spPr>
          <c:txPr>
            <a:bodyPr rot="-54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title>
        <c:numFmt formatCode="General" sourceLinked="1"/>
        <c:majorTickMark val="out"/>
        <c:minorTickMark val="out"/>
        <c:tickLblPos val="nextTo"/>
        <c:spPr>
          <a:noFill/>
          <a:ln>
            <a:solidFill>
              <a:schemeClr val="tx1"/>
            </a:solid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281648936"/>
        <c:crosses val="autoZero"/>
        <c:crossBetween val="midCat"/>
      </c:valAx>
      <c:spPr>
        <a:noFill/>
        <a:ln>
          <a:noFill/>
        </a:ln>
        <a:effectLst/>
      </c:spPr>
    </c:plotArea>
    <c:plotVisOnly val="1"/>
    <c:dispBlanksAs val="gap"/>
    <c:showDLblsOverMax val="0"/>
  </c:chart>
  <c:spPr>
    <a:solidFill>
      <a:srgbClr val="FFFFFF"/>
    </a:solidFill>
    <a:ln w="9525" cap="flat" cmpd="sng" algn="ctr">
      <a:noFill/>
      <a:round/>
    </a:ln>
    <a:effectLst/>
  </c:spPr>
  <c:txPr>
    <a:bodyPr/>
    <a:lstStyle/>
    <a:p>
      <a:pPr>
        <a:defRPr/>
      </a:pPr>
      <a:endParaRPr lang="en-US"/>
    </a:p>
  </c:txPr>
  <c:externalData r:id="rId4">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3789796034852006E-2"/>
          <c:y val="3.4375000000000003E-2"/>
          <c:w val="0.90154183655490239"/>
          <c:h val="0.89562500000000012"/>
        </c:manualLayout>
      </c:layout>
      <c:lineChart>
        <c:grouping val="standard"/>
        <c:varyColors val="0"/>
        <c:ser>
          <c:idx val="0"/>
          <c:order val="0"/>
          <c:tx>
            <c:strRef>
              <c:f>Sheet1!$B$1</c:f>
              <c:strCache>
                <c:ptCount val="1"/>
                <c:pt idx="0">
                  <c:v>Kamal</c:v>
                </c:pt>
              </c:strCache>
            </c:strRef>
          </c:tx>
          <c:spPr>
            <a:ln w="28575" cap="rnd">
              <a:solidFill>
                <a:srgbClr val="8D358B"/>
              </a:solidFill>
              <a:round/>
            </a:ln>
            <a:effectLst/>
          </c:spPr>
          <c:marker>
            <c:symbol val="none"/>
          </c:marker>
          <c:cat>
            <c:numRef>
              <c:f>Sheet1!$A$2:$A$9</c:f>
              <c:numCache>
                <c:formatCode>General</c:formatCode>
                <c:ptCount val="8"/>
                <c:pt idx="0">
                  <c:v>0</c:v>
                </c:pt>
                <c:pt idx="1">
                  <c:v>8</c:v>
                </c:pt>
                <c:pt idx="2">
                  <c:v>16</c:v>
                </c:pt>
                <c:pt idx="3">
                  <c:v>24</c:v>
                </c:pt>
                <c:pt idx="4">
                  <c:v>32</c:v>
                </c:pt>
                <c:pt idx="5">
                  <c:v>40</c:v>
                </c:pt>
                <c:pt idx="6">
                  <c:v>48</c:v>
                </c:pt>
                <c:pt idx="7">
                  <c:v>56</c:v>
                </c:pt>
              </c:numCache>
            </c:numRef>
          </c:cat>
          <c:val>
            <c:numRef>
              <c:f>Sheet1!$B$2:$B$9</c:f>
              <c:numCache>
                <c:formatCode>General</c:formatCode>
                <c:ptCount val="8"/>
                <c:pt idx="0">
                  <c:v>0</c:v>
                </c:pt>
                <c:pt idx="1">
                  <c:v>1.5</c:v>
                </c:pt>
                <c:pt idx="2">
                  <c:v>3</c:v>
                </c:pt>
                <c:pt idx="3">
                  <c:v>3.5</c:v>
                </c:pt>
                <c:pt idx="4">
                  <c:v>4</c:v>
                </c:pt>
                <c:pt idx="5">
                  <c:v>5</c:v>
                </c:pt>
                <c:pt idx="6">
                  <c:v>6</c:v>
                </c:pt>
                <c:pt idx="7">
                  <c:v>7</c:v>
                </c:pt>
              </c:numCache>
            </c:numRef>
          </c:val>
          <c:smooth val="0"/>
          <c:extLst>
            <c:ext xmlns:c16="http://schemas.microsoft.com/office/drawing/2014/chart" uri="{C3380CC4-5D6E-409C-BE32-E72D297353CC}">
              <c16:uniqueId val="{00000000-28E6-904C-8FB7-7E085A385AEC}"/>
            </c:ext>
          </c:extLst>
        </c:ser>
        <c:ser>
          <c:idx val="1"/>
          <c:order val="1"/>
          <c:tx>
            <c:strRef>
              <c:f>Sheet1!$C$1</c:f>
              <c:strCache>
                <c:ptCount val="1"/>
                <c:pt idx="0">
                  <c:v>Holly</c:v>
                </c:pt>
              </c:strCache>
            </c:strRef>
          </c:tx>
          <c:spPr>
            <a:ln w="28575" cap="rnd">
              <a:solidFill>
                <a:srgbClr val="009541"/>
              </a:solidFill>
              <a:round/>
            </a:ln>
            <a:effectLst/>
          </c:spPr>
          <c:marker>
            <c:symbol val="none"/>
          </c:marker>
          <c:cat>
            <c:numRef>
              <c:f>Sheet1!$A$2:$A$9</c:f>
              <c:numCache>
                <c:formatCode>General</c:formatCode>
                <c:ptCount val="8"/>
                <c:pt idx="0">
                  <c:v>0</c:v>
                </c:pt>
                <c:pt idx="1">
                  <c:v>8</c:v>
                </c:pt>
                <c:pt idx="2">
                  <c:v>16</c:v>
                </c:pt>
                <c:pt idx="3">
                  <c:v>24</c:v>
                </c:pt>
                <c:pt idx="4">
                  <c:v>32</c:v>
                </c:pt>
                <c:pt idx="5">
                  <c:v>40</c:v>
                </c:pt>
                <c:pt idx="6">
                  <c:v>48</c:v>
                </c:pt>
                <c:pt idx="7">
                  <c:v>56</c:v>
                </c:pt>
              </c:numCache>
            </c:numRef>
          </c:cat>
          <c:val>
            <c:numRef>
              <c:f>Sheet1!$C$2:$C$9</c:f>
              <c:numCache>
                <c:formatCode>General</c:formatCode>
                <c:ptCount val="8"/>
                <c:pt idx="0">
                  <c:v>0</c:v>
                </c:pt>
                <c:pt idx="1">
                  <c:v>0.5</c:v>
                </c:pt>
                <c:pt idx="2">
                  <c:v>2</c:v>
                </c:pt>
                <c:pt idx="3">
                  <c:v>3</c:v>
                </c:pt>
                <c:pt idx="4">
                  <c:v>4</c:v>
                </c:pt>
                <c:pt idx="5">
                  <c:v>5.5</c:v>
                </c:pt>
                <c:pt idx="6">
                  <c:v>7</c:v>
                </c:pt>
              </c:numCache>
            </c:numRef>
          </c:val>
          <c:smooth val="0"/>
          <c:extLst>
            <c:ext xmlns:c16="http://schemas.microsoft.com/office/drawing/2014/chart" uri="{C3380CC4-5D6E-409C-BE32-E72D297353CC}">
              <c16:uniqueId val="{00000001-28E6-904C-8FB7-7E085A385AEC}"/>
            </c:ext>
          </c:extLst>
        </c:ser>
        <c:dLbls>
          <c:showLegendKey val="0"/>
          <c:showVal val="0"/>
          <c:showCatName val="0"/>
          <c:showSerName val="0"/>
          <c:showPercent val="0"/>
          <c:showBubbleSize val="0"/>
        </c:dLbls>
        <c:smooth val="0"/>
        <c:axId val="281646976"/>
        <c:axId val="281652072"/>
      </c:lineChart>
      <c:catAx>
        <c:axId val="281646976"/>
        <c:scaling>
          <c:orientation val="minMax"/>
        </c:scaling>
        <c:delete val="1"/>
        <c:axPos val="b"/>
        <c:numFmt formatCode="General" sourceLinked="1"/>
        <c:majorTickMark val="none"/>
        <c:minorTickMark val="none"/>
        <c:tickLblPos val="nextTo"/>
        <c:crossAx val="281652072"/>
        <c:crosses val="autoZero"/>
        <c:auto val="1"/>
        <c:lblAlgn val="ctr"/>
        <c:lblOffset val="100"/>
        <c:noMultiLvlLbl val="0"/>
      </c:catAx>
      <c:valAx>
        <c:axId val="281652072"/>
        <c:scaling>
          <c:orientation val="minMax"/>
        </c:scaling>
        <c:delete val="1"/>
        <c:axPos val="l"/>
        <c:numFmt formatCode="General" sourceLinked="1"/>
        <c:majorTickMark val="none"/>
        <c:minorTickMark val="none"/>
        <c:tickLblPos val="nextTo"/>
        <c:crossAx val="281646976"/>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1000" b="1" i="0" u="none" strike="noStrike" kern="1200" baseline="0">
                <a:solidFill>
                  <a:schemeClr val="tx1"/>
                </a:solidFill>
                <a:latin typeface="+mn-lt"/>
                <a:ea typeface="+mn-ea"/>
                <a:cs typeface="Kalam" panose="02000000000000000000" pitchFamily="2" charset="0"/>
              </a:defRPr>
            </a:pPr>
            <a:endParaRPr lang="en-US"/>
          </a:p>
        </c:txPr>
      </c:legendEntry>
      <c:legendEntry>
        <c:idx val="1"/>
        <c:txPr>
          <a:bodyPr rot="0" spcFirstLastPara="1" vertOverflow="ellipsis" vert="horz" wrap="square" anchor="ctr" anchorCtr="1"/>
          <a:lstStyle/>
          <a:p>
            <a:pPr>
              <a:defRPr sz="1000" b="1" i="0" u="none" strike="noStrike" kern="1200" baseline="0">
                <a:solidFill>
                  <a:schemeClr val="tx1"/>
                </a:solidFill>
                <a:latin typeface="+mn-lt"/>
                <a:ea typeface="+mn-ea"/>
                <a:cs typeface="Kalam" panose="02000000000000000000" pitchFamily="2" charset="0"/>
              </a:defRPr>
            </a:pPr>
            <a:endParaRPr lang="en-US"/>
          </a:p>
        </c:txPr>
      </c:legendEntry>
      <c:layout>
        <c:manualLayout>
          <c:xMode val="edge"/>
          <c:yMode val="edge"/>
          <c:x val="0.12132661156315996"/>
          <c:y val="2.8437500000000001E-2"/>
          <c:w val="0.44950149551345964"/>
          <c:h val="5.5937499999999994E-2"/>
        </c:manualLayout>
      </c:layout>
      <c:overlay val="0"/>
      <c:spPr>
        <a:solidFill>
          <a:schemeClr val="bg1"/>
        </a:solidFill>
        <a:ln w="12700">
          <a:solidFill>
            <a:schemeClr val="tx1"/>
          </a:solidFill>
        </a:ln>
        <a:effectLst/>
      </c:spPr>
      <c:txPr>
        <a:bodyPr rot="0" spcFirstLastPara="1" vertOverflow="ellipsis" vert="horz" wrap="square" anchor="ctr" anchorCtr="1"/>
        <a:lstStyle/>
        <a:p>
          <a:pPr>
            <a:defRPr sz="1000" b="0" i="0" u="none" strike="noStrike" kern="1200" baseline="0">
              <a:solidFill>
                <a:schemeClr val="tx1"/>
              </a:solidFill>
              <a:latin typeface="Kalam" panose="02000000000000000000" pitchFamily="2" charset="0"/>
              <a:ea typeface="+mn-ea"/>
              <a:cs typeface="Kalam" panose="02000000000000000000" pitchFamily="2"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This Weeks Weather</c:v>
                </c:pt>
              </c:strCache>
            </c:strRef>
          </c:tx>
          <c:spPr>
            <a:ln w="28575" cap="rnd">
              <a:solidFill>
                <a:srgbClr val="8D358B"/>
              </a:solidFill>
              <a:round/>
            </a:ln>
            <a:effectLst/>
          </c:spPr>
          <c:marker>
            <c:symbol val="none"/>
          </c:marker>
          <c:cat>
            <c:strRef>
              <c:f>Sheet1!$A$2:$A$8</c:f>
              <c:strCache>
                <c:ptCount val="7"/>
                <c:pt idx="0">
                  <c:v>Monday</c:v>
                </c:pt>
                <c:pt idx="1">
                  <c:v>Tuesday</c:v>
                </c:pt>
                <c:pt idx="2">
                  <c:v>Wednesday</c:v>
                </c:pt>
                <c:pt idx="3">
                  <c:v>Thursday</c:v>
                </c:pt>
                <c:pt idx="4">
                  <c:v>Friday</c:v>
                </c:pt>
                <c:pt idx="5">
                  <c:v>Saturday</c:v>
                </c:pt>
                <c:pt idx="6">
                  <c:v>Sunday</c:v>
                </c:pt>
              </c:strCache>
            </c:strRef>
          </c:cat>
          <c:val>
            <c:numRef>
              <c:f>Sheet1!$B$2:$B$8</c:f>
              <c:numCache>
                <c:formatCode>General</c:formatCode>
                <c:ptCount val="7"/>
                <c:pt idx="0">
                  <c:v>17</c:v>
                </c:pt>
                <c:pt idx="1">
                  <c:v>19</c:v>
                </c:pt>
                <c:pt idx="2">
                  <c:v>16</c:v>
                </c:pt>
                <c:pt idx="3">
                  <c:v>13</c:v>
                </c:pt>
                <c:pt idx="4">
                  <c:v>11</c:v>
                </c:pt>
                <c:pt idx="5">
                  <c:v>13</c:v>
                </c:pt>
                <c:pt idx="6">
                  <c:v>12</c:v>
                </c:pt>
              </c:numCache>
            </c:numRef>
          </c:val>
          <c:smooth val="0"/>
          <c:extLst>
            <c:ext xmlns:c16="http://schemas.microsoft.com/office/drawing/2014/chart" uri="{C3380CC4-5D6E-409C-BE32-E72D297353CC}">
              <c16:uniqueId val="{00000000-7127-404A-9738-AA4E290D140A}"/>
            </c:ext>
          </c:extLst>
        </c:ser>
        <c:dLbls>
          <c:showLegendKey val="0"/>
          <c:showVal val="0"/>
          <c:showCatName val="0"/>
          <c:showSerName val="0"/>
          <c:showPercent val="0"/>
          <c:showBubbleSize val="0"/>
        </c:dLbls>
        <c:smooth val="0"/>
        <c:axId val="274592640"/>
        <c:axId val="276940296"/>
      </c:lineChart>
      <c:catAx>
        <c:axId val="274592640"/>
        <c:scaling>
          <c:orientation val="minMax"/>
        </c:scaling>
        <c:delete val="1"/>
        <c:axPos val="b"/>
        <c:numFmt formatCode="General" sourceLinked="1"/>
        <c:majorTickMark val="none"/>
        <c:minorTickMark val="none"/>
        <c:tickLblPos val="nextTo"/>
        <c:crossAx val="276940296"/>
        <c:crosses val="autoZero"/>
        <c:auto val="1"/>
        <c:lblAlgn val="ctr"/>
        <c:lblOffset val="100"/>
        <c:noMultiLvlLbl val="0"/>
      </c:catAx>
      <c:valAx>
        <c:axId val="276940296"/>
        <c:scaling>
          <c:orientation val="minMax"/>
        </c:scaling>
        <c:delete val="1"/>
        <c:axPos val="l"/>
        <c:numFmt formatCode="General" sourceLinked="1"/>
        <c:majorTickMark val="none"/>
        <c:minorTickMark val="none"/>
        <c:tickLblPos val="nextTo"/>
        <c:crossAx val="2745926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r>
              <a:rPr lang="en-US" sz="1800" b="1" dirty="0" err="1">
                <a:solidFill>
                  <a:schemeClr val="tx1"/>
                </a:solidFill>
                <a:latin typeface="+mn-lt"/>
                <a:cs typeface="Kalam" panose="02000000000000000000" pitchFamily="2" charset="0"/>
              </a:rPr>
              <a:t>Favourite</a:t>
            </a:r>
            <a:r>
              <a:rPr lang="en-US" sz="1800" b="1" dirty="0">
                <a:solidFill>
                  <a:schemeClr val="tx1"/>
                </a:solidFill>
                <a:latin typeface="+mn-lt"/>
                <a:cs typeface="Kalam" panose="02000000000000000000" pitchFamily="2" charset="0"/>
              </a:rPr>
              <a:t> Pet</a:t>
            </a:r>
          </a:p>
        </c:rich>
      </c:tx>
      <c:layout>
        <c:manualLayout>
          <c:xMode val="edge"/>
          <c:yMode val="edge"/>
          <c:x val="0.32872121756596817"/>
          <c:y val="4.3119618131138085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Favourite Pet</c:v>
                </c:pt>
              </c:strCache>
            </c:strRef>
          </c:tx>
          <c:spPr>
            <a:solidFill>
              <a:srgbClr val="8D358B"/>
            </a:solidFill>
            <a:ln>
              <a:noFill/>
            </a:ln>
            <a:effectLst/>
          </c:spPr>
          <c:invertIfNegative val="0"/>
          <c:cat>
            <c:strRef>
              <c:f>Sheet1!$A$2:$A$6</c:f>
              <c:strCache>
                <c:ptCount val="5"/>
                <c:pt idx="0">
                  <c:v>Cat</c:v>
                </c:pt>
                <c:pt idx="1">
                  <c:v>Dog</c:v>
                </c:pt>
                <c:pt idx="2">
                  <c:v>Hamster</c:v>
                </c:pt>
                <c:pt idx="3">
                  <c:v>Guinea Pig</c:v>
                </c:pt>
                <c:pt idx="4">
                  <c:v>Goldfish</c:v>
                </c:pt>
              </c:strCache>
            </c:strRef>
          </c:cat>
          <c:val>
            <c:numRef>
              <c:f>Sheet1!$B$2:$B$6</c:f>
              <c:numCache>
                <c:formatCode>General</c:formatCode>
                <c:ptCount val="5"/>
                <c:pt idx="0">
                  <c:v>1</c:v>
                </c:pt>
                <c:pt idx="1">
                  <c:v>3</c:v>
                </c:pt>
                <c:pt idx="2">
                  <c:v>6</c:v>
                </c:pt>
                <c:pt idx="3">
                  <c:v>5</c:v>
                </c:pt>
                <c:pt idx="4">
                  <c:v>2</c:v>
                </c:pt>
              </c:numCache>
            </c:numRef>
          </c:val>
          <c:extLst>
            <c:ext xmlns:c16="http://schemas.microsoft.com/office/drawing/2014/chart" uri="{C3380CC4-5D6E-409C-BE32-E72D297353CC}">
              <c16:uniqueId val="{00000000-879B-EE4D-BEE8-82A7F856E71B}"/>
            </c:ext>
          </c:extLst>
        </c:ser>
        <c:dLbls>
          <c:showLegendKey val="0"/>
          <c:showVal val="0"/>
          <c:showCatName val="0"/>
          <c:showSerName val="0"/>
          <c:showPercent val="0"/>
          <c:showBubbleSize val="0"/>
        </c:dLbls>
        <c:gapWidth val="219"/>
        <c:overlap val="-27"/>
        <c:axId val="276935200"/>
        <c:axId val="276935592"/>
      </c:barChart>
      <c:catAx>
        <c:axId val="276935200"/>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Kalam" panose="02000000000000000000" pitchFamily="2" charset="0"/>
              </a:defRPr>
            </a:pPr>
            <a:endParaRPr lang="en-US"/>
          </a:p>
        </c:txPr>
        <c:crossAx val="276935592"/>
        <c:crosses val="autoZero"/>
        <c:auto val="1"/>
        <c:lblAlgn val="ctr"/>
        <c:lblOffset val="100"/>
        <c:noMultiLvlLbl val="0"/>
      </c:catAx>
      <c:valAx>
        <c:axId val="276935592"/>
        <c:scaling>
          <c:orientation val="minMax"/>
        </c:scaling>
        <c:delete val="0"/>
        <c:axPos val="l"/>
        <c:majorGridlines>
          <c:spPr>
            <a:ln w="9525" cap="flat" cmpd="sng" algn="ctr">
              <a:solidFill>
                <a:schemeClr val="tx1"/>
              </a:solidFill>
              <a:round/>
            </a:ln>
            <a:effectLst/>
          </c:spPr>
        </c:majorGridlines>
        <c:numFmt formatCode="General"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300" b="0" i="0" u="none" strike="noStrike" kern="1200" baseline="0">
                <a:solidFill>
                  <a:schemeClr val="tx1"/>
                </a:solidFill>
                <a:latin typeface="+mn-lt"/>
                <a:ea typeface="+mn-ea"/>
                <a:cs typeface="Kalam" panose="02000000000000000000" pitchFamily="2" charset="0"/>
              </a:defRPr>
            </a:pPr>
            <a:endParaRPr lang="en-US"/>
          </a:p>
        </c:txPr>
        <c:crossAx val="27693520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700" b="0" i="0" u="none" strike="noStrike" kern="1200" spc="0" baseline="0">
                <a:solidFill>
                  <a:schemeClr val="tx1">
                    <a:lumMod val="65000"/>
                    <a:lumOff val="35000"/>
                  </a:schemeClr>
                </a:solidFill>
                <a:latin typeface="+mn-lt"/>
                <a:ea typeface="+mn-ea"/>
                <a:cs typeface="+mn-cs"/>
              </a:defRPr>
            </a:pPr>
            <a:r>
              <a:rPr lang="en-US" sz="1700" b="1" dirty="0" err="1">
                <a:solidFill>
                  <a:schemeClr val="tx1"/>
                </a:solidFill>
                <a:latin typeface="+mn-lt"/>
                <a:cs typeface="Kalam" panose="02000000000000000000" pitchFamily="2" charset="0"/>
              </a:rPr>
              <a:t>Favourite</a:t>
            </a:r>
            <a:r>
              <a:rPr lang="en-US" sz="1700" b="1" dirty="0">
                <a:solidFill>
                  <a:schemeClr val="tx1"/>
                </a:solidFill>
                <a:latin typeface="+mn-lt"/>
                <a:cs typeface="Kalam" panose="02000000000000000000" pitchFamily="2" charset="0"/>
              </a:rPr>
              <a:t> Fruit</a:t>
            </a:r>
          </a:p>
        </c:rich>
      </c:tx>
      <c:layout>
        <c:manualLayout>
          <c:xMode val="edge"/>
          <c:yMode val="edge"/>
          <c:x val="0.41653893097643097"/>
          <c:y val="4.3749999999999997E-2"/>
        </c:manualLayout>
      </c:layout>
      <c:overlay val="0"/>
      <c:spPr>
        <a:noFill/>
        <a:ln>
          <a:noFill/>
        </a:ln>
        <a:effectLst/>
      </c:spPr>
      <c:txPr>
        <a:bodyPr rot="0" spcFirstLastPara="1" vertOverflow="ellipsis" vert="horz" wrap="square" anchor="ctr" anchorCtr="1"/>
        <a:lstStyle/>
        <a:p>
          <a:pPr>
            <a:defRPr sz="17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Sheet1!$B$1</c:f>
              <c:strCache>
                <c:ptCount val="1"/>
                <c:pt idx="0">
                  <c:v>Favourite Fruit</c:v>
                </c:pt>
              </c:strCache>
            </c:strRef>
          </c:tx>
          <c:spPr>
            <a:solidFill>
              <a:schemeClr val="bg1">
                <a:alpha val="90000"/>
              </a:schemeClr>
            </a:solidFill>
            <a:ln>
              <a:noFill/>
            </a:ln>
            <a:effectLst/>
          </c:spPr>
          <c:invertIfNegative val="0"/>
          <c:cat>
            <c:strRef>
              <c:f>Sheet1!$A$2:$A$6</c:f>
              <c:strCache>
                <c:ptCount val="5"/>
                <c:pt idx="0">
                  <c:v>Apples</c:v>
                </c:pt>
                <c:pt idx="1">
                  <c:v>Oranges</c:v>
                </c:pt>
                <c:pt idx="2">
                  <c:v>Bananas</c:v>
                </c:pt>
                <c:pt idx="3">
                  <c:v>Grapes</c:v>
                </c:pt>
                <c:pt idx="4">
                  <c:v>Strawberries</c:v>
                </c:pt>
              </c:strCache>
            </c:strRef>
          </c:cat>
          <c:val>
            <c:numRef>
              <c:f>Sheet1!$B$2:$B$6</c:f>
              <c:numCache>
                <c:formatCode>General</c:formatCode>
                <c:ptCount val="5"/>
                <c:pt idx="0">
                  <c:v>0</c:v>
                </c:pt>
                <c:pt idx="1">
                  <c:v>0</c:v>
                </c:pt>
                <c:pt idx="2">
                  <c:v>0</c:v>
                </c:pt>
                <c:pt idx="3">
                  <c:v>0</c:v>
                </c:pt>
                <c:pt idx="4">
                  <c:v>0</c:v>
                </c:pt>
              </c:numCache>
            </c:numRef>
          </c:val>
          <c:extLst>
            <c:ext xmlns:c16="http://schemas.microsoft.com/office/drawing/2014/chart" uri="{C3380CC4-5D6E-409C-BE32-E72D297353CC}">
              <c16:uniqueId val="{00000000-AA95-164D-9570-8463614A6B7E}"/>
            </c:ext>
          </c:extLst>
        </c:ser>
        <c:dLbls>
          <c:showLegendKey val="0"/>
          <c:showVal val="0"/>
          <c:showCatName val="0"/>
          <c:showSerName val="0"/>
          <c:showPercent val="0"/>
          <c:showBubbleSize val="0"/>
        </c:dLbls>
        <c:gapWidth val="182"/>
        <c:axId val="276937552"/>
        <c:axId val="276936768"/>
      </c:barChart>
      <c:catAx>
        <c:axId val="276937552"/>
        <c:scaling>
          <c:orientation val="minMax"/>
        </c:scaling>
        <c:delete val="0"/>
        <c:axPos val="l"/>
        <c:numFmt formatCode="General" sourceLinked="1"/>
        <c:majorTickMark val="none"/>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200" b="1" i="0" u="none" strike="noStrike" kern="1200" baseline="0">
                <a:solidFill>
                  <a:sysClr val="windowText" lastClr="000000"/>
                </a:solidFill>
                <a:latin typeface="+mn-lt"/>
                <a:ea typeface="+mn-ea"/>
                <a:cs typeface="Kalam" panose="02000000000000000000" pitchFamily="2" charset="0"/>
              </a:defRPr>
            </a:pPr>
            <a:endParaRPr lang="en-US"/>
          </a:p>
        </c:txPr>
        <c:crossAx val="276936768"/>
        <c:crosses val="autoZero"/>
        <c:auto val="1"/>
        <c:lblAlgn val="ctr"/>
        <c:lblOffset val="100"/>
        <c:noMultiLvlLbl val="0"/>
      </c:catAx>
      <c:valAx>
        <c:axId val="276936768"/>
        <c:scaling>
          <c:orientation val="minMax"/>
        </c:scaling>
        <c:delete val="1"/>
        <c:axPos val="b"/>
        <c:numFmt formatCode="General" sourceLinked="1"/>
        <c:majorTickMark val="none"/>
        <c:minorTickMark val="none"/>
        <c:tickLblPos val="nextTo"/>
        <c:crossAx val="276937552"/>
        <c:crosses val="autoZero"/>
        <c:crossBetween val="between"/>
      </c:valAx>
      <c:spPr>
        <a:noFill/>
        <a:ln>
          <a:noFill/>
        </a:ln>
        <a:effectLst/>
      </c:spPr>
    </c:plotArea>
    <c:plotVisOnly val="1"/>
    <c:dispBlanksAs val="gap"/>
    <c:showDLblsOverMax val="0"/>
  </c:chart>
  <c:spPr>
    <a:solidFill>
      <a:schemeClr val="bg1">
        <a:alpha val="90000"/>
      </a:schemeClr>
    </a:solid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1600" b="1" dirty="0">
                <a:solidFill>
                  <a:schemeClr val="tx1"/>
                </a:solidFill>
                <a:latin typeface="+mn-lt"/>
                <a:cs typeface="Kalam" panose="02000000000000000000" pitchFamily="2" charset="0"/>
              </a:rPr>
              <a:t>This Weeks Weather</a:t>
            </a:r>
          </a:p>
        </c:rich>
      </c:tx>
      <c:layout>
        <c:manualLayout>
          <c:xMode val="edge"/>
          <c:yMode val="edge"/>
          <c:x val="0.2307492393115266"/>
          <c:y val="4.738802165151406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This Weeks Weather</c:v>
                </c:pt>
              </c:strCache>
            </c:strRef>
          </c:tx>
          <c:spPr>
            <a:ln w="28575" cap="rnd">
              <a:solidFill>
                <a:schemeClr val="accent1"/>
              </a:solidFill>
              <a:round/>
            </a:ln>
            <a:effectLst/>
          </c:spPr>
          <c:marker>
            <c:symbol val="none"/>
          </c:marker>
          <c:cat>
            <c:strRef>
              <c:f>Sheet1!$A$2:$A$8</c:f>
              <c:strCache>
                <c:ptCount val="7"/>
                <c:pt idx="0">
                  <c:v>Monday</c:v>
                </c:pt>
                <c:pt idx="1">
                  <c:v>Tuesday</c:v>
                </c:pt>
                <c:pt idx="2">
                  <c:v>Wednesday</c:v>
                </c:pt>
                <c:pt idx="3">
                  <c:v>Thursday</c:v>
                </c:pt>
                <c:pt idx="4">
                  <c:v>Friday</c:v>
                </c:pt>
                <c:pt idx="5">
                  <c:v>Saturday</c:v>
                </c:pt>
                <c:pt idx="6">
                  <c:v>Sunday</c:v>
                </c:pt>
              </c:strCache>
            </c:strRef>
          </c:cat>
          <c:val>
            <c:numRef>
              <c:f>Sheet1!$B$2:$B$8</c:f>
              <c:numCache>
                <c:formatCode>General</c:formatCode>
                <c:ptCount val="7"/>
                <c:pt idx="0">
                  <c:v>17</c:v>
                </c:pt>
                <c:pt idx="1">
                  <c:v>19</c:v>
                </c:pt>
                <c:pt idx="2">
                  <c:v>16</c:v>
                </c:pt>
                <c:pt idx="3">
                  <c:v>13</c:v>
                </c:pt>
                <c:pt idx="4">
                  <c:v>11</c:v>
                </c:pt>
                <c:pt idx="5">
                  <c:v>13</c:v>
                </c:pt>
                <c:pt idx="6">
                  <c:v>12</c:v>
                </c:pt>
              </c:numCache>
            </c:numRef>
          </c:val>
          <c:smooth val="0"/>
          <c:extLst>
            <c:ext xmlns:c16="http://schemas.microsoft.com/office/drawing/2014/chart" uri="{C3380CC4-5D6E-409C-BE32-E72D297353CC}">
              <c16:uniqueId val="{00000000-8F1E-6649-BA99-D721276B7292}"/>
            </c:ext>
          </c:extLst>
        </c:ser>
        <c:dLbls>
          <c:showLegendKey val="0"/>
          <c:showVal val="0"/>
          <c:showCatName val="0"/>
          <c:showSerName val="0"/>
          <c:showPercent val="0"/>
          <c:showBubbleSize val="0"/>
        </c:dLbls>
        <c:smooth val="0"/>
        <c:axId val="316040376"/>
        <c:axId val="279258096"/>
      </c:lineChart>
      <c:catAx>
        <c:axId val="316040376"/>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Kalam" panose="02000000000000000000" pitchFamily="2" charset="0"/>
              </a:defRPr>
            </a:pPr>
            <a:endParaRPr lang="en-US"/>
          </a:p>
        </c:txPr>
        <c:crossAx val="279258096"/>
        <c:crosses val="autoZero"/>
        <c:auto val="1"/>
        <c:lblAlgn val="ctr"/>
        <c:lblOffset val="100"/>
        <c:noMultiLvlLbl val="0"/>
      </c:catAx>
      <c:valAx>
        <c:axId val="279258096"/>
        <c:scaling>
          <c:orientation val="minMax"/>
        </c:scaling>
        <c:delete val="0"/>
        <c:axPos val="l"/>
        <c:majorGridlines>
          <c:spPr>
            <a:ln w="9525" cap="flat" cmpd="sng" algn="ctr">
              <a:solidFill>
                <a:schemeClr val="tx1"/>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Kalam" panose="02000000000000000000" pitchFamily="2" charset="0"/>
              </a:defRPr>
            </a:pPr>
            <a:endParaRPr lang="en-US"/>
          </a:p>
        </c:txPr>
        <c:crossAx val="31604037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1600" b="1" dirty="0">
                <a:solidFill>
                  <a:schemeClr val="tx1"/>
                </a:solidFill>
                <a:latin typeface="+mn-lt"/>
                <a:cs typeface="Kalam" panose="02000000000000000000" pitchFamily="2" charset="0"/>
              </a:rPr>
              <a:t>Distance</a:t>
            </a:r>
            <a:r>
              <a:rPr lang="en-US" sz="1600" b="1" baseline="0" dirty="0">
                <a:solidFill>
                  <a:schemeClr val="tx1"/>
                </a:solidFill>
                <a:latin typeface="+mn-lt"/>
                <a:cs typeface="Kalam" panose="02000000000000000000" pitchFamily="2" charset="0"/>
              </a:rPr>
              <a:t> Travelled</a:t>
            </a:r>
            <a:endParaRPr lang="en-US" sz="1600" b="1" dirty="0">
              <a:solidFill>
                <a:schemeClr val="tx1"/>
              </a:solidFill>
              <a:latin typeface="+mn-lt"/>
              <a:cs typeface="Kalam" panose="02000000000000000000" pitchFamily="2" charset="0"/>
            </a:endParaRPr>
          </a:p>
        </c:rich>
      </c:tx>
      <c:layout>
        <c:manualLayout>
          <c:xMode val="edge"/>
          <c:yMode val="edge"/>
          <c:x val="0.31896626566208497"/>
          <c:y val="4.738805264584374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6.2196447278382305E-2"/>
          <c:y val="0.16009737506136715"/>
          <c:w val="0.9067053290824264"/>
          <c:h val="0.73111799932907573"/>
        </c:manualLayout>
      </c:layout>
      <c:lineChart>
        <c:grouping val="standard"/>
        <c:varyColors val="0"/>
        <c:ser>
          <c:idx val="0"/>
          <c:order val="0"/>
          <c:tx>
            <c:strRef>
              <c:f>Sheet1!$B$1</c:f>
              <c:strCache>
                <c:ptCount val="1"/>
                <c:pt idx="0">
                  <c:v>Distnace Travelled</c:v>
                </c:pt>
              </c:strCache>
            </c:strRef>
          </c:tx>
          <c:spPr>
            <a:ln w="28575" cap="rnd">
              <a:solidFill>
                <a:schemeClr val="accent1"/>
              </a:solidFill>
              <a:round/>
            </a:ln>
            <a:effectLst/>
          </c:spPr>
          <c:marker>
            <c:symbol val="none"/>
          </c:marker>
          <c:cat>
            <c:numRef>
              <c:f>Sheet1!$A$2:$A$6</c:f>
              <c:numCache>
                <c:formatCode>h:mm</c:formatCode>
                <c:ptCount val="5"/>
                <c:pt idx="0">
                  <c:v>0.5</c:v>
                </c:pt>
                <c:pt idx="1">
                  <c:v>0.54166666666666663</c:v>
                </c:pt>
                <c:pt idx="2">
                  <c:v>0.58333333333333337</c:v>
                </c:pt>
                <c:pt idx="3">
                  <c:v>0.625</c:v>
                </c:pt>
                <c:pt idx="4">
                  <c:v>0.66666666666666663</c:v>
                </c:pt>
              </c:numCache>
            </c:numRef>
          </c:cat>
          <c:val>
            <c:numRef>
              <c:f>Sheet1!$B$2:$B$6</c:f>
              <c:numCache>
                <c:formatCode>General</c:formatCode>
                <c:ptCount val="5"/>
                <c:pt idx="0">
                  <c:v>0</c:v>
                </c:pt>
                <c:pt idx="1">
                  <c:v>3</c:v>
                </c:pt>
                <c:pt idx="2">
                  <c:v>5</c:v>
                </c:pt>
                <c:pt idx="3">
                  <c:v>5</c:v>
                </c:pt>
                <c:pt idx="4">
                  <c:v>7</c:v>
                </c:pt>
              </c:numCache>
            </c:numRef>
          </c:val>
          <c:smooth val="0"/>
          <c:extLst>
            <c:ext xmlns:c16="http://schemas.microsoft.com/office/drawing/2014/chart" uri="{C3380CC4-5D6E-409C-BE32-E72D297353CC}">
              <c16:uniqueId val="{00000000-8F54-9547-B9A1-2B36693974DE}"/>
            </c:ext>
          </c:extLst>
        </c:ser>
        <c:dLbls>
          <c:showLegendKey val="0"/>
          <c:showVal val="0"/>
          <c:showCatName val="0"/>
          <c:showSerName val="0"/>
          <c:showPercent val="0"/>
          <c:showBubbleSize val="0"/>
        </c:dLbls>
        <c:smooth val="0"/>
        <c:axId val="279251824"/>
        <c:axId val="279257704"/>
      </c:lineChart>
      <c:catAx>
        <c:axId val="279251824"/>
        <c:scaling>
          <c:orientation val="minMax"/>
        </c:scaling>
        <c:delete val="0"/>
        <c:axPos val="b"/>
        <c:numFmt formatCode="h:mm"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Kalam" panose="02000000000000000000" pitchFamily="2" charset="0"/>
              </a:defRPr>
            </a:pPr>
            <a:endParaRPr lang="en-US"/>
          </a:p>
        </c:txPr>
        <c:crossAx val="279257704"/>
        <c:crosses val="autoZero"/>
        <c:auto val="1"/>
        <c:lblAlgn val="ctr"/>
        <c:lblOffset val="100"/>
        <c:noMultiLvlLbl val="0"/>
      </c:catAx>
      <c:valAx>
        <c:axId val="279257704"/>
        <c:scaling>
          <c:orientation val="minMax"/>
        </c:scaling>
        <c:delete val="1"/>
        <c:axPos val="l"/>
        <c:numFmt formatCode="General" sourceLinked="1"/>
        <c:majorTickMark val="none"/>
        <c:minorTickMark val="none"/>
        <c:tickLblPos val="nextTo"/>
        <c:crossAx val="27925182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strRef>
              <c:f>'Cycle Ride (3)'!$C$3</c:f>
              <c:strCache>
                <c:ptCount val="1"/>
                <c:pt idx="0">
                  <c:v>Distance in km</c:v>
                </c:pt>
              </c:strCache>
            </c:strRef>
          </c:tx>
          <c:spPr>
            <a:ln w="28575" cap="rnd">
              <a:noFill/>
              <a:round/>
            </a:ln>
            <a:effectLst/>
          </c:spPr>
          <c:marker>
            <c:symbol val="none"/>
          </c:marker>
          <c:cat>
            <c:numRef>
              <c:f>'Cycle Ride (3)'!$B$4:$B$16</c:f>
              <c:numCache>
                <c:formatCode>General</c:formatCode>
                <c:ptCount val="13"/>
                <c:pt idx="0" formatCode="h:mm">
                  <c:v>0.58333333333333337</c:v>
                </c:pt>
                <c:pt idx="3" formatCode="h:mm">
                  <c:v>0.60416666666666663</c:v>
                </c:pt>
                <c:pt idx="6" formatCode="h:mm">
                  <c:v>0.625</c:v>
                </c:pt>
                <c:pt idx="9" formatCode="h:mm">
                  <c:v>0.64583333333333337</c:v>
                </c:pt>
                <c:pt idx="12" formatCode="h:mm">
                  <c:v>0.66666666666666663</c:v>
                </c:pt>
              </c:numCache>
            </c:numRef>
          </c:cat>
          <c:val>
            <c:numRef>
              <c:f>'Cycle Ride (3)'!$C$4:$C$16</c:f>
              <c:numCache>
                <c:formatCode>General</c:formatCode>
                <c:ptCount val="13"/>
                <c:pt idx="0">
                  <c:v>0</c:v>
                </c:pt>
                <c:pt idx="1">
                  <c:v>4</c:v>
                </c:pt>
                <c:pt idx="2">
                  <c:v>8</c:v>
                </c:pt>
                <c:pt idx="3">
                  <c:v>12</c:v>
                </c:pt>
                <c:pt idx="4">
                  <c:v>20</c:v>
                </c:pt>
                <c:pt idx="5">
                  <c:v>26</c:v>
                </c:pt>
                <c:pt idx="6">
                  <c:v>32</c:v>
                </c:pt>
                <c:pt idx="7">
                  <c:v>34</c:v>
                </c:pt>
                <c:pt idx="8">
                  <c:v>36</c:v>
                </c:pt>
                <c:pt idx="9">
                  <c:v>40</c:v>
                </c:pt>
                <c:pt idx="10">
                  <c:v>44</c:v>
                </c:pt>
                <c:pt idx="11">
                  <c:v>48</c:v>
                </c:pt>
                <c:pt idx="12">
                  <c:v>54</c:v>
                </c:pt>
              </c:numCache>
            </c:numRef>
          </c:val>
          <c:smooth val="0"/>
          <c:extLst>
            <c:ext xmlns:c16="http://schemas.microsoft.com/office/drawing/2014/chart" uri="{C3380CC4-5D6E-409C-BE32-E72D297353CC}">
              <c16:uniqueId val="{00000000-FA3A-4D29-84DE-4ADFF33D4766}"/>
            </c:ext>
          </c:extLst>
        </c:ser>
        <c:dLbls>
          <c:showLegendKey val="0"/>
          <c:showVal val="0"/>
          <c:showCatName val="0"/>
          <c:showSerName val="0"/>
          <c:showPercent val="0"/>
          <c:showBubbleSize val="0"/>
        </c:dLbls>
        <c:smooth val="0"/>
        <c:axId val="279252608"/>
        <c:axId val="279254960"/>
      </c:lineChart>
      <c:catAx>
        <c:axId val="279252608"/>
        <c:scaling>
          <c:orientation val="minMax"/>
        </c:scaling>
        <c:delete val="1"/>
        <c:axPos val="b"/>
        <c:minorGridlines>
          <c:spPr>
            <a:ln w="9525" cap="flat" cmpd="sng" algn="ctr">
              <a:solidFill>
                <a:srgbClr val="1C1C1C">
                  <a:lumMod val="50000"/>
                  <a:lumOff val="50000"/>
                </a:srgbClr>
              </a:solidFill>
              <a:round/>
            </a:ln>
            <a:effectLst/>
          </c:spPr>
        </c:minorGridlines>
        <c:title>
          <c:tx>
            <c:rich>
              <a:bodyPr rot="0" spcFirstLastPara="1" vertOverflow="ellipsis" vert="horz" wrap="square" anchor="ctr" anchorCtr="1"/>
              <a:lstStyle/>
              <a:p>
                <a:pPr>
                  <a:defRPr sz="1100" b="0" i="0" u="none" strike="noStrike" kern="1200" baseline="0">
                    <a:solidFill>
                      <a:schemeClr val="tx1"/>
                    </a:solidFill>
                    <a:latin typeface="+mn-lt"/>
                    <a:ea typeface="+mn-ea"/>
                    <a:cs typeface="+mn-cs"/>
                  </a:defRPr>
                </a:pPr>
                <a:r>
                  <a:rPr lang="en-GB" sz="1100" b="1" dirty="0">
                    <a:solidFill>
                      <a:schemeClr val="tx1"/>
                    </a:solidFill>
                    <a:latin typeface="Twinkl" pitchFamily="50" charset="0"/>
                  </a:rPr>
                  <a:t>Time (24</a:t>
                </a:r>
                <a:r>
                  <a:rPr lang="en-GB" sz="1100" b="1" baseline="0" dirty="0">
                    <a:solidFill>
                      <a:schemeClr val="tx1"/>
                    </a:solidFill>
                    <a:latin typeface="Twinkl" pitchFamily="50" charset="0"/>
                  </a:rPr>
                  <a:t>-hour clock)</a:t>
                </a:r>
                <a:endParaRPr lang="en-GB" sz="1100" b="1" dirty="0">
                  <a:solidFill>
                    <a:schemeClr val="tx1"/>
                  </a:solidFill>
                  <a:latin typeface="Twinkl" pitchFamily="50" charset="0"/>
                </a:endParaRPr>
              </a:p>
            </c:rich>
          </c:tx>
          <c:layout>
            <c:manualLayout>
              <c:xMode val="edge"/>
              <c:yMode val="edge"/>
              <c:x val="0.34054479985035541"/>
              <c:y val="0.94080900256017541"/>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title>
        <c:numFmt formatCode="h:mm" sourceLinked="1"/>
        <c:majorTickMark val="out"/>
        <c:minorTickMark val="out"/>
        <c:tickLblPos val="nextTo"/>
        <c:crossAx val="279254960"/>
        <c:crosses val="autoZero"/>
        <c:auto val="1"/>
        <c:lblAlgn val="ctr"/>
        <c:lblOffset val="100"/>
        <c:noMultiLvlLbl val="0"/>
      </c:catAx>
      <c:valAx>
        <c:axId val="279254960"/>
        <c:scaling>
          <c:orientation val="minMax"/>
          <c:max val="5.6"/>
          <c:min val="0"/>
        </c:scaling>
        <c:delete val="1"/>
        <c:axPos val="l"/>
        <c:majorGridlines>
          <c:spPr>
            <a:ln w="9525" cap="flat" cmpd="sng" algn="ctr">
              <a:solidFill>
                <a:srgbClr val="1C1C1C">
                  <a:lumMod val="50000"/>
                  <a:lumOff val="50000"/>
                </a:srgbClr>
              </a:solidFill>
              <a:round/>
            </a:ln>
            <a:effectLst/>
          </c:spPr>
        </c:majorGridlines>
        <c:minorGridlines>
          <c:spPr>
            <a:ln w="9525" cap="flat" cmpd="sng" algn="ctr">
              <a:solidFill>
                <a:srgbClr val="1C1C1C">
                  <a:lumMod val="50000"/>
                  <a:lumOff val="50000"/>
                </a:srgbClr>
              </a:solidFill>
              <a:round/>
            </a:ln>
            <a:effectLst/>
          </c:spPr>
        </c:minorGridlines>
        <c:title>
          <c:tx>
            <c:rich>
              <a:bodyPr rot="-5400000" spcFirstLastPara="1" vertOverflow="ellipsis" vert="horz" wrap="square" anchor="ctr" anchorCtr="1"/>
              <a:lstStyle/>
              <a:p>
                <a:pPr>
                  <a:defRPr sz="1100" b="0" i="0" u="none" strike="noStrike" kern="1200" baseline="0">
                    <a:solidFill>
                      <a:schemeClr val="tx1"/>
                    </a:solidFill>
                    <a:latin typeface="+mn-lt"/>
                    <a:ea typeface="+mn-ea"/>
                    <a:cs typeface="+mn-cs"/>
                  </a:defRPr>
                </a:pPr>
                <a:r>
                  <a:rPr lang="en-GB" sz="1100" b="1" dirty="0">
                    <a:solidFill>
                      <a:schemeClr val="tx1"/>
                    </a:solidFill>
                    <a:latin typeface="Twinkl" pitchFamily="50" charset="0"/>
                  </a:rPr>
                  <a:t>Distance (km)</a:t>
                </a:r>
              </a:p>
            </c:rich>
          </c:tx>
          <c:layout>
            <c:manualLayout>
              <c:xMode val="edge"/>
              <c:yMode val="edge"/>
              <c:x val="1.7817059483726149E-2"/>
              <c:y val="0.38277233403458238"/>
            </c:manualLayout>
          </c:layout>
          <c:overlay val="0"/>
          <c:spPr>
            <a:noFill/>
            <a:ln>
              <a:noFill/>
            </a:ln>
            <a:effectLst/>
          </c:spPr>
          <c:txPr>
            <a:bodyPr rot="-54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title>
        <c:numFmt formatCode="General" sourceLinked="1"/>
        <c:majorTickMark val="out"/>
        <c:minorTickMark val="out"/>
        <c:tickLblPos val="nextTo"/>
        <c:crossAx val="279252608"/>
        <c:crosses val="autoZero"/>
        <c:crossBetween val="midCat"/>
      </c:valAx>
      <c:spPr>
        <a:noFill/>
        <a:ln>
          <a:solidFill>
            <a:srgbClr val="1C1C1C"/>
          </a:solidFill>
        </a:ln>
        <a:effectLst/>
      </c:spPr>
    </c:plotArea>
    <c:plotVisOnly val="1"/>
    <c:dispBlanksAs val="gap"/>
    <c:showDLblsOverMax val="0"/>
  </c:chart>
  <c:spPr>
    <a:solidFill>
      <a:srgbClr val="FFFFFF"/>
    </a:solidFill>
    <a:ln w="9525" cap="flat" cmpd="sng" algn="ctr">
      <a:noFill/>
      <a:round/>
    </a:ln>
    <a:effectLst/>
  </c:spPr>
  <c:txPr>
    <a:bodyPr/>
    <a:lstStyle/>
    <a:p>
      <a:pPr>
        <a:defRPr/>
      </a:pPr>
      <a:endParaRPr lang="en-US"/>
    </a:p>
  </c:txPr>
  <c:externalData r:id="rId4">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strRef>
              <c:f>'Cycle Ride (3)'!$C$3</c:f>
              <c:strCache>
                <c:ptCount val="1"/>
                <c:pt idx="0">
                  <c:v>Distance in km</c:v>
                </c:pt>
              </c:strCache>
            </c:strRef>
          </c:tx>
          <c:spPr>
            <a:ln w="28575" cap="rnd">
              <a:noFill/>
              <a:round/>
            </a:ln>
            <a:effectLst/>
          </c:spPr>
          <c:marker>
            <c:symbol val="none"/>
          </c:marker>
          <c:cat>
            <c:numRef>
              <c:f>'Cycle Ride (3)'!$B$4:$B$16</c:f>
              <c:numCache>
                <c:formatCode>General</c:formatCode>
                <c:ptCount val="13"/>
                <c:pt idx="0" formatCode="h:mm">
                  <c:v>0.58333333333333337</c:v>
                </c:pt>
                <c:pt idx="3" formatCode="h:mm">
                  <c:v>0.60416666666666663</c:v>
                </c:pt>
                <c:pt idx="6" formatCode="h:mm">
                  <c:v>0.625</c:v>
                </c:pt>
                <c:pt idx="9" formatCode="h:mm">
                  <c:v>0.64583333333333337</c:v>
                </c:pt>
                <c:pt idx="12" formatCode="h:mm">
                  <c:v>0.66666666666666663</c:v>
                </c:pt>
              </c:numCache>
            </c:numRef>
          </c:cat>
          <c:val>
            <c:numRef>
              <c:f>'Cycle Ride (3)'!$C$4:$C$16</c:f>
              <c:numCache>
                <c:formatCode>General</c:formatCode>
                <c:ptCount val="13"/>
                <c:pt idx="0">
                  <c:v>0</c:v>
                </c:pt>
                <c:pt idx="1">
                  <c:v>4</c:v>
                </c:pt>
                <c:pt idx="2">
                  <c:v>8</c:v>
                </c:pt>
                <c:pt idx="3">
                  <c:v>12</c:v>
                </c:pt>
                <c:pt idx="4">
                  <c:v>20</c:v>
                </c:pt>
                <c:pt idx="5">
                  <c:v>26</c:v>
                </c:pt>
                <c:pt idx="6">
                  <c:v>32</c:v>
                </c:pt>
                <c:pt idx="7">
                  <c:v>34</c:v>
                </c:pt>
                <c:pt idx="8">
                  <c:v>36</c:v>
                </c:pt>
                <c:pt idx="9">
                  <c:v>40</c:v>
                </c:pt>
                <c:pt idx="10">
                  <c:v>44</c:v>
                </c:pt>
                <c:pt idx="11">
                  <c:v>48</c:v>
                </c:pt>
                <c:pt idx="12">
                  <c:v>54</c:v>
                </c:pt>
              </c:numCache>
            </c:numRef>
          </c:val>
          <c:smooth val="0"/>
          <c:extLst>
            <c:ext xmlns:c16="http://schemas.microsoft.com/office/drawing/2014/chart" uri="{C3380CC4-5D6E-409C-BE32-E72D297353CC}">
              <c16:uniqueId val="{00000000-FA3A-4D29-84DE-4ADFF33D4766}"/>
            </c:ext>
          </c:extLst>
        </c:ser>
        <c:dLbls>
          <c:showLegendKey val="0"/>
          <c:showVal val="0"/>
          <c:showCatName val="0"/>
          <c:showSerName val="0"/>
          <c:showPercent val="0"/>
          <c:showBubbleSize val="0"/>
        </c:dLbls>
        <c:smooth val="0"/>
        <c:axId val="279253784"/>
        <c:axId val="279254176"/>
      </c:lineChart>
      <c:catAx>
        <c:axId val="279253784"/>
        <c:scaling>
          <c:orientation val="minMax"/>
        </c:scaling>
        <c:delete val="0"/>
        <c:axPos val="b"/>
        <c:minorGridlines>
          <c:spPr>
            <a:ln w="9525" cap="flat" cmpd="sng" algn="ctr">
              <a:solidFill>
                <a:srgbClr val="1C1C1C">
                  <a:lumMod val="50000"/>
                  <a:lumOff val="50000"/>
                </a:srgbClr>
              </a:solidFill>
              <a:round/>
            </a:ln>
            <a:effectLst/>
          </c:spPr>
        </c:minorGridlines>
        <c:title>
          <c:tx>
            <c:rich>
              <a:bodyPr rot="0" spcFirstLastPara="1" vertOverflow="ellipsis" vert="horz" wrap="square" anchor="ctr" anchorCtr="1"/>
              <a:lstStyle/>
              <a:p>
                <a:pPr>
                  <a:defRPr sz="1100" b="0" i="0" u="none" strike="noStrike" kern="1200" baseline="0">
                    <a:solidFill>
                      <a:schemeClr val="tx1"/>
                    </a:solidFill>
                    <a:latin typeface="+mn-lt"/>
                    <a:ea typeface="+mn-ea"/>
                    <a:cs typeface="+mn-cs"/>
                  </a:defRPr>
                </a:pPr>
                <a:r>
                  <a:rPr lang="en-GB" sz="1100" b="1" dirty="0">
                    <a:solidFill>
                      <a:schemeClr val="tx1"/>
                    </a:solidFill>
                    <a:latin typeface="Twinkl" pitchFamily="50" charset="0"/>
                  </a:rPr>
                  <a:t>Time (24</a:t>
                </a:r>
                <a:r>
                  <a:rPr lang="en-GB" sz="1100" b="1" baseline="0" dirty="0">
                    <a:solidFill>
                      <a:schemeClr val="tx1"/>
                    </a:solidFill>
                    <a:latin typeface="Twinkl" pitchFamily="50" charset="0"/>
                  </a:rPr>
                  <a:t>-hour clock)</a:t>
                </a:r>
                <a:endParaRPr lang="en-GB" sz="1100" b="1" dirty="0">
                  <a:solidFill>
                    <a:schemeClr val="tx1"/>
                  </a:solidFill>
                  <a:latin typeface="Twinkl" pitchFamily="50" charset="0"/>
                </a:endParaRPr>
              </a:p>
            </c:rich>
          </c:tx>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title>
        <c:numFmt formatCode="h:mm" sourceLinked="1"/>
        <c:majorTickMark val="out"/>
        <c:minorTickMark val="out"/>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279254176"/>
        <c:crosses val="autoZero"/>
        <c:auto val="1"/>
        <c:lblAlgn val="ctr"/>
        <c:lblOffset val="100"/>
        <c:noMultiLvlLbl val="0"/>
      </c:catAx>
      <c:valAx>
        <c:axId val="279254176"/>
        <c:scaling>
          <c:orientation val="minMax"/>
          <c:max val="5.6"/>
          <c:min val="0"/>
        </c:scaling>
        <c:delete val="0"/>
        <c:axPos val="l"/>
        <c:majorGridlines>
          <c:spPr>
            <a:ln w="9525" cap="flat" cmpd="sng" algn="ctr">
              <a:solidFill>
                <a:srgbClr val="1C1C1C">
                  <a:lumMod val="50000"/>
                  <a:lumOff val="50000"/>
                </a:srgbClr>
              </a:solidFill>
              <a:round/>
            </a:ln>
            <a:effectLst/>
          </c:spPr>
        </c:majorGridlines>
        <c:minorGridlines>
          <c:spPr>
            <a:ln w="9525" cap="flat" cmpd="sng" algn="ctr">
              <a:solidFill>
                <a:srgbClr val="1C1C1C">
                  <a:lumMod val="50000"/>
                  <a:lumOff val="50000"/>
                </a:srgbClr>
              </a:solidFill>
              <a:round/>
            </a:ln>
            <a:effectLst/>
          </c:spPr>
        </c:minorGridlines>
        <c:title>
          <c:tx>
            <c:rich>
              <a:bodyPr rot="-5400000" spcFirstLastPara="1" vertOverflow="ellipsis" vert="horz" wrap="square" anchor="ctr" anchorCtr="1"/>
              <a:lstStyle/>
              <a:p>
                <a:pPr>
                  <a:defRPr sz="1100" b="0" i="0" u="none" strike="noStrike" kern="1200" baseline="0">
                    <a:solidFill>
                      <a:schemeClr val="tx1"/>
                    </a:solidFill>
                    <a:latin typeface="+mn-lt"/>
                    <a:ea typeface="+mn-ea"/>
                    <a:cs typeface="+mn-cs"/>
                  </a:defRPr>
                </a:pPr>
                <a:r>
                  <a:rPr lang="en-GB" sz="1100" b="1" dirty="0">
                    <a:solidFill>
                      <a:schemeClr val="tx1"/>
                    </a:solidFill>
                    <a:latin typeface="Twinkl" pitchFamily="50" charset="0"/>
                  </a:rPr>
                  <a:t>Distance (km)</a:t>
                </a:r>
              </a:p>
            </c:rich>
          </c:tx>
          <c:overlay val="0"/>
          <c:spPr>
            <a:noFill/>
            <a:ln>
              <a:noFill/>
            </a:ln>
            <a:effectLst/>
          </c:spPr>
          <c:txPr>
            <a:bodyPr rot="-54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title>
        <c:numFmt formatCode="General" sourceLinked="1"/>
        <c:majorTickMark val="out"/>
        <c:minorTickMark val="out"/>
        <c:tickLblPos val="nextTo"/>
        <c:spPr>
          <a:noFill/>
          <a:ln>
            <a:solidFill>
              <a:schemeClr val="tx1"/>
            </a:solid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279253784"/>
        <c:crosses val="autoZero"/>
        <c:crossBetween val="midCat"/>
      </c:valAx>
      <c:spPr>
        <a:noFill/>
        <a:ln>
          <a:noFill/>
        </a:ln>
        <a:effectLst/>
      </c:spPr>
    </c:plotArea>
    <c:plotVisOnly val="1"/>
    <c:dispBlanksAs val="gap"/>
    <c:showDLblsOverMax val="0"/>
  </c:chart>
  <c:spPr>
    <a:solidFill>
      <a:srgbClr val="FFFFFF"/>
    </a:solidFill>
    <a:ln w="9525" cap="flat" cmpd="sng" algn="ctr">
      <a:noFill/>
      <a:round/>
    </a:ln>
    <a:effectLst/>
  </c:spPr>
  <c:txPr>
    <a:bodyPr/>
    <a:lstStyle/>
    <a:p>
      <a:pPr>
        <a:defRPr/>
      </a:pPr>
      <a:endParaRPr lang="en-US"/>
    </a:p>
  </c:txPr>
  <c:externalData r:id="rId4">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solidFill>
                <a:latin typeface="Twinkl" pitchFamily="50" charset="0"/>
                <a:ea typeface="+mn-ea"/>
                <a:cs typeface="+mn-cs"/>
              </a:defRPr>
            </a:pPr>
            <a:r>
              <a:rPr lang="en-GB" b="1" u="sng" dirty="0">
                <a:solidFill>
                  <a:schemeClr val="tx1"/>
                </a:solidFill>
                <a:latin typeface="Twinkl" pitchFamily="50" charset="0"/>
              </a:rPr>
              <a:t>A Line Graph</a:t>
            </a:r>
            <a:r>
              <a:rPr lang="en-GB" b="1" u="sng" baseline="0" dirty="0">
                <a:solidFill>
                  <a:schemeClr val="tx1"/>
                </a:solidFill>
                <a:latin typeface="Twinkl" pitchFamily="50" charset="0"/>
              </a:rPr>
              <a:t> to Show the Distance Travelled during a Sponsored Cycle</a:t>
            </a:r>
            <a:endParaRPr lang="en-GB" b="1" u="sng" dirty="0">
              <a:solidFill>
                <a:schemeClr val="tx1"/>
              </a:solidFill>
              <a:latin typeface="Twinkl" pitchFamily="50" charset="0"/>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Twinkl" pitchFamily="50" charset="0"/>
              <a:ea typeface="+mn-ea"/>
              <a:cs typeface="+mn-cs"/>
            </a:defRPr>
          </a:pPr>
          <a:endParaRPr lang="en-US"/>
        </a:p>
      </c:txPr>
    </c:title>
    <c:autoTitleDeleted val="0"/>
    <c:plotArea>
      <c:layout/>
      <c:lineChart>
        <c:grouping val="standard"/>
        <c:varyColors val="0"/>
        <c:ser>
          <c:idx val="0"/>
          <c:order val="0"/>
          <c:tx>
            <c:strRef>
              <c:f>'Cycle Ride (3)'!$C$3</c:f>
              <c:strCache>
                <c:ptCount val="1"/>
                <c:pt idx="0">
                  <c:v>Distance in km</c:v>
                </c:pt>
              </c:strCache>
            </c:strRef>
          </c:tx>
          <c:spPr>
            <a:ln w="28575" cap="rnd">
              <a:noFill/>
              <a:round/>
            </a:ln>
            <a:effectLst/>
          </c:spPr>
          <c:marker>
            <c:symbol val="none"/>
          </c:marker>
          <c:cat>
            <c:numRef>
              <c:f>'Cycle Ride (3)'!$B$4:$B$16</c:f>
              <c:numCache>
                <c:formatCode>General</c:formatCode>
                <c:ptCount val="13"/>
                <c:pt idx="0" formatCode="h:mm">
                  <c:v>0.58333333333333337</c:v>
                </c:pt>
                <c:pt idx="3" formatCode="h:mm">
                  <c:v>0.60416666666666663</c:v>
                </c:pt>
                <c:pt idx="6" formatCode="h:mm">
                  <c:v>0.625</c:v>
                </c:pt>
                <c:pt idx="9" formatCode="h:mm">
                  <c:v>0.64583333333333337</c:v>
                </c:pt>
                <c:pt idx="12" formatCode="h:mm">
                  <c:v>0.66666666666666663</c:v>
                </c:pt>
              </c:numCache>
            </c:numRef>
          </c:cat>
          <c:val>
            <c:numRef>
              <c:f>'Cycle Ride (3)'!$C$4:$C$16</c:f>
              <c:numCache>
                <c:formatCode>General</c:formatCode>
                <c:ptCount val="13"/>
                <c:pt idx="0">
                  <c:v>0</c:v>
                </c:pt>
                <c:pt idx="1">
                  <c:v>4</c:v>
                </c:pt>
                <c:pt idx="2">
                  <c:v>8</c:v>
                </c:pt>
                <c:pt idx="3">
                  <c:v>12</c:v>
                </c:pt>
                <c:pt idx="4">
                  <c:v>20</c:v>
                </c:pt>
                <c:pt idx="5">
                  <c:v>26</c:v>
                </c:pt>
                <c:pt idx="6">
                  <c:v>32</c:v>
                </c:pt>
                <c:pt idx="7">
                  <c:v>34</c:v>
                </c:pt>
                <c:pt idx="8">
                  <c:v>36</c:v>
                </c:pt>
                <c:pt idx="9">
                  <c:v>40</c:v>
                </c:pt>
                <c:pt idx="10">
                  <c:v>44</c:v>
                </c:pt>
                <c:pt idx="11">
                  <c:v>48</c:v>
                </c:pt>
                <c:pt idx="12">
                  <c:v>54</c:v>
                </c:pt>
              </c:numCache>
            </c:numRef>
          </c:val>
          <c:smooth val="0"/>
          <c:extLst>
            <c:ext xmlns:c16="http://schemas.microsoft.com/office/drawing/2014/chart" uri="{C3380CC4-5D6E-409C-BE32-E72D297353CC}">
              <c16:uniqueId val="{00000000-FA3A-4D29-84DE-4ADFF33D4766}"/>
            </c:ext>
          </c:extLst>
        </c:ser>
        <c:dLbls>
          <c:showLegendKey val="0"/>
          <c:showVal val="0"/>
          <c:showCatName val="0"/>
          <c:showSerName val="0"/>
          <c:showPercent val="0"/>
          <c:showBubbleSize val="0"/>
        </c:dLbls>
        <c:smooth val="0"/>
        <c:axId val="279256920"/>
        <c:axId val="279256136"/>
      </c:lineChart>
      <c:catAx>
        <c:axId val="279256920"/>
        <c:scaling>
          <c:orientation val="minMax"/>
        </c:scaling>
        <c:delete val="0"/>
        <c:axPos val="b"/>
        <c:minorGridlines>
          <c:spPr>
            <a:ln w="9525" cap="flat" cmpd="sng" algn="ctr">
              <a:solidFill>
                <a:srgbClr val="1C1C1C">
                  <a:lumMod val="50000"/>
                  <a:lumOff val="50000"/>
                </a:srgbClr>
              </a:solidFill>
              <a:round/>
            </a:ln>
            <a:effectLst/>
          </c:spPr>
        </c:minorGridlines>
        <c:title>
          <c:tx>
            <c:rich>
              <a:bodyPr rot="0" spcFirstLastPara="1" vertOverflow="ellipsis" vert="horz" wrap="square" anchor="ctr" anchorCtr="1"/>
              <a:lstStyle/>
              <a:p>
                <a:pPr>
                  <a:defRPr sz="1100" b="0" i="0" u="none" strike="noStrike" kern="1200" baseline="0">
                    <a:solidFill>
                      <a:schemeClr val="tx1"/>
                    </a:solidFill>
                    <a:latin typeface="+mn-lt"/>
                    <a:ea typeface="+mn-ea"/>
                    <a:cs typeface="+mn-cs"/>
                  </a:defRPr>
                </a:pPr>
                <a:r>
                  <a:rPr lang="en-GB" sz="1100" b="1" dirty="0">
                    <a:solidFill>
                      <a:schemeClr val="tx1"/>
                    </a:solidFill>
                    <a:latin typeface="Twinkl" pitchFamily="50" charset="0"/>
                  </a:rPr>
                  <a:t>Time (24</a:t>
                </a:r>
                <a:r>
                  <a:rPr lang="en-GB" sz="1100" b="1" baseline="0" dirty="0">
                    <a:solidFill>
                      <a:schemeClr val="tx1"/>
                    </a:solidFill>
                    <a:latin typeface="Twinkl" pitchFamily="50" charset="0"/>
                  </a:rPr>
                  <a:t>-hour clock)</a:t>
                </a:r>
                <a:endParaRPr lang="en-GB" sz="1100" b="1" dirty="0">
                  <a:solidFill>
                    <a:schemeClr val="tx1"/>
                  </a:solidFill>
                  <a:latin typeface="Twinkl" pitchFamily="50" charset="0"/>
                </a:endParaRPr>
              </a:p>
            </c:rich>
          </c:tx>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title>
        <c:numFmt formatCode="h:mm" sourceLinked="1"/>
        <c:majorTickMark val="out"/>
        <c:minorTickMark val="out"/>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279256136"/>
        <c:crosses val="autoZero"/>
        <c:auto val="1"/>
        <c:lblAlgn val="ctr"/>
        <c:lblOffset val="100"/>
        <c:noMultiLvlLbl val="0"/>
      </c:catAx>
      <c:valAx>
        <c:axId val="279256136"/>
        <c:scaling>
          <c:orientation val="minMax"/>
          <c:max val="5.6"/>
          <c:min val="0"/>
        </c:scaling>
        <c:delete val="0"/>
        <c:axPos val="l"/>
        <c:majorGridlines>
          <c:spPr>
            <a:ln w="9525" cap="flat" cmpd="sng" algn="ctr">
              <a:solidFill>
                <a:srgbClr val="1C1C1C">
                  <a:lumMod val="50000"/>
                  <a:lumOff val="50000"/>
                </a:srgbClr>
              </a:solidFill>
              <a:round/>
            </a:ln>
            <a:effectLst/>
          </c:spPr>
        </c:majorGridlines>
        <c:minorGridlines>
          <c:spPr>
            <a:ln w="9525" cap="flat" cmpd="sng" algn="ctr">
              <a:solidFill>
                <a:srgbClr val="1C1C1C">
                  <a:lumMod val="50000"/>
                  <a:lumOff val="50000"/>
                </a:srgbClr>
              </a:solidFill>
              <a:round/>
            </a:ln>
            <a:effectLst/>
          </c:spPr>
        </c:minorGridlines>
        <c:title>
          <c:tx>
            <c:rich>
              <a:bodyPr rot="-5400000" spcFirstLastPara="1" vertOverflow="ellipsis" vert="horz" wrap="square" anchor="ctr" anchorCtr="1"/>
              <a:lstStyle/>
              <a:p>
                <a:pPr>
                  <a:defRPr sz="1100" b="0" i="0" u="none" strike="noStrike" kern="1200" baseline="0">
                    <a:solidFill>
                      <a:schemeClr val="tx1"/>
                    </a:solidFill>
                    <a:latin typeface="+mn-lt"/>
                    <a:ea typeface="+mn-ea"/>
                    <a:cs typeface="+mn-cs"/>
                  </a:defRPr>
                </a:pPr>
                <a:r>
                  <a:rPr lang="en-GB" sz="1100" b="1" dirty="0">
                    <a:solidFill>
                      <a:schemeClr val="tx1"/>
                    </a:solidFill>
                    <a:latin typeface="Twinkl" pitchFamily="50" charset="0"/>
                  </a:rPr>
                  <a:t>Distance (km)</a:t>
                </a:r>
              </a:p>
            </c:rich>
          </c:tx>
          <c:overlay val="0"/>
          <c:spPr>
            <a:noFill/>
            <a:ln>
              <a:noFill/>
            </a:ln>
            <a:effectLst/>
          </c:spPr>
          <c:txPr>
            <a:bodyPr rot="-54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title>
        <c:numFmt formatCode="General" sourceLinked="1"/>
        <c:majorTickMark val="out"/>
        <c:minorTickMark val="out"/>
        <c:tickLblPos val="nextTo"/>
        <c:spPr>
          <a:noFill/>
          <a:ln>
            <a:solidFill>
              <a:schemeClr val="tx1"/>
            </a:solid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279256920"/>
        <c:crosses val="autoZero"/>
        <c:crossBetween val="midCat"/>
      </c:valAx>
      <c:spPr>
        <a:noFill/>
        <a:ln>
          <a:noFill/>
        </a:ln>
        <a:effectLst/>
      </c:spPr>
    </c:plotArea>
    <c:plotVisOnly val="1"/>
    <c:dispBlanksAs val="gap"/>
    <c:showDLblsOverMax val="0"/>
  </c:chart>
  <c:spPr>
    <a:solidFill>
      <a:srgbClr val="FFFFFF"/>
    </a:solidFill>
    <a:ln w="9525" cap="flat" cmpd="sng" algn="ctr">
      <a:noFill/>
      <a:round/>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hyperlink" Target="https://www.twinkl.co.uk/resources/planit-maths-primary-teaching-resources/planit-maths-primary-teaching-resources-year-6/planit-maths-primary-teaching-resources-year-6-statistics" TargetMode="External"/><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jpg"/><Relationship Id="rId1" Type="http://schemas.openxmlformats.org/officeDocument/2006/relationships/slideMaster" Target="../slideMasters/slideMaster1.xml"/><Relationship Id="rId4" Type="http://schemas.openxmlformats.org/officeDocument/2006/relationships/hyperlink" Target="https://www.twinkl.co.uk/resources/planit-maths-primary-teaching-resources/planit-maths-primary-teaching-resources-year-6/planit-maths-primary-teaching-resources-year-6-statistics" TargetMode="Externa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userDrawn="1"/>
        </p:nvSpPr>
        <p:spPr bwMode="auto">
          <a:xfrm>
            <a:off x="457200" y="438150"/>
            <a:ext cx="8220075" cy="5957888"/>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solidFill>
                  <a:srgbClr val="FFFFFF"/>
                </a:solidFill>
              </a:rPr>
              <a:t> </a:t>
            </a:r>
          </a:p>
        </p:txBody>
      </p:sp>
      <p:sp>
        <p:nvSpPr>
          <p:cNvPr id="2" name="Title 1"/>
          <p:cNvSpPr>
            <a:spLocks noGrp="1"/>
          </p:cNvSpPr>
          <p:nvPr>
            <p:ph type="ctrTitle"/>
          </p:nvPr>
        </p:nvSpPr>
        <p:spPr>
          <a:xfrm>
            <a:off x="466725" y="1122363"/>
            <a:ext cx="8201025" cy="2387600"/>
          </a:xfrm>
        </p:spPr>
        <p:txBody>
          <a:bodyPr>
            <a:normAutofit/>
          </a:bodyPr>
          <a:lstStyle>
            <a:lvl1pPr algn="ctr">
              <a:defRPr sz="4000">
                <a:latin typeface="Twinkl SemiBold" pitchFamily="2" charset="0"/>
              </a:defRPr>
            </a:lvl1pPr>
          </a:lstStyle>
          <a:p>
            <a:r>
              <a:rPr lang="en-US"/>
              <a:t>Click to edit Master title style</a:t>
            </a:r>
            <a:endParaRPr lang="en-US" dirty="0"/>
          </a:p>
        </p:txBody>
      </p:sp>
      <p:sp>
        <p:nvSpPr>
          <p:cNvPr id="3" name="Subtitle 2"/>
          <p:cNvSpPr>
            <a:spLocks noGrp="1"/>
          </p:cNvSpPr>
          <p:nvPr>
            <p:ph type="subTitle" idx="1"/>
          </p:nvPr>
        </p:nvSpPr>
        <p:spPr>
          <a:xfrm>
            <a:off x="466725" y="3602038"/>
            <a:ext cx="8201025" cy="1655762"/>
          </a:xfrm>
        </p:spPr>
        <p:txBody>
          <a:bodyPr/>
          <a:lstStyle>
            <a:lvl1pPr marL="0" indent="0" algn="ctr">
              <a:buNone/>
              <a:defRPr sz="2400">
                <a:latin typeface="Twinkl" pitchFamily="2" charset="0"/>
                <a:ea typeface="Sassoon Infant Rg" panose="02000503030000020003"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2122864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
        <p:nvSpPr>
          <p:cNvPr id="2" name="Title 1"/>
          <p:cNvSpPr>
            <a:spLocks noGrp="1"/>
          </p:cNvSpPr>
          <p:nvPr>
            <p:ph type="title"/>
          </p:nvPr>
        </p:nvSpPr>
        <p:spPr>
          <a:xfrm>
            <a:off x="476249" y="549275"/>
            <a:ext cx="8181975" cy="1325563"/>
          </a:xfrm>
          <a:noFill/>
          <a:ln>
            <a:noFill/>
          </a:ln>
        </p:spPr>
        <p:txBody>
          <a:bodyPr>
            <a:normAutofit/>
          </a:bodyPr>
          <a:lstStyle>
            <a:lvl1pPr>
              <a:defRPr sz="4000" b="1">
                <a:latin typeface="Twinkl SemiBold" pitchFamily="2" charset="0"/>
              </a:defRPr>
            </a:lvl1pPr>
          </a:lstStyle>
          <a:p>
            <a:r>
              <a:rPr lang="en-US"/>
              <a:t>Click to edit Master title style</a:t>
            </a:r>
            <a:endParaRPr lang="en-US" dirty="0"/>
          </a:p>
        </p:txBody>
      </p:sp>
      <p:sp>
        <p:nvSpPr>
          <p:cNvPr id="3" name="Content Placeholder 2"/>
          <p:cNvSpPr>
            <a:spLocks noGrp="1"/>
          </p:cNvSpPr>
          <p:nvPr>
            <p:ph idx="1"/>
          </p:nvPr>
        </p:nvSpPr>
        <p:spPr>
          <a:xfrm>
            <a:off x="481012" y="2014537"/>
            <a:ext cx="8181975" cy="4351338"/>
          </a:xfrm>
          <a:noFill/>
          <a:ln>
            <a:noFill/>
          </a:ln>
        </p:spPr>
        <p:txBody>
          <a:bodyPr/>
          <a:lstStyle>
            <a:lvl1pPr>
              <a:defRPr sz="1800">
                <a:latin typeface="Twinkl" pitchFamily="2" charset="0"/>
                <a:ea typeface="Sassoon Infant Rg" panose="02000503030000020003" pitchFamily="50" charset="0"/>
              </a:defRPr>
            </a:lvl1pPr>
            <a:lvl2pPr>
              <a:defRPr sz="1600">
                <a:latin typeface="Twinkl" pitchFamily="2" charset="0"/>
                <a:ea typeface="Sassoon Infant Rg" panose="02000503030000020003" pitchFamily="50" charset="0"/>
              </a:defRPr>
            </a:lvl2pPr>
            <a:lvl3pPr>
              <a:defRPr sz="1400">
                <a:latin typeface="Twinkl" pitchFamily="2" charset="0"/>
                <a:ea typeface="Sassoon Infant Rg" panose="02000503030000020003" pitchFamily="50" charset="0"/>
              </a:defRPr>
            </a:lvl3pPr>
            <a:lvl4pPr>
              <a:defRPr sz="1400">
                <a:latin typeface="Twinkl" pitchFamily="2" charset="0"/>
                <a:ea typeface="Sassoon Infant Rg" panose="02000503030000020003" pitchFamily="50" charset="0"/>
              </a:defRPr>
            </a:lvl4pPr>
            <a:lvl5pPr>
              <a:defRPr sz="1400">
                <a:latin typeface="Twinkl" pitchFamily="2" charset="0"/>
                <a:ea typeface="Sassoon Infant Rg" panose="02000503030000020003" pitchFamily="50"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207851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lanit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9750" y="2359034"/>
            <a:ext cx="8064500" cy="655294"/>
          </a:xfrm>
          <a:noFill/>
          <a:ln>
            <a:noFill/>
          </a:ln>
        </p:spPr>
        <p:txBody>
          <a:bodyPr>
            <a:noAutofit/>
          </a:bodyPr>
          <a:lstStyle>
            <a:lvl1pPr algn="ctr">
              <a:defRPr sz="6600" b="1">
                <a:solidFill>
                  <a:schemeClr val="bg1"/>
                </a:solidFill>
                <a:latin typeface="Tuffy" panose="020B0603060100000000" pitchFamily="34" charset="0"/>
              </a:defRPr>
            </a:lvl1pPr>
          </a:lstStyle>
          <a:p>
            <a:r>
              <a:rPr lang="en-US"/>
              <a:t>Click to edit Master title style</a:t>
            </a:r>
            <a:endParaRPr lang="en-GB" dirty="0"/>
          </a:p>
        </p:txBody>
      </p:sp>
      <p:sp>
        <p:nvSpPr>
          <p:cNvPr id="11" name="Text Placeholder 10"/>
          <p:cNvSpPr>
            <a:spLocks noGrp="1"/>
          </p:cNvSpPr>
          <p:nvPr>
            <p:ph type="body" sz="quarter" idx="10"/>
          </p:nvPr>
        </p:nvSpPr>
        <p:spPr>
          <a:xfrm>
            <a:off x="1654969" y="3199950"/>
            <a:ext cx="5834062" cy="543989"/>
          </a:xfrm>
          <a:noFill/>
          <a:ln>
            <a:noFill/>
          </a:ln>
        </p:spPr>
        <p:txBody>
          <a:bodyPr anchor="ctr" anchorCtr="1">
            <a:noAutofit/>
          </a:bodyPr>
          <a:lstStyle>
            <a:lvl1pPr marL="0" indent="0" algn="ctr">
              <a:buNone/>
              <a:defRPr sz="2800">
                <a:solidFill>
                  <a:schemeClr val="bg1"/>
                </a:solidFill>
                <a:latin typeface="Tuffy" panose="020B0603060100000000" pitchFamily="34" charset="0"/>
              </a:defRPr>
            </a:lvl1pPr>
          </a:lstStyle>
          <a:p>
            <a:pPr lvl="0"/>
            <a:r>
              <a:rPr lang="en-US"/>
              <a:t>Click to edit Master text styles</a:t>
            </a:r>
          </a:p>
        </p:txBody>
      </p:sp>
      <p:sp>
        <p:nvSpPr>
          <p:cNvPr id="3" name="Rectangle 2">
            <a:hlinkClick r:id="rId3"/>
          </p:cNvPr>
          <p:cNvSpPr/>
          <p:nvPr userDrawn="1"/>
        </p:nvSpPr>
        <p:spPr>
          <a:xfrm>
            <a:off x="4093828" y="5536734"/>
            <a:ext cx="906011" cy="6040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438054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Tree>
    <p:extLst>
      <p:ext uri="{BB962C8B-B14F-4D97-AF65-F5344CB8AC3E}">
        <p14:creationId xmlns:p14="http://schemas.microsoft.com/office/powerpoint/2010/main" val="11811693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
        <p:nvSpPr>
          <p:cNvPr id="3" name="Rectangle 2">
            <a:hlinkClick r:id="rId4"/>
          </p:cNvPr>
          <p:cNvSpPr/>
          <p:nvPr userDrawn="1"/>
        </p:nvSpPr>
        <p:spPr>
          <a:xfrm>
            <a:off x="4110606" y="3129094"/>
            <a:ext cx="906011" cy="6040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9543162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Rounded Rectangle 3"/>
          <p:cNvSpPr/>
          <p:nvPr userDrawn="1"/>
        </p:nvSpPr>
        <p:spPr bwMode="auto">
          <a:xfrm>
            <a:off x="457200" y="438150"/>
            <a:ext cx="8220075" cy="5957888"/>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solidFill>
                  <a:srgbClr val="FFFFFF"/>
                </a:solidFill>
              </a:rPr>
              <a:t> </a:t>
            </a:r>
          </a:p>
        </p:txBody>
      </p:sp>
    </p:spTree>
    <p:extLst>
      <p:ext uri="{BB962C8B-B14F-4D97-AF65-F5344CB8AC3E}">
        <p14:creationId xmlns:p14="http://schemas.microsoft.com/office/powerpoint/2010/main" val="11870315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Whole Class Icon">
    <p:spTree>
      <p:nvGrpSpPr>
        <p:cNvPr id="1" name=""/>
        <p:cNvGrpSpPr/>
        <p:nvPr/>
      </p:nvGrpSpPr>
      <p:grpSpPr>
        <a:xfrm>
          <a:off x="0" y="0"/>
          <a:ext cx="0" cy="0"/>
          <a:chOff x="0" y="0"/>
          <a:chExt cx="0" cy="0"/>
        </a:xfrm>
      </p:grpSpPr>
      <p:sp>
        <p:nvSpPr>
          <p:cNvPr id="4" name="Rounded Rectangle 3"/>
          <p:cNvSpPr/>
          <p:nvPr userDrawn="1"/>
        </p:nvSpPr>
        <p:spPr bwMode="auto">
          <a:xfrm>
            <a:off x="457200" y="438150"/>
            <a:ext cx="8220075" cy="5957888"/>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GB" sz="1350" dirty="0">
                <a:solidFill>
                  <a:srgbClr val="FFFFFF"/>
                </a:solidFill>
              </a:rPr>
              <a:t> </a:t>
            </a:r>
          </a:p>
        </p:txBody>
      </p:sp>
      <p:pic>
        <p:nvPicPr>
          <p:cNvPr id="6" name="Whole Class"/>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480300" y="612775"/>
            <a:ext cx="123825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570899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dividual Icon">
    <p:spTree>
      <p:nvGrpSpPr>
        <p:cNvPr id="1" name=""/>
        <p:cNvGrpSpPr/>
        <p:nvPr/>
      </p:nvGrpSpPr>
      <p:grpSpPr>
        <a:xfrm>
          <a:off x="0" y="0"/>
          <a:ext cx="0" cy="0"/>
          <a:chOff x="0" y="0"/>
          <a:chExt cx="0" cy="0"/>
        </a:xfrm>
      </p:grpSpPr>
      <p:sp>
        <p:nvSpPr>
          <p:cNvPr id="4" name="Rounded Rectangle 3"/>
          <p:cNvSpPr/>
          <p:nvPr userDrawn="1"/>
        </p:nvSpPr>
        <p:spPr bwMode="auto">
          <a:xfrm>
            <a:off x="457200" y="438150"/>
            <a:ext cx="8220075" cy="5957888"/>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GB" sz="1350" dirty="0">
                <a:solidFill>
                  <a:srgbClr val="FFFFFF"/>
                </a:solidFill>
              </a:rPr>
              <a:t> </a:t>
            </a:r>
          </a:p>
        </p:txBody>
      </p:sp>
      <p:pic>
        <p:nvPicPr>
          <p:cNvPr id="6" name="Individual Work"/>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96200" y="612775"/>
            <a:ext cx="865188"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145072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airs Icon">
    <p:spTree>
      <p:nvGrpSpPr>
        <p:cNvPr id="1" name=""/>
        <p:cNvGrpSpPr/>
        <p:nvPr/>
      </p:nvGrpSpPr>
      <p:grpSpPr>
        <a:xfrm>
          <a:off x="0" y="0"/>
          <a:ext cx="0" cy="0"/>
          <a:chOff x="0" y="0"/>
          <a:chExt cx="0" cy="0"/>
        </a:xfrm>
      </p:grpSpPr>
      <p:sp>
        <p:nvSpPr>
          <p:cNvPr id="4" name="Rounded Rectangle 3"/>
          <p:cNvSpPr/>
          <p:nvPr userDrawn="1"/>
        </p:nvSpPr>
        <p:spPr bwMode="auto">
          <a:xfrm>
            <a:off x="457200" y="438150"/>
            <a:ext cx="8220075" cy="5957888"/>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GB" sz="1350" dirty="0">
                <a:solidFill>
                  <a:srgbClr val="FFFFFF"/>
                </a:solidFill>
              </a:rPr>
              <a:t> </a:t>
            </a:r>
          </a:p>
        </p:txBody>
      </p:sp>
      <p:pic>
        <p:nvPicPr>
          <p:cNvPr id="6" name="Pairs"/>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96200" y="612775"/>
            <a:ext cx="865188"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732547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lking Partners Icon">
    <p:spTree>
      <p:nvGrpSpPr>
        <p:cNvPr id="1" name=""/>
        <p:cNvGrpSpPr/>
        <p:nvPr/>
      </p:nvGrpSpPr>
      <p:grpSpPr>
        <a:xfrm>
          <a:off x="0" y="0"/>
          <a:ext cx="0" cy="0"/>
          <a:chOff x="0" y="0"/>
          <a:chExt cx="0" cy="0"/>
        </a:xfrm>
      </p:grpSpPr>
      <p:sp>
        <p:nvSpPr>
          <p:cNvPr id="4" name="Rounded Rectangle 3"/>
          <p:cNvSpPr/>
          <p:nvPr userDrawn="1"/>
        </p:nvSpPr>
        <p:spPr bwMode="auto">
          <a:xfrm>
            <a:off x="457200" y="438150"/>
            <a:ext cx="8220075" cy="5957888"/>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GB" sz="1350" dirty="0">
                <a:solidFill>
                  <a:srgbClr val="FFFFFF"/>
                </a:solidFill>
              </a:rPr>
              <a:t> </a:t>
            </a:r>
          </a:p>
        </p:txBody>
      </p:sp>
      <p:pic>
        <p:nvPicPr>
          <p:cNvPr id="6" name="Talking Partners"/>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96200" y="612775"/>
            <a:ext cx="865188"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802619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roups Icon">
    <p:spTree>
      <p:nvGrpSpPr>
        <p:cNvPr id="1" name=""/>
        <p:cNvGrpSpPr/>
        <p:nvPr/>
      </p:nvGrpSpPr>
      <p:grpSpPr>
        <a:xfrm>
          <a:off x="0" y="0"/>
          <a:ext cx="0" cy="0"/>
          <a:chOff x="0" y="0"/>
          <a:chExt cx="0" cy="0"/>
        </a:xfrm>
      </p:grpSpPr>
      <p:sp>
        <p:nvSpPr>
          <p:cNvPr id="4" name="Rounded Rectangle 3"/>
          <p:cNvSpPr/>
          <p:nvPr userDrawn="1"/>
        </p:nvSpPr>
        <p:spPr bwMode="auto">
          <a:xfrm>
            <a:off x="457200" y="438150"/>
            <a:ext cx="8220075" cy="5957888"/>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GB" sz="1350" dirty="0">
                <a:solidFill>
                  <a:srgbClr val="FFFFFF"/>
                </a:solidFill>
              </a:rPr>
              <a:t> </a:t>
            </a:r>
          </a:p>
        </p:txBody>
      </p:sp>
      <p:pic>
        <p:nvPicPr>
          <p:cNvPr id="6" name="Group Work"/>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96200" y="612775"/>
            <a:ext cx="865188"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501268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Mental and Oral Starter Icon">
    <p:spTree>
      <p:nvGrpSpPr>
        <p:cNvPr id="1" name=""/>
        <p:cNvGrpSpPr/>
        <p:nvPr/>
      </p:nvGrpSpPr>
      <p:grpSpPr>
        <a:xfrm>
          <a:off x="0" y="0"/>
          <a:ext cx="0" cy="0"/>
          <a:chOff x="0" y="0"/>
          <a:chExt cx="0" cy="0"/>
        </a:xfrm>
      </p:grpSpPr>
      <p:sp>
        <p:nvSpPr>
          <p:cNvPr id="4" name="Rounded Rectangle 3"/>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GB" sz="1350" dirty="0">
                <a:solidFill>
                  <a:srgbClr val="FFFFFF"/>
                </a:solidFill>
              </a:rPr>
              <a:t> </a:t>
            </a:r>
          </a:p>
        </p:txBody>
      </p:sp>
      <p:pic>
        <p:nvPicPr>
          <p:cNvPr id="6" name="Picture 1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96200" y="612775"/>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413821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ssesment Icon">
    <p:spTree>
      <p:nvGrpSpPr>
        <p:cNvPr id="1" name=""/>
        <p:cNvGrpSpPr/>
        <p:nvPr/>
      </p:nvGrpSpPr>
      <p:grpSpPr>
        <a:xfrm>
          <a:off x="0" y="0"/>
          <a:ext cx="0" cy="0"/>
          <a:chOff x="0" y="0"/>
          <a:chExt cx="0" cy="0"/>
        </a:xfrm>
      </p:grpSpPr>
      <p:sp>
        <p:nvSpPr>
          <p:cNvPr id="4" name="Rounded Rectangle 3"/>
          <p:cNvSpPr/>
          <p:nvPr userDrawn="1"/>
        </p:nvSpPr>
        <p:spPr bwMode="auto">
          <a:xfrm>
            <a:off x="457200" y="438150"/>
            <a:ext cx="8220075" cy="5957888"/>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GB" sz="1350" dirty="0">
                <a:solidFill>
                  <a:srgbClr val="FFFFFF"/>
                </a:solidFill>
              </a:rPr>
              <a:t> </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96200" y="612775"/>
            <a:ext cx="865188"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Content Placeholder 2"/>
          <p:cNvSpPr>
            <a:spLocks noGrp="1"/>
          </p:cNvSpPr>
          <p:nvPr>
            <p:ph idx="1"/>
          </p:nvPr>
        </p:nvSpPr>
        <p:spPr>
          <a:xfrm>
            <a:off x="457197" y="2153354"/>
            <a:ext cx="8220075" cy="4242683"/>
          </a:xfrm>
        </p:spPr>
        <p:txBody>
          <a:bodyPr/>
          <a:lstStyle>
            <a:lvl1pPr>
              <a:defRPr sz="1800">
                <a:latin typeface="Twinkl" pitchFamily="2" charset="0"/>
                <a:ea typeface="Sassoon Infant Rg" panose="02000503030000020003" pitchFamily="50" charset="0"/>
              </a:defRPr>
            </a:lvl1pPr>
            <a:lvl2pPr>
              <a:defRPr sz="1600">
                <a:latin typeface="Twinkl" pitchFamily="2" charset="0"/>
                <a:ea typeface="Sassoon Infant Rg" panose="02000503030000020003" pitchFamily="50" charset="0"/>
              </a:defRPr>
            </a:lvl2pPr>
            <a:lvl3pPr>
              <a:defRPr sz="1400">
                <a:latin typeface="Twinkl" pitchFamily="2" charset="0"/>
                <a:ea typeface="Sassoon Infant Rg" panose="02000503030000020003" pitchFamily="50" charset="0"/>
              </a:defRPr>
            </a:lvl3pPr>
            <a:lvl4pPr>
              <a:defRPr sz="1400">
                <a:latin typeface="Twinkl" pitchFamily="2" charset="0"/>
                <a:ea typeface="Sassoon Infant Rg" panose="02000503030000020003" pitchFamily="50" charset="0"/>
              </a:defRPr>
            </a:lvl4pPr>
            <a:lvl5pPr>
              <a:defRPr sz="1400">
                <a:latin typeface="Twinkl" pitchFamily="2" charset="0"/>
                <a:ea typeface="Sassoon Infant Rg" panose="02000503030000020003" pitchFamily="50"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itle 1"/>
          <p:cNvSpPr>
            <a:spLocks noGrp="1"/>
          </p:cNvSpPr>
          <p:nvPr>
            <p:ph type="title"/>
          </p:nvPr>
        </p:nvSpPr>
        <p:spPr>
          <a:xfrm>
            <a:off x="457198" y="485773"/>
            <a:ext cx="8220075" cy="1595581"/>
          </a:xfrm>
        </p:spPr>
        <p:txBody>
          <a:bodyPr>
            <a:normAutofit/>
          </a:bodyPr>
          <a:lstStyle>
            <a:lvl1pPr>
              <a:defRPr sz="3600" b="0">
                <a:latin typeface="Twinkl SemiBold" pitchFamily="2" charset="0"/>
              </a:defRPr>
            </a:lvl1pPr>
          </a:lstStyle>
          <a:p>
            <a:r>
              <a:rPr lang="en-US"/>
              <a:t>Click to edit Master title style</a:t>
            </a:r>
            <a:endParaRPr lang="en-US" dirty="0"/>
          </a:p>
        </p:txBody>
      </p:sp>
    </p:spTree>
    <p:extLst>
      <p:ext uri="{BB962C8B-B14F-4D97-AF65-F5344CB8AC3E}">
        <p14:creationId xmlns:p14="http://schemas.microsoft.com/office/powerpoint/2010/main" val="35429110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90538" y="695325"/>
            <a:ext cx="8162925" cy="1150938"/>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ctr" anchorCtr="1"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90538" y="1957388"/>
            <a:ext cx="8162925" cy="4387850"/>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US" altLang="en-US" dirty="0"/>
          </a:p>
        </p:txBody>
      </p:sp>
    </p:spTree>
    <p:extLst>
      <p:ext uri="{BB962C8B-B14F-4D97-AF65-F5344CB8AC3E}">
        <p14:creationId xmlns:p14="http://schemas.microsoft.com/office/powerpoint/2010/main" val="198491580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txStyles>
    <p:titleStyle>
      <a:lvl1pPr algn="l" rtl="0" eaLnBrk="1" fontAlgn="base" hangingPunct="1">
        <a:lnSpc>
          <a:spcPct val="90000"/>
        </a:lnSpc>
        <a:spcBef>
          <a:spcPct val="0"/>
        </a:spcBef>
        <a:spcAft>
          <a:spcPct val="0"/>
        </a:spcAft>
        <a:defRPr sz="3600" kern="1200">
          <a:solidFill>
            <a:srgbClr val="1C1C1C"/>
          </a:solidFill>
          <a:latin typeface="Twinkl SemiBold" pitchFamily="2" charset="0"/>
          <a:ea typeface="+mj-ea"/>
          <a:cs typeface="+mj-cs"/>
        </a:defRPr>
      </a:lvl1pPr>
      <a:lvl2pPr algn="l" rtl="0" eaLnBrk="1" fontAlgn="base" hangingPunct="1">
        <a:lnSpc>
          <a:spcPct val="90000"/>
        </a:lnSpc>
        <a:spcBef>
          <a:spcPct val="0"/>
        </a:spcBef>
        <a:spcAft>
          <a:spcPct val="0"/>
        </a:spcAft>
        <a:defRPr sz="3600">
          <a:solidFill>
            <a:srgbClr val="1C1C1C"/>
          </a:solidFill>
          <a:latin typeface="Twinkl SemiBold" pitchFamily="2" charset="0"/>
        </a:defRPr>
      </a:lvl2pPr>
      <a:lvl3pPr algn="l" rtl="0" eaLnBrk="1" fontAlgn="base" hangingPunct="1">
        <a:lnSpc>
          <a:spcPct val="90000"/>
        </a:lnSpc>
        <a:spcBef>
          <a:spcPct val="0"/>
        </a:spcBef>
        <a:spcAft>
          <a:spcPct val="0"/>
        </a:spcAft>
        <a:defRPr sz="3600">
          <a:solidFill>
            <a:srgbClr val="1C1C1C"/>
          </a:solidFill>
          <a:latin typeface="Twinkl SemiBold" pitchFamily="2" charset="0"/>
        </a:defRPr>
      </a:lvl3pPr>
      <a:lvl4pPr algn="l" rtl="0" eaLnBrk="1" fontAlgn="base" hangingPunct="1">
        <a:lnSpc>
          <a:spcPct val="90000"/>
        </a:lnSpc>
        <a:spcBef>
          <a:spcPct val="0"/>
        </a:spcBef>
        <a:spcAft>
          <a:spcPct val="0"/>
        </a:spcAft>
        <a:defRPr sz="3600">
          <a:solidFill>
            <a:srgbClr val="1C1C1C"/>
          </a:solidFill>
          <a:latin typeface="Twinkl SemiBold" pitchFamily="2" charset="0"/>
        </a:defRPr>
      </a:lvl4pPr>
      <a:lvl5pPr algn="l" rtl="0" eaLnBrk="1" fontAlgn="base" hangingPunct="1">
        <a:lnSpc>
          <a:spcPct val="90000"/>
        </a:lnSpc>
        <a:spcBef>
          <a:spcPct val="0"/>
        </a:spcBef>
        <a:spcAft>
          <a:spcPct val="0"/>
        </a:spcAft>
        <a:defRPr sz="3600">
          <a:solidFill>
            <a:srgbClr val="1C1C1C"/>
          </a:solidFill>
          <a:latin typeface="Twinkl SemiBold" pitchFamily="2" charset="0"/>
        </a:defRPr>
      </a:lvl5pPr>
      <a:lvl6pPr marL="457200" algn="l" rtl="0" eaLnBrk="1" fontAlgn="base" hangingPunct="1">
        <a:lnSpc>
          <a:spcPct val="90000"/>
        </a:lnSpc>
        <a:spcBef>
          <a:spcPct val="0"/>
        </a:spcBef>
        <a:spcAft>
          <a:spcPct val="0"/>
        </a:spcAft>
        <a:defRPr sz="4000">
          <a:solidFill>
            <a:srgbClr val="1C1C1C"/>
          </a:solidFill>
          <a:latin typeface="Sassoon Infant Md" panose="02000603050000020003" pitchFamily="50" charset="0"/>
        </a:defRPr>
      </a:lvl6pPr>
      <a:lvl7pPr marL="914400" algn="l" rtl="0" eaLnBrk="1" fontAlgn="base" hangingPunct="1">
        <a:lnSpc>
          <a:spcPct val="90000"/>
        </a:lnSpc>
        <a:spcBef>
          <a:spcPct val="0"/>
        </a:spcBef>
        <a:spcAft>
          <a:spcPct val="0"/>
        </a:spcAft>
        <a:defRPr sz="4000">
          <a:solidFill>
            <a:srgbClr val="1C1C1C"/>
          </a:solidFill>
          <a:latin typeface="Sassoon Infant Md" panose="02000603050000020003" pitchFamily="50" charset="0"/>
        </a:defRPr>
      </a:lvl7pPr>
      <a:lvl8pPr marL="1371600" algn="l" rtl="0" eaLnBrk="1" fontAlgn="base" hangingPunct="1">
        <a:lnSpc>
          <a:spcPct val="90000"/>
        </a:lnSpc>
        <a:spcBef>
          <a:spcPct val="0"/>
        </a:spcBef>
        <a:spcAft>
          <a:spcPct val="0"/>
        </a:spcAft>
        <a:defRPr sz="4000">
          <a:solidFill>
            <a:srgbClr val="1C1C1C"/>
          </a:solidFill>
          <a:latin typeface="Sassoon Infant Md" panose="02000603050000020003" pitchFamily="50" charset="0"/>
        </a:defRPr>
      </a:lvl8pPr>
      <a:lvl9pPr marL="1828800" algn="l" rtl="0" eaLnBrk="1" fontAlgn="base" hangingPunct="1">
        <a:lnSpc>
          <a:spcPct val="90000"/>
        </a:lnSpc>
        <a:spcBef>
          <a:spcPct val="0"/>
        </a:spcBef>
        <a:spcAft>
          <a:spcPct val="0"/>
        </a:spcAft>
        <a:defRPr sz="4000">
          <a:solidFill>
            <a:srgbClr val="1C1C1C"/>
          </a:solidFill>
          <a:latin typeface="Sassoon Infant Md" panose="02000603050000020003" pitchFamily="50" charset="0"/>
        </a:defRPr>
      </a:lvl9pPr>
    </p:titleStyle>
    <p:bodyStyle>
      <a:lvl1pPr marL="228600" indent="-228600" algn="l" rtl="0" eaLnBrk="1" fontAlgn="base" hangingPunct="1">
        <a:lnSpc>
          <a:spcPct val="90000"/>
        </a:lnSpc>
        <a:spcBef>
          <a:spcPts val="1000"/>
        </a:spcBef>
        <a:spcAft>
          <a:spcPct val="0"/>
        </a:spcAft>
        <a:buFont typeface="Arial" panose="020B0604020202020204" pitchFamily="34" charset="0"/>
        <a:buChar char="•"/>
        <a:defRPr kern="1200">
          <a:solidFill>
            <a:srgbClr val="1C1C1C"/>
          </a:solidFill>
          <a:latin typeface="Twinkl" pitchFamily="2" charset="0"/>
          <a:ea typeface="Sassoon Infant Rg" panose="02000503030000020003" pitchFamily="50" charset="0"/>
          <a:cs typeface="Twinkl" pitchFamily="2" charset="0"/>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1600" kern="1200">
          <a:solidFill>
            <a:srgbClr val="1C1C1C"/>
          </a:solidFill>
          <a:latin typeface="Twinkl" pitchFamily="2" charset="0"/>
          <a:ea typeface="Sassoon Infant Rg" panose="02000503030000020003" pitchFamily="50" charset="0"/>
          <a:cs typeface="Twinkl" pitchFamily="2" charset="0"/>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1400" kern="1200">
          <a:solidFill>
            <a:srgbClr val="1C1C1C"/>
          </a:solidFill>
          <a:latin typeface="Twinkl" pitchFamily="2" charset="0"/>
          <a:ea typeface="Sassoon Infant Rg" panose="02000503030000020003" pitchFamily="50" charset="0"/>
          <a:cs typeface="Twinkl" pitchFamily="2" charset="0"/>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sz="1400" kern="1200">
          <a:solidFill>
            <a:srgbClr val="1C1C1C"/>
          </a:solidFill>
          <a:latin typeface="Twinkl" pitchFamily="2" charset="0"/>
          <a:ea typeface="Sassoon Infant Rg" panose="02000503030000020003" pitchFamily="50" charset="0"/>
          <a:cs typeface="Twinkl" pitchFamily="2" charset="0"/>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sz="1400" kern="1200">
          <a:solidFill>
            <a:srgbClr val="1C1C1C"/>
          </a:solidFill>
          <a:latin typeface="Twinkl" pitchFamily="2" charset="0"/>
          <a:ea typeface="Sassoon Infant Rg" panose="02000503030000020003" pitchFamily="50" charset="0"/>
          <a:cs typeface="Twinkl"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image" Target="../media/image15.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image" Target="../media/image15.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image" Target="../media/image15.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image" Target="../media/image15.jp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chart" Target="../charts/chart11.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2.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chart" Target="../charts/chart12.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2.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5.png"/><Relationship Id="rId4" Type="http://schemas.openxmlformats.org/officeDocument/2006/relationships/chart" Target="../charts/char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2.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5.png"/><Relationship Id="rId4" Type="http://schemas.openxmlformats.org/officeDocument/2006/relationships/chart" Target="../charts/chart14.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2.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chart" Target="../charts/chart15.xml"/><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23.png"/><Relationship Id="rId7" Type="http://schemas.openxmlformats.org/officeDocument/2006/relationships/image" Target="../media/image26.jpe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0.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chart" Target="../charts/chart16.xml"/><Relationship Id="rId5" Type="http://schemas.openxmlformats.org/officeDocument/2006/relationships/image" Target="../media/image5.png"/><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8" Type="http://schemas.openxmlformats.org/officeDocument/2006/relationships/chart" Target="../charts/chart1.xml"/><Relationship Id="rId3" Type="http://schemas.openxmlformats.org/officeDocument/2006/relationships/slide" Target="slide5.xml"/><Relationship Id="rId7" Type="http://schemas.openxmlformats.org/officeDocument/2006/relationships/slide" Target="slide7.xml"/><Relationship Id="rId2" Type="http://schemas.openxmlformats.org/officeDocument/2006/relationships/image" Target="../media/image15.jpg"/><Relationship Id="rId1" Type="http://schemas.openxmlformats.org/officeDocument/2006/relationships/slideLayout" Target="../slideLayouts/slideLayout2.xml"/><Relationship Id="rId6" Type="http://schemas.openxmlformats.org/officeDocument/2006/relationships/image" Target="../media/image16.png"/><Relationship Id="rId11" Type="http://schemas.openxmlformats.org/officeDocument/2006/relationships/image" Target="../media/image17.png"/><Relationship Id="rId5" Type="http://schemas.openxmlformats.org/officeDocument/2006/relationships/slide" Target="slide6.xml"/><Relationship Id="rId10" Type="http://schemas.openxmlformats.org/officeDocument/2006/relationships/chart" Target="../charts/chart2.xml"/><Relationship Id="rId4" Type="http://schemas.openxmlformats.org/officeDocument/2006/relationships/image" Target="../media/image8.png"/><Relationship Id="rId9" Type="http://schemas.openxmlformats.org/officeDocument/2006/relationships/slide" Target="slide8.xml"/></Relationships>
</file>

<file path=ppt/slides/_rels/slide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15.jpg"/><Relationship Id="rId1" Type="http://schemas.openxmlformats.org/officeDocument/2006/relationships/slideLayout" Target="../slideLayouts/slideLayout2.xml"/><Relationship Id="rId5" Type="http://schemas.openxmlformats.org/officeDocument/2006/relationships/slide" Target="slide4.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image" Target="../media/image15.jp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8.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image" Target="../media/image15.jpg"/><Relationship Id="rId1" Type="http://schemas.openxmlformats.org/officeDocument/2006/relationships/slideLayout" Target="../slideLayouts/slideLayout2.xml"/><Relationship Id="rId5" Type="http://schemas.openxmlformats.org/officeDocument/2006/relationships/slide" Target="slide4.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image" Target="../media/image15.jpg"/><Relationship Id="rId1" Type="http://schemas.openxmlformats.org/officeDocument/2006/relationships/slideLayout" Target="../slideLayouts/slideLayout2.xml"/><Relationship Id="rId5" Type="http://schemas.openxmlformats.org/officeDocument/2006/relationships/slide" Target="slide4.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0" y="6251575"/>
            <a:ext cx="926147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endParaRPr lang="en-GB"/>
          </a:p>
        </p:txBody>
      </p:sp>
      <p:sp>
        <p:nvSpPr>
          <p:cNvPr id="3" name="Text Placeholder 2"/>
          <p:cNvSpPr>
            <a:spLocks noGrp="1"/>
          </p:cNvSpPr>
          <p:nvPr>
            <p:ph type="body" sz="quarter" idx="10"/>
          </p:nvPr>
        </p:nvSpPr>
        <p:spPr/>
        <p:txBody>
          <a:bodyPr/>
          <a:lstStyle/>
          <a:p>
            <a:endParaRPr lang="en-GB"/>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924"/>
            <a:ext cx="9143999" cy="6881348"/>
          </a:xfrm>
          <a:prstGeom prst="rect">
            <a:avLst/>
          </a:prstGeom>
        </p:spPr>
      </p:pic>
      <p:sp>
        <p:nvSpPr>
          <p:cNvPr id="13" name="TextBox 6"/>
          <p:cNvSpPr txBox="1">
            <a:spLocks noChangeArrowheads="1"/>
          </p:cNvSpPr>
          <p:nvPr/>
        </p:nvSpPr>
        <p:spPr bwMode="auto">
          <a:xfrm>
            <a:off x="2071688" y="6383338"/>
            <a:ext cx="49926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9pPr>
          </a:lstStyle>
          <a:p>
            <a:pPr algn="ctr" fontAlgn="base">
              <a:lnSpc>
                <a:spcPct val="100000"/>
              </a:lnSpc>
              <a:spcBef>
                <a:spcPct val="0"/>
              </a:spcBef>
              <a:spcAft>
                <a:spcPct val="0"/>
              </a:spcAft>
              <a:buFontTx/>
              <a:buNone/>
            </a:pPr>
            <a:r>
              <a:rPr lang="en-GB" altLang="en-US" dirty="0">
                <a:solidFill>
                  <a:srgbClr val="FFFFFF"/>
                </a:solidFill>
                <a:latin typeface="Tuffy" panose="020B0603060100000000" pitchFamily="34" charset="0"/>
              </a:rPr>
              <a:t>Year One</a:t>
            </a:r>
          </a:p>
        </p:txBody>
      </p:sp>
      <p:sp>
        <p:nvSpPr>
          <p:cNvPr id="14" name="Rectangle 13"/>
          <p:cNvSpPr/>
          <p:nvPr/>
        </p:nvSpPr>
        <p:spPr>
          <a:xfrm>
            <a:off x="0" y="6251575"/>
            <a:ext cx="9144000" cy="611188"/>
          </a:xfrm>
          <a:prstGeom prst="rect">
            <a:avLst/>
          </a:prstGeom>
          <a:solidFill>
            <a:srgbClr val="EE791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solidFill>
                <a:srgbClr val="FFFFFF"/>
              </a:solidFill>
            </a:endParaRPr>
          </a:p>
        </p:txBody>
      </p:sp>
      <p:cxnSp>
        <p:nvCxnSpPr>
          <p:cNvPr id="15" name="Straight Connector 14"/>
          <p:cNvCxnSpPr/>
          <p:nvPr/>
        </p:nvCxnSpPr>
        <p:spPr>
          <a:xfrm>
            <a:off x="0" y="6251575"/>
            <a:ext cx="926147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TextBox 10"/>
          <p:cNvSpPr txBox="1">
            <a:spLocks noChangeArrowheads="1"/>
          </p:cNvSpPr>
          <p:nvPr/>
        </p:nvSpPr>
        <p:spPr bwMode="auto">
          <a:xfrm>
            <a:off x="1498600" y="6464300"/>
            <a:ext cx="6138863" cy="20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9pPr>
          </a:lstStyle>
          <a:p>
            <a:pPr fontAlgn="base">
              <a:lnSpc>
                <a:spcPct val="100000"/>
              </a:lnSpc>
              <a:spcBef>
                <a:spcPct val="0"/>
              </a:spcBef>
              <a:spcAft>
                <a:spcPct val="0"/>
              </a:spcAft>
              <a:buFontTx/>
              <a:buNone/>
            </a:pPr>
            <a:r>
              <a:rPr lang="en-GB" altLang="en-US" sz="800" b="1" dirty="0">
                <a:solidFill>
                  <a:srgbClr val="FFFFFF"/>
                </a:solidFill>
                <a:latin typeface="Tuffy-TTF" panose="020B0603060100000000" pitchFamily="34" charset="0"/>
                <a:cs typeface="Arial" panose="020B0604020202020204" pitchFamily="34" charset="0"/>
              </a:rPr>
              <a:t>Maths </a:t>
            </a:r>
            <a:r>
              <a:rPr lang="en-GB" altLang="en-US" sz="800" dirty="0">
                <a:solidFill>
                  <a:srgbClr val="FFFFFF"/>
                </a:solidFill>
                <a:latin typeface="Tuffy-TTF" panose="020B0603060100000000" pitchFamily="34" charset="0"/>
                <a:cs typeface="Arial" panose="020B0604020202020204" pitchFamily="34" charset="0"/>
              </a:rPr>
              <a:t>| Year 6 | Statistics | Interpret and Construct Charts and Graphs | Lesson 1 of 6: Cycle Ride Line Graphs</a:t>
            </a:r>
          </a:p>
        </p:txBody>
      </p:sp>
      <p:sp>
        <p:nvSpPr>
          <p:cNvPr id="17" name="Title 17"/>
          <p:cNvSpPr txBox="1">
            <a:spLocks/>
          </p:cNvSpPr>
          <p:nvPr/>
        </p:nvSpPr>
        <p:spPr bwMode="auto">
          <a:xfrm>
            <a:off x="461963" y="2359025"/>
            <a:ext cx="8221662" cy="655638"/>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ctr" anchorCtr="1" compatLnSpc="1">
            <a:prstTxWarp prst="textNoShape">
              <a:avLst/>
            </a:prstTxWarp>
            <a:noAutofit/>
          </a:bodyPr>
          <a:lstStyle>
            <a:lvl1pPr algn="ctr" rtl="0" eaLnBrk="1" fontAlgn="base" hangingPunct="1">
              <a:lnSpc>
                <a:spcPct val="90000"/>
              </a:lnSpc>
              <a:spcBef>
                <a:spcPct val="0"/>
              </a:spcBef>
              <a:spcAft>
                <a:spcPct val="0"/>
              </a:spcAft>
              <a:defRPr sz="6600" b="1" kern="1200">
                <a:solidFill>
                  <a:schemeClr val="bg1"/>
                </a:solidFill>
                <a:latin typeface="Tuffy" panose="020B0603060100000000" pitchFamily="34" charset="0"/>
                <a:ea typeface="+mj-ea"/>
                <a:cs typeface="+mj-cs"/>
              </a:defRPr>
            </a:lvl1pPr>
            <a:lvl2pPr algn="l" rtl="0" eaLnBrk="1" fontAlgn="base" hangingPunct="1">
              <a:lnSpc>
                <a:spcPct val="90000"/>
              </a:lnSpc>
              <a:spcBef>
                <a:spcPct val="0"/>
              </a:spcBef>
              <a:spcAft>
                <a:spcPct val="0"/>
              </a:spcAft>
              <a:defRPr sz="3600">
                <a:solidFill>
                  <a:srgbClr val="1C1C1C"/>
                </a:solidFill>
                <a:latin typeface="Twinkl SemiBold" pitchFamily="2" charset="0"/>
              </a:defRPr>
            </a:lvl2pPr>
            <a:lvl3pPr algn="l" rtl="0" eaLnBrk="1" fontAlgn="base" hangingPunct="1">
              <a:lnSpc>
                <a:spcPct val="90000"/>
              </a:lnSpc>
              <a:spcBef>
                <a:spcPct val="0"/>
              </a:spcBef>
              <a:spcAft>
                <a:spcPct val="0"/>
              </a:spcAft>
              <a:defRPr sz="3600">
                <a:solidFill>
                  <a:srgbClr val="1C1C1C"/>
                </a:solidFill>
                <a:latin typeface="Twinkl SemiBold" pitchFamily="2" charset="0"/>
              </a:defRPr>
            </a:lvl3pPr>
            <a:lvl4pPr algn="l" rtl="0" eaLnBrk="1" fontAlgn="base" hangingPunct="1">
              <a:lnSpc>
                <a:spcPct val="90000"/>
              </a:lnSpc>
              <a:spcBef>
                <a:spcPct val="0"/>
              </a:spcBef>
              <a:spcAft>
                <a:spcPct val="0"/>
              </a:spcAft>
              <a:defRPr sz="3600">
                <a:solidFill>
                  <a:srgbClr val="1C1C1C"/>
                </a:solidFill>
                <a:latin typeface="Twinkl SemiBold" pitchFamily="2" charset="0"/>
              </a:defRPr>
            </a:lvl4pPr>
            <a:lvl5pPr algn="l" rtl="0" eaLnBrk="1" fontAlgn="base" hangingPunct="1">
              <a:lnSpc>
                <a:spcPct val="90000"/>
              </a:lnSpc>
              <a:spcBef>
                <a:spcPct val="0"/>
              </a:spcBef>
              <a:spcAft>
                <a:spcPct val="0"/>
              </a:spcAft>
              <a:defRPr sz="3600">
                <a:solidFill>
                  <a:srgbClr val="1C1C1C"/>
                </a:solidFill>
                <a:latin typeface="Twinkl SemiBold" pitchFamily="2" charset="0"/>
              </a:defRPr>
            </a:lvl5pPr>
            <a:lvl6pPr marL="457200" algn="l" rtl="0" eaLnBrk="1" fontAlgn="base" hangingPunct="1">
              <a:lnSpc>
                <a:spcPct val="90000"/>
              </a:lnSpc>
              <a:spcBef>
                <a:spcPct val="0"/>
              </a:spcBef>
              <a:spcAft>
                <a:spcPct val="0"/>
              </a:spcAft>
              <a:defRPr sz="4000">
                <a:solidFill>
                  <a:srgbClr val="1C1C1C"/>
                </a:solidFill>
                <a:latin typeface="Sassoon Infant Md" panose="02000603050000020003" pitchFamily="50" charset="0"/>
              </a:defRPr>
            </a:lvl6pPr>
            <a:lvl7pPr marL="914400" algn="l" rtl="0" eaLnBrk="1" fontAlgn="base" hangingPunct="1">
              <a:lnSpc>
                <a:spcPct val="90000"/>
              </a:lnSpc>
              <a:spcBef>
                <a:spcPct val="0"/>
              </a:spcBef>
              <a:spcAft>
                <a:spcPct val="0"/>
              </a:spcAft>
              <a:defRPr sz="4000">
                <a:solidFill>
                  <a:srgbClr val="1C1C1C"/>
                </a:solidFill>
                <a:latin typeface="Sassoon Infant Md" panose="02000603050000020003" pitchFamily="50" charset="0"/>
              </a:defRPr>
            </a:lvl7pPr>
            <a:lvl8pPr marL="1371600" algn="l" rtl="0" eaLnBrk="1" fontAlgn="base" hangingPunct="1">
              <a:lnSpc>
                <a:spcPct val="90000"/>
              </a:lnSpc>
              <a:spcBef>
                <a:spcPct val="0"/>
              </a:spcBef>
              <a:spcAft>
                <a:spcPct val="0"/>
              </a:spcAft>
              <a:defRPr sz="4000">
                <a:solidFill>
                  <a:srgbClr val="1C1C1C"/>
                </a:solidFill>
                <a:latin typeface="Sassoon Infant Md" panose="02000603050000020003" pitchFamily="50" charset="0"/>
              </a:defRPr>
            </a:lvl8pPr>
            <a:lvl9pPr marL="1828800" algn="l" rtl="0" eaLnBrk="1" fontAlgn="base" hangingPunct="1">
              <a:lnSpc>
                <a:spcPct val="90000"/>
              </a:lnSpc>
              <a:spcBef>
                <a:spcPct val="0"/>
              </a:spcBef>
              <a:spcAft>
                <a:spcPct val="0"/>
              </a:spcAft>
              <a:defRPr sz="4000">
                <a:solidFill>
                  <a:srgbClr val="1C1C1C"/>
                </a:solidFill>
                <a:latin typeface="Sassoon Infant Md" panose="02000603050000020003" pitchFamily="50" charset="0"/>
              </a:defRPr>
            </a:lvl9pPr>
          </a:lstStyle>
          <a:p>
            <a:r>
              <a:rPr lang="en-GB" altLang="en-US" sz="5400">
                <a:latin typeface="Tuffy-TTF" panose="020B0603060100000000" pitchFamily="34" charset="0"/>
                <a:ea typeface="Tuffy" panose="020B0603060100000000" pitchFamily="34" charset="0"/>
                <a:cs typeface="Arial" panose="020B0604020202020204" pitchFamily="34" charset="0"/>
              </a:rPr>
              <a:t>Maths</a:t>
            </a:r>
            <a:endParaRPr lang="en-GB" altLang="en-US" sz="5400" b="0" dirty="0">
              <a:latin typeface="Tuffy-TTF" panose="020B0603060100000000" pitchFamily="34" charset="0"/>
              <a:ea typeface="Tuffy" panose="020B0603060100000000" pitchFamily="34" charset="0"/>
              <a:cs typeface="Arial" panose="020B0604020202020204" pitchFamily="34" charset="0"/>
            </a:endParaRPr>
          </a:p>
        </p:txBody>
      </p:sp>
      <p:sp>
        <p:nvSpPr>
          <p:cNvPr id="18" name="Text Placeholder 16"/>
          <p:cNvSpPr txBox="1">
            <a:spLocks/>
          </p:cNvSpPr>
          <p:nvPr/>
        </p:nvSpPr>
        <p:spPr bwMode="auto">
          <a:xfrm>
            <a:off x="1655763" y="3200400"/>
            <a:ext cx="5832475" cy="542925"/>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ctr" anchorCtr="1" compatLnSpc="1">
            <a:prstTxWarp prst="textNoShape">
              <a:avLst/>
            </a:prstTxWarp>
            <a:noAutofit/>
          </a:bodyPr>
          <a:lstStyle>
            <a:lvl1pPr marL="0" indent="0" algn="ctr" rtl="0" eaLnBrk="1" fontAlgn="base" hangingPunct="1">
              <a:lnSpc>
                <a:spcPct val="90000"/>
              </a:lnSpc>
              <a:spcBef>
                <a:spcPts val="1000"/>
              </a:spcBef>
              <a:spcAft>
                <a:spcPct val="0"/>
              </a:spcAft>
              <a:buFont typeface="Arial" panose="020B0604020202020204" pitchFamily="34" charset="0"/>
              <a:buNone/>
              <a:defRPr sz="2800" kern="1200">
                <a:solidFill>
                  <a:schemeClr val="bg1"/>
                </a:solidFill>
                <a:latin typeface="Tuffy" panose="020B0603060100000000" pitchFamily="34" charset="0"/>
                <a:ea typeface="Sassoon Infant Rg" panose="02000503030000020003" pitchFamily="50" charset="0"/>
                <a:cs typeface="Twinkl" pitchFamily="2" charset="0"/>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1600" kern="1200">
                <a:solidFill>
                  <a:srgbClr val="1C1C1C"/>
                </a:solidFill>
                <a:latin typeface="Twinkl" pitchFamily="2" charset="0"/>
                <a:ea typeface="Sassoon Infant Rg" panose="02000503030000020003" pitchFamily="50" charset="0"/>
                <a:cs typeface="Twinkl" pitchFamily="2" charset="0"/>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1400" kern="1200">
                <a:solidFill>
                  <a:srgbClr val="1C1C1C"/>
                </a:solidFill>
                <a:latin typeface="Twinkl" pitchFamily="2" charset="0"/>
                <a:ea typeface="Sassoon Infant Rg" panose="02000503030000020003" pitchFamily="50" charset="0"/>
                <a:cs typeface="Twinkl" pitchFamily="2" charset="0"/>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sz="1400" kern="1200">
                <a:solidFill>
                  <a:srgbClr val="1C1C1C"/>
                </a:solidFill>
                <a:latin typeface="Twinkl" pitchFamily="2" charset="0"/>
                <a:ea typeface="Sassoon Infant Rg" panose="02000503030000020003" pitchFamily="50" charset="0"/>
                <a:cs typeface="Twinkl" pitchFamily="2" charset="0"/>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sz="1400" kern="1200">
                <a:solidFill>
                  <a:srgbClr val="1C1C1C"/>
                </a:solidFill>
                <a:latin typeface="Twinkl" pitchFamily="2" charset="0"/>
                <a:ea typeface="Sassoon Infant Rg" panose="02000503030000020003" pitchFamily="50" charset="0"/>
                <a:cs typeface="Twinkl"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ea typeface="Tuffy" panose="020B0603060100000000" pitchFamily="34" charset="0"/>
              </a:rPr>
              <a:t>Statistics</a:t>
            </a:r>
          </a:p>
        </p:txBody>
      </p:sp>
      <p:pic>
        <p:nvPicPr>
          <p:cNvPr id="19" name="Picture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65550" y="982663"/>
            <a:ext cx="1612900" cy="1071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264881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p:cNvSpPr/>
          <p:nvPr/>
        </p:nvSpPr>
        <p:spPr>
          <a:xfrm>
            <a:off x="509951" y="1476000"/>
            <a:ext cx="3714003" cy="2187879"/>
          </a:xfrm>
          <a:prstGeom prst="rect">
            <a:avLst/>
          </a:prstGeom>
          <a:solidFill>
            <a:srgbClr val="C0DEC2"/>
          </a:solidFill>
        </p:spPr>
        <p:txBody>
          <a:bodyPr wrap="square" lIns="108000" tIns="108000" rIns="108000" bIns="108000">
            <a:spAutoFit/>
          </a:bodyPr>
          <a:lstStyle/>
          <a:p>
            <a:r>
              <a:rPr lang="en-GB" sz="1600" dirty="0" err="1">
                <a:latin typeface="Twinkl" pitchFamily="50" charset="0"/>
              </a:rPr>
              <a:t>Kamil</a:t>
            </a:r>
            <a:r>
              <a:rPr lang="en-GB" sz="1600" dirty="0">
                <a:latin typeface="Twinkl" pitchFamily="50" charset="0"/>
              </a:rPr>
              <a:t> identifies that the data shows the change in how far he cycled over the afternoon.</a:t>
            </a:r>
          </a:p>
          <a:p>
            <a:endParaRPr lang="en-GB" sz="1600" dirty="0">
              <a:latin typeface="Twinkl" pitchFamily="50" charset="0"/>
            </a:endParaRPr>
          </a:p>
          <a:p>
            <a:r>
              <a:rPr lang="en-GB" sz="1600" dirty="0">
                <a:latin typeface="Twinkl" pitchFamily="50" charset="0"/>
              </a:rPr>
              <a:t>He knows that a line graph is used </a:t>
            </a:r>
            <a:br>
              <a:rPr lang="en-GB" sz="1600" dirty="0">
                <a:latin typeface="Twinkl" pitchFamily="50" charset="0"/>
              </a:rPr>
            </a:br>
            <a:r>
              <a:rPr lang="en-GB" sz="1600" dirty="0">
                <a:latin typeface="Twinkl" pitchFamily="50" charset="0"/>
              </a:rPr>
              <a:t>to show changes to measurement </a:t>
            </a:r>
            <a:br>
              <a:rPr lang="en-GB" sz="1600" dirty="0">
                <a:latin typeface="Twinkl" pitchFamily="50" charset="0"/>
              </a:rPr>
            </a:br>
            <a:r>
              <a:rPr lang="en-GB" sz="1600" dirty="0">
                <a:latin typeface="Twinkl" pitchFamily="50" charset="0"/>
              </a:rPr>
              <a:t>over time, so he decides to draw a </a:t>
            </a:r>
            <a:br>
              <a:rPr lang="en-GB" sz="1600" dirty="0">
                <a:latin typeface="Twinkl" pitchFamily="50" charset="0"/>
              </a:rPr>
            </a:br>
            <a:r>
              <a:rPr lang="en-GB" sz="1600" dirty="0">
                <a:latin typeface="Twinkl" pitchFamily="50" charset="0"/>
              </a:rPr>
              <a:t>line graph.</a:t>
            </a:r>
          </a:p>
        </p:txBody>
      </p:sp>
      <p:sp>
        <p:nvSpPr>
          <p:cNvPr id="8" name="Rectangle 7"/>
          <p:cNvSpPr/>
          <p:nvPr/>
        </p:nvSpPr>
        <p:spPr>
          <a:xfrm>
            <a:off x="755650" y="697112"/>
            <a:ext cx="7632700" cy="615553"/>
          </a:xfrm>
          <a:prstGeom prst="rect">
            <a:avLst/>
          </a:prstGeom>
        </p:spPr>
        <p:txBody>
          <a:bodyPr wrap="square" lIns="0" tIns="0" rIns="0" bIns="0">
            <a:spAutoFit/>
          </a:bodyPr>
          <a:lstStyle/>
          <a:p>
            <a:pPr algn="ctr"/>
            <a:r>
              <a:rPr lang="en-GB" sz="4000" b="1" dirty="0">
                <a:latin typeface="Twinkl" pitchFamily="50" charset="0"/>
              </a:rPr>
              <a:t>Cycle Ride Graph</a:t>
            </a:r>
            <a:endParaRPr lang="en-GB" sz="4000" b="1" dirty="0">
              <a:latin typeface="+mj-lt"/>
            </a:endParaRPr>
          </a:p>
        </p:txBody>
      </p:sp>
      <p:graphicFrame>
        <p:nvGraphicFramePr>
          <p:cNvPr id="6" name="Table 5">
            <a:extLst>
              <a:ext uri="{FF2B5EF4-FFF2-40B4-BE49-F238E27FC236}">
                <a16:creationId xmlns:a16="http://schemas.microsoft.com/office/drawing/2014/main" id="{60E8322D-91D5-4BB5-B6B1-C15ECFBAC43E}"/>
              </a:ext>
            </a:extLst>
          </p:cNvPr>
          <p:cNvGraphicFramePr>
            <a:graphicFrameLocks noGrp="1"/>
          </p:cNvGraphicFramePr>
          <p:nvPr>
            <p:extLst>
              <p:ext uri="{D42A27DB-BD31-4B8C-83A1-F6EECF244321}">
                <p14:modId xmlns:p14="http://schemas.microsoft.com/office/powerpoint/2010/main" val="108751208"/>
              </p:ext>
            </p:extLst>
          </p:nvPr>
        </p:nvGraphicFramePr>
        <p:xfrm>
          <a:off x="509952" y="4017796"/>
          <a:ext cx="3714002" cy="2316480"/>
        </p:xfrm>
        <a:graphic>
          <a:graphicData uri="http://schemas.openxmlformats.org/drawingml/2006/table">
            <a:tbl>
              <a:tblPr firstRow="1" bandRow="1">
                <a:tableStyleId>{5C22544A-7EE6-4342-B048-85BDC9FD1C3A}</a:tableStyleId>
              </a:tblPr>
              <a:tblGrid>
                <a:gridCol w="1857001">
                  <a:extLst>
                    <a:ext uri="{9D8B030D-6E8A-4147-A177-3AD203B41FA5}">
                      <a16:colId xmlns:a16="http://schemas.microsoft.com/office/drawing/2014/main" val="69334828"/>
                    </a:ext>
                  </a:extLst>
                </a:gridCol>
                <a:gridCol w="1857001">
                  <a:extLst>
                    <a:ext uri="{9D8B030D-6E8A-4147-A177-3AD203B41FA5}">
                      <a16:colId xmlns:a16="http://schemas.microsoft.com/office/drawing/2014/main" val="3065641960"/>
                    </a:ext>
                  </a:extLst>
                </a:gridCol>
              </a:tblGrid>
              <a:tr h="208251">
                <a:tc>
                  <a:txBody>
                    <a:bodyPr/>
                    <a:lstStyle/>
                    <a:p>
                      <a:pPr algn="ctr"/>
                      <a:r>
                        <a:rPr lang="en-GB" sz="1300" b="1" dirty="0">
                          <a:solidFill>
                            <a:schemeClr val="bg1"/>
                          </a:solidFill>
                          <a:latin typeface="+mn-lt"/>
                          <a:cs typeface="Kalam" panose="02000000000000000000" pitchFamily="2" charset="0"/>
                        </a:rPr>
                        <a:t>Time (24-hour clock)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9541"/>
                    </a:solidFill>
                  </a:tcPr>
                </a:tc>
                <a:tc>
                  <a:txBody>
                    <a:bodyPr/>
                    <a:lstStyle/>
                    <a:p>
                      <a:pPr algn="ctr"/>
                      <a:r>
                        <a:rPr lang="en-GB" sz="1300" b="1" dirty="0">
                          <a:solidFill>
                            <a:schemeClr val="bg1"/>
                          </a:solidFill>
                          <a:latin typeface="+mn-lt"/>
                          <a:cs typeface="Kalam" panose="02000000000000000000" pitchFamily="2" charset="0"/>
                        </a:rPr>
                        <a:t>Distance Cycled (km)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9541"/>
                    </a:solidFill>
                  </a:tcPr>
                </a:tc>
                <a:extLst>
                  <a:ext uri="{0D108BD9-81ED-4DB2-BD59-A6C34878D82A}">
                    <a16:rowId xmlns:a16="http://schemas.microsoft.com/office/drawing/2014/main" val="214128003"/>
                  </a:ext>
                </a:extLst>
              </a:tr>
              <a:tr h="208251">
                <a:tc>
                  <a:txBody>
                    <a:bodyPr/>
                    <a:lstStyle/>
                    <a:p>
                      <a:pPr algn="ctr"/>
                      <a:r>
                        <a:rPr lang="en-GB" sz="1300" b="0" dirty="0">
                          <a:latin typeface="+mn-lt"/>
                          <a:cs typeface="Kalam" panose="02000000000000000000" pitchFamily="2" charset="0"/>
                        </a:rPr>
                        <a:t>14:00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300" b="0" dirty="0">
                          <a:latin typeface="+mn-lt"/>
                          <a:cs typeface="Kalam" panose="02000000000000000000" pitchFamily="2" charset="0"/>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68135030"/>
                  </a:ext>
                </a:extLst>
              </a:tr>
              <a:tr h="208251">
                <a:tc>
                  <a:txBody>
                    <a:bodyPr/>
                    <a:lstStyle/>
                    <a:p>
                      <a:pPr algn="ctr"/>
                      <a:r>
                        <a:rPr lang="en-GB" sz="1300" b="0" dirty="0">
                          <a:latin typeface="+mn-lt"/>
                          <a:cs typeface="Kalam" panose="02000000000000000000" pitchFamily="2" charset="0"/>
                        </a:rPr>
                        <a:t>14:20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300" b="0" dirty="0">
                          <a:latin typeface="+mn-lt"/>
                          <a:cs typeface="Kalam" panose="02000000000000000000" pitchFamily="2" charset="0"/>
                        </a:rPr>
                        <a:t>1.2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27872459"/>
                  </a:ext>
                </a:extLst>
              </a:tr>
              <a:tr h="208251">
                <a:tc>
                  <a:txBody>
                    <a:bodyPr/>
                    <a:lstStyle/>
                    <a:p>
                      <a:pPr algn="ctr"/>
                      <a:r>
                        <a:rPr lang="en-GB" sz="1300" b="0">
                          <a:latin typeface="+mn-lt"/>
                          <a:cs typeface="Kalam" panose="02000000000000000000" pitchFamily="2" charset="0"/>
                        </a:rPr>
                        <a:t>14:40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300" b="0" dirty="0">
                          <a:latin typeface="+mn-lt"/>
                          <a:cs typeface="Kalam" panose="02000000000000000000" pitchFamily="2"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91437712"/>
                  </a:ext>
                </a:extLst>
              </a:tr>
              <a:tr h="208251">
                <a:tc>
                  <a:txBody>
                    <a:bodyPr/>
                    <a:lstStyle/>
                    <a:p>
                      <a:pPr algn="ctr"/>
                      <a:r>
                        <a:rPr lang="en-GB" sz="1300" b="0">
                          <a:latin typeface="+mn-lt"/>
                          <a:cs typeface="Kalam" panose="02000000000000000000" pitchFamily="2" charset="0"/>
                        </a:rPr>
                        <a:t>15:00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300" b="0" dirty="0">
                          <a:latin typeface="+mn-lt"/>
                          <a:cs typeface="Kalam" panose="02000000000000000000" pitchFamily="2" charset="0"/>
                        </a:rPr>
                        <a:t>3.2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4416775"/>
                  </a:ext>
                </a:extLst>
              </a:tr>
              <a:tr h="208251">
                <a:tc>
                  <a:txBody>
                    <a:bodyPr/>
                    <a:lstStyle/>
                    <a:p>
                      <a:pPr algn="ctr"/>
                      <a:r>
                        <a:rPr lang="en-GB" sz="1300" b="0" dirty="0">
                          <a:latin typeface="+mn-lt"/>
                          <a:cs typeface="Kalam" panose="02000000000000000000" pitchFamily="2" charset="0"/>
                        </a:rPr>
                        <a:t>15:20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300" b="0" dirty="0">
                          <a:latin typeface="+mn-lt"/>
                          <a:cs typeface="Kalam" panose="02000000000000000000" pitchFamily="2" charset="0"/>
                        </a:rPr>
                        <a:t>3.6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29930228"/>
                  </a:ext>
                </a:extLst>
              </a:tr>
              <a:tr h="208251">
                <a:tc>
                  <a:txBody>
                    <a:bodyPr/>
                    <a:lstStyle/>
                    <a:p>
                      <a:pPr algn="ctr"/>
                      <a:r>
                        <a:rPr lang="en-GB" sz="1300" b="0" dirty="0">
                          <a:latin typeface="+mn-lt"/>
                          <a:cs typeface="Kalam" panose="02000000000000000000" pitchFamily="2" charset="0"/>
                        </a:rPr>
                        <a:t>15:40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300" b="0" dirty="0">
                          <a:latin typeface="+mn-lt"/>
                          <a:cs typeface="Kalam" panose="02000000000000000000" pitchFamily="2" charset="0"/>
                        </a:rPr>
                        <a:t>4.8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15020368"/>
                  </a:ext>
                </a:extLst>
              </a:tr>
              <a:tr h="208251">
                <a:tc>
                  <a:txBody>
                    <a:bodyPr/>
                    <a:lstStyle/>
                    <a:p>
                      <a:pPr algn="ctr"/>
                      <a:r>
                        <a:rPr lang="en-GB" sz="1300" b="0">
                          <a:latin typeface="+mn-lt"/>
                          <a:cs typeface="Kalam" panose="02000000000000000000" pitchFamily="2" charset="0"/>
                        </a:rPr>
                        <a:t>16:00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300" b="0" dirty="0">
                          <a:latin typeface="+mn-lt"/>
                          <a:cs typeface="Kalam" panose="02000000000000000000" pitchFamily="2" charset="0"/>
                        </a:rPr>
                        <a:t>5.4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87817827"/>
                  </a:ext>
                </a:extLst>
              </a:tr>
            </a:tbl>
          </a:graphicData>
        </a:graphic>
      </p:graphicFrame>
      <p:graphicFrame>
        <p:nvGraphicFramePr>
          <p:cNvPr id="10" name="Chart 9">
            <a:extLst>
              <a:ext uri="{FF2B5EF4-FFF2-40B4-BE49-F238E27FC236}">
                <a16:creationId xmlns:a16="http://schemas.microsoft.com/office/drawing/2014/main" id="{1D59FFF0-C04D-42F5-8F5B-676E6EFF64C5}"/>
              </a:ext>
            </a:extLst>
          </p:cNvPr>
          <p:cNvGraphicFramePr>
            <a:graphicFrameLocks/>
          </p:cNvGraphicFramePr>
          <p:nvPr>
            <p:extLst>
              <p:ext uri="{D42A27DB-BD31-4B8C-83A1-F6EECF244321}">
                <p14:modId xmlns:p14="http://schemas.microsoft.com/office/powerpoint/2010/main" val="2063690174"/>
              </p:ext>
            </p:extLst>
          </p:nvPr>
        </p:nvGraphicFramePr>
        <p:xfrm>
          <a:off x="4317844" y="1348025"/>
          <a:ext cx="4276800" cy="4977784"/>
        </p:xfrm>
        <a:graphic>
          <a:graphicData uri="http://schemas.openxmlformats.org/drawingml/2006/chart">
            <c:chart xmlns:c="http://schemas.openxmlformats.org/drawingml/2006/chart" xmlns:r="http://schemas.openxmlformats.org/officeDocument/2006/relationships" r:id="rId3"/>
          </a:graphicData>
        </a:graphic>
      </p:graphicFrame>
      <p:pic>
        <p:nvPicPr>
          <p:cNvPr id="11" name="Whole Class"/>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80751" y="612000"/>
            <a:ext cx="1238498" cy="864000"/>
          </a:xfrm>
          <a:prstGeom prst="rect">
            <a:avLst/>
          </a:prstGeom>
        </p:spPr>
      </p:pic>
      <p:sp>
        <p:nvSpPr>
          <p:cNvPr id="12" name="Rectangle 11"/>
          <p:cNvSpPr/>
          <p:nvPr/>
        </p:nvSpPr>
        <p:spPr>
          <a:xfrm>
            <a:off x="509951" y="1476000"/>
            <a:ext cx="3714003" cy="2434101"/>
          </a:xfrm>
          <a:prstGeom prst="rect">
            <a:avLst/>
          </a:prstGeom>
          <a:solidFill>
            <a:srgbClr val="C0DEC2"/>
          </a:solidFill>
        </p:spPr>
        <p:txBody>
          <a:bodyPr wrap="square" lIns="108000" tIns="108000" rIns="108000" bIns="108000">
            <a:spAutoFit/>
          </a:bodyPr>
          <a:lstStyle/>
          <a:p>
            <a:r>
              <a:rPr lang="en-GB" sz="1600" dirty="0">
                <a:latin typeface="Twinkl" pitchFamily="50" charset="0"/>
              </a:rPr>
              <a:t>He knows that a line graph has a horizontal and vertical axis, and that the time data is usually shown along the horizontal axis.</a:t>
            </a:r>
          </a:p>
          <a:p>
            <a:endParaRPr lang="en-GB" sz="1600" dirty="0">
              <a:latin typeface="Twinkl" pitchFamily="50" charset="0"/>
            </a:endParaRPr>
          </a:p>
          <a:p>
            <a:r>
              <a:rPr lang="en-GB" sz="1600" dirty="0">
                <a:latin typeface="Twinkl" pitchFamily="50" charset="0"/>
              </a:rPr>
              <a:t>Looking at the table of data, what scale interval do you think should be used on the horizontal axis and vertical axis?</a:t>
            </a:r>
          </a:p>
        </p:txBody>
      </p:sp>
    </p:spTree>
    <p:extLst>
      <p:ext uri="{BB962C8B-B14F-4D97-AF65-F5344CB8AC3E}">
        <p14:creationId xmlns:p14="http://schemas.microsoft.com/office/powerpoint/2010/main" val="2019148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7"/>
          <p:cNvSpPr/>
          <p:nvPr/>
        </p:nvSpPr>
        <p:spPr>
          <a:xfrm>
            <a:off x="755650" y="697112"/>
            <a:ext cx="7632700" cy="615553"/>
          </a:xfrm>
          <a:prstGeom prst="rect">
            <a:avLst/>
          </a:prstGeom>
        </p:spPr>
        <p:txBody>
          <a:bodyPr wrap="square" lIns="0" tIns="0" rIns="0" bIns="0">
            <a:spAutoFit/>
          </a:bodyPr>
          <a:lstStyle/>
          <a:p>
            <a:pPr algn="ctr"/>
            <a:r>
              <a:rPr lang="en-GB" sz="4000" b="1" dirty="0">
                <a:latin typeface="Twinkl" pitchFamily="50" charset="0"/>
              </a:rPr>
              <a:t>Cycle Ride Graph</a:t>
            </a:r>
            <a:endParaRPr lang="en-GB" sz="4000" b="1" dirty="0">
              <a:latin typeface="+mj-lt"/>
            </a:endParaRPr>
          </a:p>
        </p:txBody>
      </p:sp>
      <p:graphicFrame>
        <p:nvGraphicFramePr>
          <p:cNvPr id="12" name="Chart 11">
            <a:extLst>
              <a:ext uri="{FF2B5EF4-FFF2-40B4-BE49-F238E27FC236}">
                <a16:creationId xmlns:a16="http://schemas.microsoft.com/office/drawing/2014/main" id="{1D59FFF0-C04D-42F5-8F5B-676E6EFF64C5}"/>
              </a:ext>
            </a:extLst>
          </p:cNvPr>
          <p:cNvGraphicFramePr>
            <a:graphicFrameLocks/>
          </p:cNvGraphicFramePr>
          <p:nvPr>
            <p:extLst>
              <p:ext uri="{D42A27DB-BD31-4B8C-83A1-F6EECF244321}">
                <p14:modId xmlns:p14="http://schemas.microsoft.com/office/powerpoint/2010/main" val="656656838"/>
              </p:ext>
            </p:extLst>
          </p:nvPr>
        </p:nvGraphicFramePr>
        <p:xfrm>
          <a:off x="4317844" y="1348025"/>
          <a:ext cx="4276800" cy="4977784"/>
        </p:xfrm>
        <a:graphic>
          <a:graphicData uri="http://schemas.openxmlformats.org/drawingml/2006/chart">
            <c:chart xmlns:c="http://schemas.openxmlformats.org/drawingml/2006/chart" xmlns:r="http://schemas.openxmlformats.org/officeDocument/2006/relationships" r:id="rId3"/>
          </a:graphicData>
        </a:graphic>
      </p:graphicFrame>
      <p:pic>
        <p:nvPicPr>
          <p:cNvPr id="9" name="Whole Class"/>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80751" y="612000"/>
            <a:ext cx="1238498" cy="864000"/>
          </a:xfrm>
          <a:prstGeom prst="rect">
            <a:avLst/>
          </a:prstGeom>
        </p:spPr>
      </p:pic>
      <p:graphicFrame>
        <p:nvGraphicFramePr>
          <p:cNvPr id="10" name="Table 9">
            <a:extLst>
              <a:ext uri="{FF2B5EF4-FFF2-40B4-BE49-F238E27FC236}">
                <a16:creationId xmlns:a16="http://schemas.microsoft.com/office/drawing/2014/main" id="{60E8322D-91D5-4BB5-B6B1-C15ECFBAC43E}"/>
              </a:ext>
            </a:extLst>
          </p:cNvPr>
          <p:cNvGraphicFramePr>
            <a:graphicFrameLocks noGrp="1"/>
          </p:cNvGraphicFramePr>
          <p:nvPr>
            <p:extLst>
              <p:ext uri="{D42A27DB-BD31-4B8C-83A1-F6EECF244321}">
                <p14:modId xmlns:p14="http://schemas.microsoft.com/office/powerpoint/2010/main" val="4240841280"/>
              </p:ext>
            </p:extLst>
          </p:nvPr>
        </p:nvGraphicFramePr>
        <p:xfrm>
          <a:off x="509952" y="4017796"/>
          <a:ext cx="3714002" cy="2316480"/>
        </p:xfrm>
        <a:graphic>
          <a:graphicData uri="http://schemas.openxmlformats.org/drawingml/2006/table">
            <a:tbl>
              <a:tblPr firstRow="1" bandRow="1">
                <a:tableStyleId>{5C22544A-7EE6-4342-B048-85BDC9FD1C3A}</a:tableStyleId>
              </a:tblPr>
              <a:tblGrid>
                <a:gridCol w="1857001">
                  <a:extLst>
                    <a:ext uri="{9D8B030D-6E8A-4147-A177-3AD203B41FA5}">
                      <a16:colId xmlns:a16="http://schemas.microsoft.com/office/drawing/2014/main" val="69334828"/>
                    </a:ext>
                  </a:extLst>
                </a:gridCol>
                <a:gridCol w="1857001">
                  <a:extLst>
                    <a:ext uri="{9D8B030D-6E8A-4147-A177-3AD203B41FA5}">
                      <a16:colId xmlns:a16="http://schemas.microsoft.com/office/drawing/2014/main" val="3065641960"/>
                    </a:ext>
                  </a:extLst>
                </a:gridCol>
              </a:tblGrid>
              <a:tr h="208251">
                <a:tc>
                  <a:txBody>
                    <a:bodyPr/>
                    <a:lstStyle/>
                    <a:p>
                      <a:pPr algn="ctr"/>
                      <a:r>
                        <a:rPr lang="en-GB" sz="1300" b="1" dirty="0">
                          <a:solidFill>
                            <a:schemeClr val="bg1"/>
                          </a:solidFill>
                          <a:latin typeface="+mn-lt"/>
                          <a:cs typeface="Kalam" panose="02000000000000000000" pitchFamily="2" charset="0"/>
                        </a:rPr>
                        <a:t>Time (24-hour clock)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9541"/>
                    </a:solidFill>
                  </a:tcPr>
                </a:tc>
                <a:tc>
                  <a:txBody>
                    <a:bodyPr/>
                    <a:lstStyle/>
                    <a:p>
                      <a:pPr algn="ctr"/>
                      <a:r>
                        <a:rPr lang="en-GB" sz="1300" b="1" dirty="0">
                          <a:solidFill>
                            <a:schemeClr val="bg1"/>
                          </a:solidFill>
                          <a:latin typeface="+mn-lt"/>
                          <a:cs typeface="Kalam" panose="02000000000000000000" pitchFamily="2" charset="0"/>
                        </a:rPr>
                        <a:t>Distance Cycled (km)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9541"/>
                    </a:solidFill>
                  </a:tcPr>
                </a:tc>
                <a:extLst>
                  <a:ext uri="{0D108BD9-81ED-4DB2-BD59-A6C34878D82A}">
                    <a16:rowId xmlns:a16="http://schemas.microsoft.com/office/drawing/2014/main" val="214128003"/>
                  </a:ext>
                </a:extLst>
              </a:tr>
              <a:tr h="208251">
                <a:tc>
                  <a:txBody>
                    <a:bodyPr/>
                    <a:lstStyle/>
                    <a:p>
                      <a:pPr algn="ctr"/>
                      <a:r>
                        <a:rPr lang="en-GB" sz="1300" b="0" dirty="0">
                          <a:latin typeface="+mn-lt"/>
                          <a:cs typeface="Kalam" panose="02000000000000000000" pitchFamily="2" charset="0"/>
                        </a:rPr>
                        <a:t>14:00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300" b="0" dirty="0">
                          <a:latin typeface="+mn-lt"/>
                          <a:cs typeface="Kalam" panose="02000000000000000000" pitchFamily="2" charset="0"/>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68135030"/>
                  </a:ext>
                </a:extLst>
              </a:tr>
              <a:tr h="208251">
                <a:tc>
                  <a:txBody>
                    <a:bodyPr/>
                    <a:lstStyle/>
                    <a:p>
                      <a:pPr algn="ctr"/>
                      <a:r>
                        <a:rPr lang="en-GB" sz="1300" b="0" dirty="0">
                          <a:latin typeface="+mn-lt"/>
                          <a:cs typeface="Kalam" panose="02000000000000000000" pitchFamily="2" charset="0"/>
                        </a:rPr>
                        <a:t>14:20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300" b="0" dirty="0">
                          <a:latin typeface="+mn-lt"/>
                          <a:cs typeface="Kalam" panose="02000000000000000000" pitchFamily="2" charset="0"/>
                        </a:rPr>
                        <a:t>1.2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27872459"/>
                  </a:ext>
                </a:extLst>
              </a:tr>
              <a:tr h="208251">
                <a:tc>
                  <a:txBody>
                    <a:bodyPr/>
                    <a:lstStyle/>
                    <a:p>
                      <a:pPr algn="ctr"/>
                      <a:r>
                        <a:rPr lang="en-GB" sz="1300" b="0">
                          <a:latin typeface="+mn-lt"/>
                          <a:cs typeface="Kalam" panose="02000000000000000000" pitchFamily="2" charset="0"/>
                        </a:rPr>
                        <a:t>14:40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300" b="0" dirty="0">
                          <a:latin typeface="+mn-lt"/>
                          <a:cs typeface="Kalam" panose="02000000000000000000" pitchFamily="2"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91437712"/>
                  </a:ext>
                </a:extLst>
              </a:tr>
              <a:tr h="208251">
                <a:tc>
                  <a:txBody>
                    <a:bodyPr/>
                    <a:lstStyle/>
                    <a:p>
                      <a:pPr algn="ctr"/>
                      <a:r>
                        <a:rPr lang="en-GB" sz="1300" b="0">
                          <a:latin typeface="+mn-lt"/>
                          <a:cs typeface="Kalam" panose="02000000000000000000" pitchFamily="2" charset="0"/>
                        </a:rPr>
                        <a:t>15:00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300" b="0" dirty="0">
                          <a:latin typeface="+mn-lt"/>
                          <a:cs typeface="Kalam" panose="02000000000000000000" pitchFamily="2" charset="0"/>
                        </a:rPr>
                        <a:t>3.2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4416775"/>
                  </a:ext>
                </a:extLst>
              </a:tr>
              <a:tr h="208251">
                <a:tc>
                  <a:txBody>
                    <a:bodyPr/>
                    <a:lstStyle/>
                    <a:p>
                      <a:pPr algn="ctr"/>
                      <a:r>
                        <a:rPr lang="en-GB" sz="1300" b="0" dirty="0">
                          <a:latin typeface="+mn-lt"/>
                          <a:cs typeface="Kalam" panose="02000000000000000000" pitchFamily="2" charset="0"/>
                        </a:rPr>
                        <a:t>15:20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300" b="0" dirty="0">
                          <a:latin typeface="+mn-lt"/>
                          <a:cs typeface="Kalam" panose="02000000000000000000" pitchFamily="2" charset="0"/>
                        </a:rPr>
                        <a:t>3.6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29930228"/>
                  </a:ext>
                </a:extLst>
              </a:tr>
              <a:tr h="208251">
                <a:tc>
                  <a:txBody>
                    <a:bodyPr/>
                    <a:lstStyle/>
                    <a:p>
                      <a:pPr algn="ctr"/>
                      <a:r>
                        <a:rPr lang="en-GB" sz="1300" b="0" dirty="0">
                          <a:latin typeface="+mn-lt"/>
                          <a:cs typeface="Kalam" panose="02000000000000000000" pitchFamily="2" charset="0"/>
                        </a:rPr>
                        <a:t>15:40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300" b="0" dirty="0">
                          <a:latin typeface="+mn-lt"/>
                          <a:cs typeface="Kalam" panose="02000000000000000000" pitchFamily="2" charset="0"/>
                        </a:rPr>
                        <a:t>4.8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15020368"/>
                  </a:ext>
                </a:extLst>
              </a:tr>
              <a:tr h="208251">
                <a:tc>
                  <a:txBody>
                    <a:bodyPr/>
                    <a:lstStyle/>
                    <a:p>
                      <a:pPr algn="ctr"/>
                      <a:r>
                        <a:rPr lang="en-GB" sz="1300" b="0">
                          <a:latin typeface="+mn-lt"/>
                          <a:cs typeface="Kalam" panose="02000000000000000000" pitchFamily="2" charset="0"/>
                        </a:rPr>
                        <a:t>16:00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300" b="0" dirty="0">
                          <a:latin typeface="+mn-lt"/>
                          <a:cs typeface="Kalam" panose="02000000000000000000" pitchFamily="2" charset="0"/>
                        </a:rPr>
                        <a:t>5.4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87817827"/>
                  </a:ext>
                </a:extLst>
              </a:tr>
            </a:tbl>
          </a:graphicData>
        </a:graphic>
      </p:graphicFrame>
      <p:sp>
        <p:nvSpPr>
          <p:cNvPr id="7" name="Rectangle 6"/>
          <p:cNvSpPr/>
          <p:nvPr/>
        </p:nvSpPr>
        <p:spPr>
          <a:xfrm>
            <a:off x="503237" y="1476000"/>
            <a:ext cx="3715200" cy="2187879"/>
          </a:xfrm>
          <a:prstGeom prst="rect">
            <a:avLst/>
          </a:prstGeom>
          <a:solidFill>
            <a:srgbClr val="C0DEC2"/>
          </a:solidFill>
        </p:spPr>
        <p:txBody>
          <a:bodyPr wrap="square" lIns="108000" tIns="108000" rIns="108000" bIns="108000">
            <a:spAutoFit/>
          </a:bodyPr>
          <a:lstStyle/>
          <a:p>
            <a:r>
              <a:rPr lang="en-GB" sz="1600" dirty="0" err="1">
                <a:latin typeface="Twinkl" pitchFamily="50" charset="0"/>
              </a:rPr>
              <a:t>Kamil</a:t>
            </a:r>
            <a:r>
              <a:rPr lang="en-GB" sz="1600" dirty="0">
                <a:latin typeface="Twinkl" pitchFamily="50" charset="0"/>
              </a:rPr>
              <a:t> decides on a </a:t>
            </a:r>
            <a:r>
              <a:rPr lang="en-GB" sz="1600" b="1" dirty="0">
                <a:latin typeface="Twinkl" pitchFamily="50" charset="0"/>
              </a:rPr>
              <a:t>five-minute interval </a:t>
            </a:r>
            <a:r>
              <a:rPr lang="en-GB" sz="1600" dirty="0">
                <a:latin typeface="Twinkl" pitchFamily="50" charset="0"/>
              </a:rPr>
              <a:t>scale for the horizontal time axis and a </a:t>
            </a:r>
            <a:r>
              <a:rPr lang="en-GB" sz="1600" b="1" dirty="0">
                <a:latin typeface="Twinkl" pitchFamily="50" charset="0"/>
              </a:rPr>
              <a:t>two-kilometre interval </a:t>
            </a:r>
            <a:r>
              <a:rPr lang="en-GB" sz="1600" dirty="0">
                <a:latin typeface="Twinkl" pitchFamily="50" charset="0"/>
              </a:rPr>
              <a:t>scale for the vertical distance axis.</a:t>
            </a:r>
          </a:p>
          <a:p>
            <a:endParaRPr lang="en-GB" sz="1600" dirty="0">
              <a:latin typeface="Twinkl" pitchFamily="50" charset="0"/>
            </a:endParaRPr>
          </a:p>
          <a:p>
            <a:r>
              <a:rPr lang="en-GB" sz="1600" dirty="0">
                <a:latin typeface="Twinkl" pitchFamily="50" charset="0"/>
              </a:rPr>
              <a:t>As he is creating the scales, </a:t>
            </a:r>
            <a:r>
              <a:rPr lang="en-GB" sz="1600" dirty="0" err="1">
                <a:latin typeface="Twinkl" pitchFamily="50" charset="0"/>
              </a:rPr>
              <a:t>Kamil</a:t>
            </a:r>
            <a:r>
              <a:rPr lang="en-GB" sz="1600" dirty="0">
                <a:latin typeface="Twinkl" pitchFamily="50" charset="0"/>
              </a:rPr>
              <a:t> makes sure the numbers are positioned on the lines of the axis.</a:t>
            </a:r>
          </a:p>
        </p:txBody>
      </p:sp>
      <p:sp>
        <p:nvSpPr>
          <p:cNvPr id="13" name="Rectangle 12"/>
          <p:cNvSpPr/>
          <p:nvPr/>
        </p:nvSpPr>
        <p:spPr>
          <a:xfrm>
            <a:off x="503237" y="1476000"/>
            <a:ext cx="3715200" cy="1695437"/>
          </a:xfrm>
          <a:prstGeom prst="rect">
            <a:avLst/>
          </a:prstGeom>
          <a:solidFill>
            <a:srgbClr val="C0DEC2"/>
          </a:solidFill>
        </p:spPr>
        <p:txBody>
          <a:bodyPr wrap="square" lIns="108000" tIns="108000" rIns="108000" bIns="108000">
            <a:spAutoFit/>
          </a:bodyPr>
          <a:lstStyle/>
          <a:p>
            <a:r>
              <a:rPr lang="en-GB" sz="1600" dirty="0">
                <a:latin typeface="Twinkl" pitchFamily="50" charset="0"/>
              </a:rPr>
              <a:t>He doesn’t label every interval on </a:t>
            </a:r>
            <a:br>
              <a:rPr lang="en-GB" sz="1600" dirty="0">
                <a:latin typeface="Twinkl" pitchFamily="50" charset="0"/>
              </a:rPr>
            </a:br>
            <a:r>
              <a:rPr lang="en-GB" sz="1600" dirty="0">
                <a:latin typeface="Twinkl" pitchFamily="50" charset="0"/>
              </a:rPr>
              <a:t>the axis.</a:t>
            </a:r>
          </a:p>
          <a:p>
            <a:endParaRPr lang="en-GB" sz="1600" dirty="0">
              <a:latin typeface="Twinkl" pitchFamily="50" charset="0"/>
            </a:endParaRPr>
          </a:p>
          <a:p>
            <a:r>
              <a:rPr lang="en-GB" sz="1600" dirty="0" err="1">
                <a:latin typeface="Twinkl" pitchFamily="50" charset="0"/>
              </a:rPr>
              <a:t>Kamil’s</a:t>
            </a:r>
            <a:r>
              <a:rPr lang="en-GB" sz="1600" dirty="0">
                <a:latin typeface="Twinkl" pitchFamily="50" charset="0"/>
              </a:rPr>
              <a:t> line graph also needs a title. What would be a good title for this line graph?</a:t>
            </a:r>
          </a:p>
        </p:txBody>
      </p:sp>
    </p:spTree>
    <p:extLst>
      <p:ext uri="{BB962C8B-B14F-4D97-AF65-F5344CB8AC3E}">
        <p14:creationId xmlns:p14="http://schemas.microsoft.com/office/powerpoint/2010/main" val="3203114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10" presetClass="exit" presetSubtype="0" fill="hold" grpId="1" nodeType="withEffect">
                                  <p:stCondLst>
                                    <p:cond delay="0"/>
                                  </p:stCondLst>
                                  <p:childTnLst>
                                    <p:animEffect transition="out" filter="fade">
                                      <p:cBhvr>
                                        <p:cTn id="14" dur="500"/>
                                        <p:tgtEl>
                                          <p:spTgt spid="7"/>
                                        </p:tgtEl>
                                      </p:cBhvr>
                                    </p:animEffect>
                                    <p:set>
                                      <p:cBhvr>
                                        <p:cTn id="15"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p:cNvSpPr/>
          <p:nvPr/>
        </p:nvSpPr>
        <p:spPr>
          <a:xfrm>
            <a:off x="508754" y="1476000"/>
            <a:ext cx="3715200" cy="1695437"/>
          </a:xfrm>
          <a:prstGeom prst="rect">
            <a:avLst/>
          </a:prstGeom>
          <a:solidFill>
            <a:srgbClr val="C0DEC2"/>
          </a:solidFill>
        </p:spPr>
        <p:txBody>
          <a:bodyPr wrap="square" lIns="108000" tIns="108000" rIns="108000" bIns="108000">
            <a:spAutoFit/>
          </a:bodyPr>
          <a:lstStyle/>
          <a:p>
            <a:r>
              <a:rPr lang="en-GB" sz="1600" dirty="0">
                <a:latin typeface="Twinkl" pitchFamily="50" charset="0"/>
              </a:rPr>
              <a:t>Now, </a:t>
            </a:r>
            <a:r>
              <a:rPr lang="en-GB" sz="1600" dirty="0" err="1">
                <a:latin typeface="Twinkl" pitchFamily="50" charset="0"/>
              </a:rPr>
              <a:t>Kamil</a:t>
            </a:r>
            <a:r>
              <a:rPr lang="en-GB" sz="1600" dirty="0">
                <a:latin typeface="Twinkl" pitchFamily="50" charset="0"/>
              </a:rPr>
              <a:t> is ready to plot the data from his cycle ride onto the line graph.</a:t>
            </a:r>
          </a:p>
          <a:p>
            <a:endParaRPr lang="en-GB" sz="1600" dirty="0">
              <a:latin typeface="Twinkl" pitchFamily="50" charset="0"/>
            </a:endParaRPr>
          </a:p>
          <a:p>
            <a:r>
              <a:rPr lang="en-GB" sz="1600" dirty="0">
                <a:latin typeface="Twinkl" pitchFamily="50" charset="0"/>
              </a:rPr>
              <a:t>He knows that this is similar to plotting coordinates.</a:t>
            </a:r>
          </a:p>
        </p:txBody>
      </p:sp>
      <p:sp>
        <p:nvSpPr>
          <p:cNvPr id="8" name="Rectangle 7"/>
          <p:cNvSpPr/>
          <p:nvPr/>
        </p:nvSpPr>
        <p:spPr>
          <a:xfrm>
            <a:off x="755650" y="697112"/>
            <a:ext cx="7632700" cy="615553"/>
          </a:xfrm>
          <a:prstGeom prst="rect">
            <a:avLst/>
          </a:prstGeom>
        </p:spPr>
        <p:txBody>
          <a:bodyPr wrap="square" lIns="0" tIns="0" rIns="0" bIns="0">
            <a:spAutoFit/>
          </a:bodyPr>
          <a:lstStyle/>
          <a:p>
            <a:pPr algn="ctr"/>
            <a:r>
              <a:rPr lang="en-GB" sz="4000" b="1" dirty="0">
                <a:latin typeface="Twinkl" pitchFamily="50" charset="0"/>
              </a:rPr>
              <a:t>Cycle Ride Graph</a:t>
            </a:r>
            <a:endParaRPr lang="en-GB" sz="4000" b="1" dirty="0">
              <a:latin typeface="+mj-lt"/>
            </a:endParaRPr>
          </a:p>
        </p:txBody>
      </p:sp>
      <p:graphicFrame>
        <p:nvGraphicFramePr>
          <p:cNvPr id="19" name="Chart 18">
            <a:extLst>
              <a:ext uri="{FF2B5EF4-FFF2-40B4-BE49-F238E27FC236}">
                <a16:creationId xmlns:a16="http://schemas.microsoft.com/office/drawing/2014/main" id="{1D59FFF0-C04D-42F5-8F5B-676E6EFF64C5}"/>
              </a:ext>
            </a:extLst>
          </p:cNvPr>
          <p:cNvGraphicFramePr>
            <a:graphicFrameLocks/>
          </p:cNvGraphicFramePr>
          <p:nvPr>
            <p:extLst>
              <p:ext uri="{D42A27DB-BD31-4B8C-83A1-F6EECF244321}">
                <p14:modId xmlns:p14="http://schemas.microsoft.com/office/powerpoint/2010/main" val="2676918734"/>
              </p:ext>
            </p:extLst>
          </p:nvPr>
        </p:nvGraphicFramePr>
        <p:xfrm>
          <a:off x="4317844" y="1348025"/>
          <a:ext cx="4276800" cy="4744800"/>
        </p:xfrm>
        <a:graphic>
          <a:graphicData uri="http://schemas.openxmlformats.org/drawingml/2006/chart">
            <c:chart xmlns:c="http://schemas.openxmlformats.org/drawingml/2006/chart" xmlns:r="http://schemas.openxmlformats.org/officeDocument/2006/relationships" r:id="rId3"/>
          </a:graphicData>
        </a:graphic>
      </p:graphicFrame>
      <p:sp>
        <p:nvSpPr>
          <p:cNvPr id="20" name="TextBox 19"/>
          <p:cNvSpPr txBox="1"/>
          <p:nvPr/>
        </p:nvSpPr>
        <p:spPr>
          <a:xfrm>
            <a:off x="4802940" y="5262498"/>
            <a:ext cx="254442" cy="492443"/>
          </a:xfrm>
          <a:prstGeom prst="rect">
            <a:avLst/>
          </a:prstGeom>
          <a:noFill/>
        </p:spPr>
        <p:txBody>
          <a:bodyPr wrap="square" rtlCol="0">
            <a:spAutoFit/>
          </a:bodyPr>
          <a:lstStyle/>
          <a:p>
            <a:pPr algn="ctr"/>
            <a:r>
              <a:rPr lang="en-GB" sz="2600" dirty="0">
                <a:solidFill>
                  <a:srgbClr val="65196B"/>
                </a:solidFill>
                <a:latin typeface="Twinkl" pitchFamily="50" charset="0"/>
              </a:rPr>
              <a:t>×</a:t>
            </a:r>
            <a:endParaRPr lang="en-GB" sz="2600" dirty="0">
              <a:solidFill>
                <a:srgbClr val="65196B"/>
              </a:solidFill>
            </a:endParaRPr>
          </a:p>
        </p:txBody>
      </p:sp>
      <p:sp>
        <p:nvSpPr>
          <p:cNvPr id="21" name="TextBox 20"/>
          <p:cNvSpPr txBox="1"/>
          <p:nvPr/>
        </p:nvSpPr>
        <p:spPr>
          <a:xfrm>
            <a:off x="5374123" y="4517428"/>
            <a:ext cx="254442" cy="492443"/>
          </a:xfrm>
          <a:prstGeom prst="rect">
            <a:avLst/>
          </a:prstGeom>
          <a:noFill/>
        </p:spPr>
        <p:txBody>
          <a:bodyPr wrap="square" rtlCol="0">
            <a:spAutoFit/>
          </a:bodyPr>
          <a:lstStyle/>
          <a:p>
            <a:pPr algn="ctr"/>
            <a:r>
              <a:rPr lang="en-GB" sz="2600" dirty="0">
                <a:solidFill>
                  <a:srgbClr val="65196B"/>
                </a:solidFill>
                <a:latin typeface="Twinkl" pitchFamily="50" charset="0"/>
              </a:rPr>
              <a:t>×</a:t>
            </a:r>
            <a:endParaRPr lang="en-GB" sz="2600" dirty="0">
              <a:solidFill>
                <a:srgbClr val="65196B"/>
              </a:solidFill>
            </a:endParaRPr>
          </a:p>
        </p:txBody>
      </p:sp>
      <p:sp>
        <p:nvSpPr>
          <p:cNvPr id="22" name="TextBox 21"/>
          <p:cNvSpPr txBox="1"/>
          <p:nvPr/>
        </p:nvSpPr>
        <p:spPr>
          <a:xfrm>
            <a:off x="5935682" y="4026359"/>
            <a:ext cx="254442" cy="492443"/>
          </a:xfrm>
          <a:prstGeom prst="rect">
            <a:avLst/>
          </a:prstGeom>
          <a:noFill/>
        </p:spPr>
        <p:txBody>
          <a:bodyPr wrap="square" rtlCol="0">
            <a:spAutoFit/>
          </a:bodyPr>
          <a:lstStyle/>
          <a:p>
            <a:pPr algn="ctr"/>
            <a:r>
              <a:rPr lang="en-GB" sz="2600" dirty="0">
                <a:solidFill>
                  <a:srgbClr val="65196B"/>
                </a:solidFill>
                <a:latin typeface="Twinkl" pitchFamily="50" charset="0"/>
              </a:rPr>
              <a:t>×</a:t>
            </a:r>
            <a:endParaRPr lang="en-GB" sz="2600" dirty="0">
              <a:solidFill>
                <a:srgbClr val="65196B"/>
              </a:solidFill>
            </a:endParaRPr>
          </a:p>
        </p:txBody>
      </p:sp>
      <p:sp>
        <p:nvSpPr>
          <p:cNvPr id="23" name="TextBox 22"/>
          <p:cNvSpPr txBox="1"/>
          <p:nvPr/>
        </p:nvSpPr>
        <p:spPr>
          <a:xfrm>
            <a:off x="6496183" y="3266478"/>
            <a:ext cx="254442" cy="492443"/>
          </a:xfrm>
          <a:prstGeom prst="rect">
            <a:avLst/>
          </a:prstGeom>
          <a:noFill/>
        </p:spPr>
        <p:txBody>
          <a:bodyPr wrap="square" rtlCol="0">
            <a:spAutoFit/>
          </a:bodyPr>
          <a:lstStyle/>
          <a:p>
            <a:pPr algn="ctr"/>
            <a:r>
              <a:rPr lang="en-GB" sz="2600" dirty="0">
                <a:solidFill>
                  <a:srgbClr val="65196B"/>
                </a:solidFill>
                <a:latin typeface="Twinkl" pitchFamily="50" charset="0"/>
              </a:rPr>
              <a:t>×</a:t>
            </a:r>
            <a:endParaRPr lang="en-GB" sz="2600" dirty="0">
              <a:solidFill>
                <a:srgbClr val="65196B"/>
              </a:solidFill>
            </a:endParaRPr>
          </a:p>
        </p:txBody>
      </p:sp>
      <p:sp>
        <p:nvSpPr>
          <p:cNvPr id="24" name="TextBox 23"/>
          <p:cNvSpPr txBox="1"/>
          <p:nvPr/>
        </p:nvSpPr>
        <p:spPr>
          <a:xfrm>
            <a:off x="7062964" y="3018828"/>
            <a:ext cx="254442" cy="492443"/>
          </a:xfrm>
          <a:prstGeom prst="rect">
            <a:avLst/>
          </a:prstGeom>
          <a:noFill/>
        </p:spPr>
        <p:txBody>
          <a:bodyPr wrap="square" rtlCol="0">
            <a:spAutoFit/>
          </a:bodyPr>
          <a:lstStyle/>
          <a:p>
            <a:pPr algn="ctr"/>
            <a:r>
              <a:rPr lang="en-GB" sz="2600" dirty="0">
                <a:solidFill>
                  <a:srgbClr val="65196B"/>
                </a:solidFill>
                <a:latin typeface="Twinkl" pitchFamily="50" charset="0"/>
              </a:rPr>
              <a:t>×</a:t>
            </a:r>
            <a:endParaRPr lang="en-GB" sz="2600" dirty="0">
              <a:solidFill>
                <a:srgbClr val="65196B"/>
              </a:solidFill>
            </a:endParaRPr>
          </a:p>
        </p:txBody>
      </p:sp>
      <p:sp>
        <p:nvSpPr>
          <p:cNvPr id="25" name="TextBox 24"/>
          <p:cNvSpPr txBox="1"/>
          <p:nvPr/>
        </p:nvSpPr>
        <p:spPr>
          <a:xfrm>
            <a:off x="7634705" y="2277270"/>
            <a:ext cx="254442" cy="492443"/>
          </a:xfrm>
          <a:prstGeom prst="rect">
            <a:avLst/>
          </a:prstGeom>
          <a:noFill/>
        </p:spPr>
        <p:txBody>
          <a:bodyPr wrap="square" rtlCol="0">
            <a:spAutoFit/>
          </a:bodyPr>
          <a:lstStyle/>
          <a:p>
            <a:pPr algn="ctr"/>
            <a:r>
              <a:rPr lang="en-GB" sz="2600" dirty="0">
                <a:solidFill>
                  <a:srgbClr val="65196B"/>
                </a:solidFill>
                <a:latin typeface="Twinkl" pitchFamily="50" charset="0"/>
              </a:rPr>
              <a:t>×</a:t>
            </a:r>
            <a:endParaRPr lang="en-GB" sz="2600" dirty="0">
              <a:solidFill>
                <a:srgbClr val="65196B"/>
              </a:solidFill>
            </a:endParaRPr>
          </a:p>
        </p:txBody>
      </p:sp>
      <p:sp>
        <p:nvSpPr>
          <p:cNvPr id="26" name="TextBox 25"/>
          <p:cNvSpPr txBox="1"/>
          <p:nvPr/>
        </p:nvSpPr>
        <p:spPr>
          <a:xfrm>
            <a:off x="8204086" y="1899943"/>
            <a:ext cx="254442" cy="492443"/>
          </a:xfrm>
          <a:prstGeom prst="rect">
            <a:avLst/>
          </a:prstGeom>
          <a:noFill/>
        </p:spPr>
        <p:txBody>
          <a:bodyPr wrap="square" rtlCol="0">
            <a:spAutoFit/>
          </a:bodyPr>
          <a:lstStyle/>
          <a:p>
            <a:pPr algn="ctr"/>
            <a:r>
              <a:rPr lang="en-GB" sz="2600" dirty="0">
                <a:solidFill>
                  <a:srgbClr val="65196B"/>
                </a:solidFill>
                <a:latin typeface="Twinkl" pitchFamily="50" charset="0"/>
              </a:rPr>
              <a:t>×</a:t>
            </a:r>
            <a:endParaRPr lang="en-GB" sz="2600" dirty="0">
              <a:solidFill>
                <a:srgbClr val="65196B"/>
              </a:solidFill>
            </a:endParaRPr>
          </a:p>
        </p:txBody>
      </p:sp>
      <p:pic>
        <p:nvPicPr>
          <p:cNvPr id="14" name="Whole Class"/>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80751" y="612000"/>
            <a:ext cx="1238498" cy="864000"/>
          </a:xfrm>
          <a:prstGeom prst="rect">
            <a:avLst/>
          </a:prstGeom>
        </p:spPr>
      </p:pic>
      <p:graphicFrame>
        <p:nvGraphicFramePr>
          <p:cNvPr id="15" name="Table 14">
            <a:extLst>
              <a:ext uri="{FF2B5EF4-FFF2-40B4-BE49-F238E27FC236}">
                <a16:creationId xmlns:a16="http://schemas.microsoft.com/office/drawing/2014/main" id="{60E8322D-91D5-4BB5-B6B1-C15ECFBAC43E}"/>
              </a:ext>
            </a:extLst>
          </p:cNvPr>
          <p:cNvGraphicFramePr>
            <a:graphicFrameLocks noGrp="1"/>
          </p:cNvGraphicFramePr>
          <p:nvPr>
            <p:extLst>
              <p:ext uri="{D42A27DB-BD31-4B8C-83A1-F6EECF244321}">
                <p14:modId xmlns:p14="http://schemas.microsoft.com/office/powerpoint/2010/main" val="3426070926"/>
              </p:ext>
            </p:extLst>
          </p:nvPr>
        </p:nvGraphicFramePr>
        <p:xfrm>
          <a:off x="509952" y="4017796"/>
          <a:ext cx="3714002" cy="2316480"/>
        </p:xfrm>
        <a:graphic>
          <a:graphicData uri="http://schemas.openxmlformats.org/drawingml/2006/table">
            <a:tbl>
              <a:tblPr firstRow="1" bandRow="1">
                <a:tableStyleId>{5C22544A-7EE6-4342-B048-85BDC9FD1C3A}</a:tableStyleId>
              </a:tblPr>
              <a:tblGrid>
                <a:gridCol w="1857001">
                  <a:extLst>
                    <a:ext uri="{9D8B030D-6E8A-4147-A177-3AD203B41FA5}">
                      <a16:colId xmlns:a16="http://schemas.microsoft.com/office/drawing/2014/main" val="69334828"/>
                    </a:ext>
                  </a:extLst>
                </a:gridCol>
                <a:gridCol w="1857001">
                  <a:extLst>
                    <a:ext uri="{9D8B030D-6E8A-4147-A177-3AD203B41FA5}">
                      <a16:colId xmlns:a16="http://schemas.microsoft.com/office/drawing/2014/main" val="3065641960"/>
                    </a:ext>
                  </a:extLst>
                </a:gridCol>
              </a:tblGrid>
              <a:tr h="208251">
                <a:tc>
                  <a:txBody>
                    <a:bodyPr/>
                    <a:lstStyle/>
                    <a:p>
                      <a:pPr algn="ctr"/>
                      <a:r>
                        <a:rPr lang="en-GB" sz="1300" b="1" dirty="0">
                          <a:solidFill>
                            <a:schemeClr val="bg1"/>
                          </a:solidFill>
                          <a:latin typeface="+mn-lt"/>
                          <a:cs typeface="Kalam" panose="02000000000000000000" pitchFamily="2" charset="0"/>
                        </a:rPr>
                        <a:t>Time (24-hour clock)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9541"/>
                    </a:solidFill>
                  </a:tcPr>
                </a:tc>
                <a:tc>
                  <a:txBody>
                    <a:bodyPr/>
                    <a:lstStyle/>
                    <a:p>
                      <a:pPr algn="ctr"/>
                      <a:r>
                        <a:rPr lang="en-GB" sz="1300" b="1" dirty="0">
                          <a:solidFill>
                            <a:schemeClr val="bg1"/>
                          </a:solidFill>
                          <a:latin typeface="+mn-lt"/>
                          <a:cs typeface="Kalam" panose="02000000000000000000" pitchFamily="2" charset="0"/>
                        </a:rPr>
                        <a:t>Distance Cycled (km)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9541"/>
                    </a:solidFill>
                  </a:tcPr>
                </a:tc>
                <a:extLst>
                  <a:ext uri="{0D108BD9-81ED-4DB2-BD59-A6C34878D82A}">
                    <a16:rowId xmlns:a16="http://schemas.microsoft.com/office/drawing/2014/main" val="214128003"/>
                  </a:ext>
                </a:extLst>
              </a:tr>
              <a:tr h="208251">
                <a:tc>
                  <a:txBody>
                    <a:bodyPr/>
                    <a:lstStyle/>
                    <a:p>
                      <a:pPr algn="ctr"/>
                      <a:r>
                        <a:rPr lang="en-GB" sz="1300" b="0" dirty="0">
                          <a:latin typeface="+mn-lt"/>
                          <a:cs typeface="Kalam" panose="02000000000000000000" pitchFamily="2" charset="0"/>
                        </a:rPr>
                        <a:t>14:00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300" b="0" dirty="0">
                          <a:latin typeface="+mn-lt"/>
                          <a:cs typeface="Kalam" panose="02000000000000000000" pitchFamily="2" charset="0"/>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68135030"/>
                  </a:ext>
                </a:extLst>
              </a:tr>
              <a:tr h="208251">
                <a:tc>
                  <a:txBody>
                    <a:bodyPr/>
                    <a:lstStyle/>
                    <a:p>
                      <a:pPr algn="ctr"/>
                      <a:r>
                        <a:rPr lang="en-GB" sz="1300" b="0" dirty="0">
                          <a:latin typeface="+mn-lt"/>
                          <a:cs typeface="Kalam" panose="02000000000000000000" pitchFamily="2" charset="0"/>
                        </a:rPr>
                        <a:t>14:20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300" b="0" dirty="0">
                          <a:latin typeface="+mn-lt"/>
                          <a:cs typeface="Kalam" panose="02000000000000000000" pitchFamily="2" charset="0"/>
                        </a:rPr>
                        <a:t>1.2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27872459"/>
                  </a:ext>
                </a:extLst>
              </a:tr>
              <a:tr h="208251">
                <a:tc>
                  <a:txBody>
                    <a:bodyPr/>
                    <a:lstStyle/>
                    <a:p>
                      <a:pPr algn="ctr"/>
                      <a:r>
                        <a:rPr lang="en-GB" sz="1300" b="0">
                          <a:latin typeface="+mn-lt"/>
                          <a:cs typeface="Kalam" panose="02000000000000000000" pitchFamily="2" charset="0"/>
                        </a:rPr>
                        <a:t>14:40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300" b="0" dirty="0">
                          <a:latin typeface="+mn-lt"/>
                          <a:cs typeface="Kalam" panose="02000000000000000000" pitchFamily="2"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91437712"/>
                  </a:ext>
                </a:extLst>
              </a:tr>
              <a:tr h="208251">
                <a:tc>
                  <a:txBody>
                    <a:bodyPr/>
                    <a:lstStyle/>
                    <a:p>
                      <a:pPr algn="ctr"/>
                      <a:r>
                        <a:rPr lang="en-GB" sz="1300" b="0">
                          <a:latin typeface="+mn-lt"/>
                          <a:cs typeface="Kalam" panose="02000000000000000000" pitchFamily="2" charset="0"/>
                        </a:rPr>
                        <a:t>15:00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300" b="0" dirty="0">
                          <a:latin typeface="+mn-lt"/>
                          <a:cs typeface="Kalam" panose="02000000000000000000" pitchFamily="2" charset="0"/>
                        </a:rPr>
                        <a:t>3.2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4416775"/>
                  </a:ext>
                </a:extLst>
              </a:tr>
              <a:tr h="208251">
                <a:tc>
                  <a:txBody>
                    <a:bodyPr/>
                    <a:lstStyle/>
                    <a:p>
                      <a:pPr algn="ctr"/>
                      <a:r>
                        <a:rPr lang="en-GB" sz="1300" b="0" dirty="0">
                          <a:latin typeface="+mn-lt"/>
                          <a:cs typeface="Kalam" panose="02000000000000000000" pitchFamily="2" charset="0"/>
                        </a:rPr>
                        <a:t>15:20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300" b="0" dirty="0">
                          <a:latin typeface="+mn-lt"/>
                          <a:cs typeface="Kalam" panose="02000000000000000000" pitchFamily="2" charset="0"/>
                        </a:rPr>
                        <a:t>3.6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29930228"/>
                  </a:ext>
                </a:extLst>
              </a:tr>
              <a:tr h="208251">
                <a:tc>
                  <a:txBody>
                    <a:bodyPr/>
                    <a:lstStyle/>
                    <a:p>
                      <a:pPr algn="ctr"/>
                      <a:r>
                        <a:rPr lang="en-GB" sz="1300" b="0" dirty="0">
                          <a:latin typeface="+mn-lt"/>
                          <a:cs typeface="Kalam" panose="02000000000000000000" pitchFamily="2" charset="0"/>
                        </a:rPr>
                        <a:t>15:40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300" b="0" dirty="0">
                          <a:latin typeface="+mn-lt"/>
                          <a:cs typeface="Kalam" panose="02000000000000000000" pitchFamily="2" charset="0"/>
                        </a:rPr>
                        <a:t>4.8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15020368"/>
                  </a:ext>
                </a:extLst>
              </a:tr>
              <a:tr h="208251">
                <a:tc>
                  <a:txBody>
                    <a:bodyPr/>
                    <a:lstStyle/>
                    <a:p>
                      <a:pPr algn="ctr"/>
                      <a:r>
                        <a:rPr lang="en-GB" sz="1300" b="0">
                          <a:latin typeface="+mn-lt"/>
                          <a:cs typeface="Kalam" panose="02000000000000000000" pitchFamily="2" charset="0"/>
                        </a:rPr>
                        <a:t>16:00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300" b="0" dirty="0">
                          <a:latin typeface="+mn-lt"/>
                          <a:cs typeface="Kalam" panose="02000000000000000000" pitchFamily="2" charset="0"/>
                        </a:rPr>
                        <a:t>5.4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87817827"/>
                  </a:ext>
                </a:extLst>
              </a:tr>
            </a:tbl>
          </a:graphicData>
        </a:graphic>
      </p:graphicFrame>
      <p:sp>
        <p:nvSpPr>
          <p:cNvPr id="16" name="Rectangle 15"/>
          <p:cNvSpPr/>
          <p:nvPr/>
        </p:nvSpPr>
        <p:spPr>
          <a:xfrm>
            <a:off x="503238" y="1475999"/>
            <a:ext cx="3715200" cy="1695437"/>
          </a:xfrm>
          <a:prstGeom prst="rect">
            <a:avLst/>
          </a:prstGeom>
          <a:solidFill>
            <a:srgbClr val="C0DEC2"/>
          </a:solidFill>
        </p:spPr>
        <p:txBody>
          <a:bodyPr wrap="square" lIns="108000" tIns="108000" rIns="108000" bIns="108000">
            <a:spAutoFit/>
          </a:bodyPr>
          <a:lstStyle/>
          <a:p>
            <a:r>
              <a:rPr lang="en-GB" sz="1600" dirty="0">
                <a:latin typeface="Twinkl" pitchFamily="50" charset="0"/>
              </a:rPr>
              <a:t>He locates the time values from the data table on the horizontal axis. He finds where these horizontal lines intersect with the distance values on the vertical axis and marks each intersection with a small cross.</a:t>
            </a:r>
          </a:p>
        </p:txBody>
      </p:sp>
    </p:spTree>
    <p:extLst>
      <p:ext uri="{BB962C8B-B14F-4D97-AF65-F5344CB8AC3E}">
        <p14:creationId xmlns:p14="http://schemas.microsoft.com/office/powerpoint/2010/main" val="4082056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5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500"/>
                                        <p:tgtEl>
                                          <p:spTgt spid="2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fade">
                                      <p:cBhvr>
                                        <p:cTn id="42" dur="500"/>
                                        <p:tgtEl>
                                          <p:spTgt spid="2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fade">
                                      <p:cBhvr>
                                        <p:cTn id="4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0" grpId="0"/>
      <p:bldP spid="21" grpId="0"/>
      <p:bldP spid="22" grpId="0"/>
      <p:bldP spid="23" grpId="0"/>
      <p:bldP spid="24" grpId="0"/>
      <p:bldP spid="25" grpId="0"/>
      <p:bldP spid="26" grpId="0"/>
      <p:bldP spid="1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aphicFrame>
        <p:nvGraphicFramePr>
          <p:cNvPr id="9" name="Chart 8">
            <a:extLst>
              <a:ext uri="{FF2B5EF4-FFF2-40B4-BE49-F238E27FC236}">
                <a16:creationId xmlns:a16="http://schemas.microsoft.com/office/drawing/2014/main" id="{1D59FFF0-C04D-42F5-8F5B-676E6EFF64C5}"/>
              </a:ext>
            </a:extLst>
          </p:cNvPr>
          <p:cNvGraphicFramePr>
            <a:graphicFrameLocks/>
          </p:cNvGraphicFramePr>
          <p:nvPr>
            <p:extLst>
              <p:ext uri="{D42A27DB-BD31-4B8C-83A1-F6EECF244321}">
                <p14:modId xmlns:p14="http://schemas.microsoft.com/office/powerpoint/2010/main" val="2242483780"/>
              </p:ext>
            </p:extLst>
          </p:nvPr>
        </p:nvGraphicFramePr>
        <p:xfrm>
          <a:off x="4317844" y="1348025"/>
          <a:ext cx="4276800" cy="4744800"/>
        </p:xfrm>
        <a:graphic>
          <a:graphicData uri="http://schemas.openxmlformats.org/drawingml/2006/chart">
            <c:chart xmlns:c="http://schemas.openxmlformats.org/drawingml/2006/chart" xmlns:r="http://schemas.openxmlformats.org/officeDocument/2006/relationships" r:id="rId3"/>
          </a:graphicData>
        </a:graphic>
      </p:graphicFrame>
      <p:sp>
        <p:nvSpPr>
          <p:cNvPr id="7" name="Rectangle 6"/>
          <p:cNvSpPr/>
          <p:nvPr/>
        </p:nvSpPr>
        <p:spPr>
          <a:xfrm>
            <a:off x="503238" y="1347501"/>
            <a:ext cx="3720716" cy="2187879"/>
          </a:xfrm>
          <a:prstGeom prst="rect">
            <a:avLst/>
          </a:prstGeom>
          <a:solidFill>
            <a:srgbClr val="C0DEC2"/>
          </a:solidFill>
        </p:spPr>
        <p:txBody>
          <a:bodyPr wrap="square" lIns="108000" tIns="108000" rIns="108000" bIns="108000">
            <a:spAutoFit/>
          </a:bodyPr>
          <a:lstStyle/>
          <a:p>
            <a:r>
              <a:rPr lang="en-GB" sz="1600" dirty="0">
                <a:latin typeface="Twinkl" pitchFamily="50" charset="0"/>
              </a:rPr>
              <a:t>Finally, </a:t>
            </a:r>
            <a:r>
              <a:rPr lang="en-GB" sz="1600" dirty="0" err="1">
                <a:latin typeface="Twinkl" pitchFamily="50" charset="0"/>
              </a:rPr>
              <a:t>Kamil</a:t>
            </a:r>
            <a:r>
              <a:rPr lang="en-GB" sz="1600" dirty="0">
                <a:latin typeface="Twinkl" pitchFamily="50" charset="0"/>
              </a:rPr>
              <a:t> plots the data on the graph and joins the plots together with straight lines to create a continuous line.</a:t>
            </a:r>
          </a:p>
          <a:p>
            <a:endParaRPr lang="en-GB" sz="1600" dirty="0">
              <a:latin typeface="Twinkl" pitchFamily="50" charset="0"/>
            </a:endParaRPr>
          </a:p>
          <a:p>
            <a:r>
              <a:rPr lang="en-GB" sz="1600" dirty="0">
                <a:latin typeface="Twinkl" pitchFamily="50" charset="0"/>
              </a:rPr>
              <a:t>He can use the continuous line to find approximate distance measurements for any time during his ride.</a:t>
            </a:r>
          </a:p>
        </p:txBody>
      </p:sp>
      <p:sp>
        <p:nvSpPr>
          <p:cNvPr id="8" name="Rectangle 7"/>
          <p:cNvSpPr/>
          <p:nvPr/>
        </p:nvSpPr>
        <p:spPr>
          <a:xfrm>
            <a:off x="755650" y="697112"/>
            <a:ext cx="7632700" cy="615553"/>
          </a:xfrm>
          <a:prstGeom prst="rect">
            <a:avLst/>
          </a:prstGeom>
        </p:spPr>
        <p:txBody>
          <a:bodyPr wrap="square" lIns="0" tIns="0" rIns="0" bIns="0">
            <a:spAutoFit/>
          </a:bodyPr>
          <a:lstStyle/>
          <a:p>
            <a:pPr algn="ctr"/>
            <a:r>
              <a:rPr lang="en-GB" sz="4000" b="1" dirty="0">
                <a:latin typeface="Twinkl" pitchFamily="50" charset="0"/>
              </a:rPr>
              <a:t>Cycle Ride Graph</a:t>
            </a:r>
            <a:endParaRPr lang="en-GB" sz="4000" b="1" dirty="0">
              <a:latin typeface="+mj-lt"/>
            </a:endParaRPr>
          </a:p>
        </p:txBody>
      </p:sp>
      <p:graphicFrame>
        <p:nvGraphicFramePr>
          <p:cNvPr id="13" name="Chart 12">
            <a:extLst>
              <a:ext uri="{FF2B5EF4-FFF2-40B4-BE49-F238E27FC236}">
                <a16:creationId xmlns:a16="http://schemas.microsoft.com/office/drawing/2014/main" id="{668A6B51-0E64-41B6-BF07-2C34AC1E8779}"/>
              </a:ext>
            </a:extLst>
          </p:cNvPr>
          <p:cNvGraphicFramePr>
            <a:graphicFrameLocks/>
          </p:cNvGraphicFramePr>
          <p:nvPr>
            <p:extLst>
              <p:ext uri="{D42A27DB-BD31-4B8C-83A1-F6EECF244321}">
                <p14:modId xmlns:p14="http://schemas.microsoft.com/office/powerpoint/2010/main" val="3822481840"/>
              </p:ext>
            </p:extLst>
          </p:nvPr>
        </p:nvGraphicFramePr>
        <p:xfrm>
          <a:off x="4320538" y="1351078"/>
          <a:ext cx="4278144" cy="4743048"/>
        </p:xfrm>
        <a:graphic>
          <a:graphicData uri="http://schemas.openxmlformats.org/drawingml/2006/chart">
            <c:chart xmlns:c="http://schemas.openxmlformats.org/drawingml/2006/chart" xmlns:r="http://schemas.openxmlformats.org/officeDocument/2006/relationships" r:id="rId4"/>
          </a:graphicData>
        </a:graphic>
      </p:graphicFrame>
      <p:pic>
        <p:nvPicPr>
          <p:cNvPr id="10" name="Whole Class"/>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80751" y="612000"/>
            <a:ext cx="1238498" cy="864000"/>
          </a:xfrm>
          <a:prstGeom prst="rect">
            <a:avLst/>
          </a:prstGeom>
        </p:spPr>
      </p:pic>
      <p:graphicFrame>
        <p:nvGraphicFramePr>
          <p:cNvPr id="11" name="Table 10">
            <a:extLst>
              <a:ext uri="{FF2B5EF4-FFF2-40B4-BE49-F238E27FC236}">
                <a16:creationId xmlns:a16="http://schemas.microsoft.com/office/drawing/2014/main" id="{60E8322D-91D5-4BB5-B6B1-C15ECFBAC43E}"/>
              </a:ext>
            </a:extLst>
          </p:cNvPr>
          <p:cNvGraphicFramePr>
            <a:graphicFrameLocks noGrp="1"/>
          </p:cNvGraphicFramePr>
          <p:nvPr>
            <p:extLst>
              <p:ext uri="{D42A27DB-BD31-4B8C-83A1-F6EECF244321}">
                <p14:modId xmlns:p14="http://schemas.microsoft.com/office/powerpoint/2010/main" val="2643692981"/>
              </p:ext>
            </p:extLst>
          </p:nvPr>
        </p:nvGraphicFramePr>
        <p:xfrm>
          <a:off x="509952" y="4017796"/>
          <a:ext cx="3714002" cy="2316480"/>
        </p:xfrm>
        <a:graphic>
          <a:graphicData uri="http://schemas.openxmlformats.org/drawingml/2006/table">
            <a:tbl>
              <a:tblPr firstRow="1" bandRow="1">
                <a:tableStyleId>{5C22544A-7EE6-4342-B048-85BDC9FD1C3A}</a:tableStyleId>
              </a:tblPr>
              <a:tblGrid>
                <a:gridCol w="1857001">
                  <a:extLst>
                    <a:ext uri="{9D8B030D-6E8A-4147-A177-3AD203B41FA5}">
                      <a16:colId xmlns:a16="http://schemas.microsoft.com/office/drawing/2014/main" val="69334828"/>
                    </a:ext>
                  </a:extLst>
                </a:gridCol>
                <a:gridCol w="1857001">
                  <a:extLst>
                    <a:ext uri="{9D8B030D-6E8A-4147-A177-3AD203B41FA5}">
                      <a16:colId xmlns:a16="http://schemas.microsoft.com/office/drawing/2014/main" val="3065641960"/>
                    </a:ext>
                  </a:extLst>
                </a:gridCol>
              </a:tblGrid>
              <a:tr h="208251">
                <a:tc>
                  <a:txBody>
                    <a:bodyPr/>
                    <a:lstStyle/>
                    <a:p>
                      <a:pPr algn="ctr"/>
                      <a:r>
                        <a:rPr lang="en-GB" sz="1300" b="1" dirty="0">
                          <a:solidFill>
                            <a:schemeClr val="bg1"/>
                          </a:solidFill>
                          <a:latin typeface="+mn-lt"/>
                          <a:cs typeface="Kalam" panose="02000000000000000000" pitchFamily="2" charset="0"/>
                        </a:rPr>
                        <a:t>Time (24-hour clock)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9541"/>
                    </a:solidFill>
                  </a:tcPr>
                </a:tc>
                <a:tc>
                  <a:txBody>
                    <a:bodyPr/>
                    <a:lstStyle/>
                    <a:p>
                      <a:pPr algn="ctr"/>
                      <a:r>
                        <a:rPr lang="en-GB" sz="1300" b="1" dirty="0">
                          <a:solidFill>
                            <a:schemeClr val="bg1"/>
                          </a:solidFill>
                          <a:latin typeface="+mn-lt"/>
                          <a:cs typeface="Kalam" panose="02000000000000000000" pitchFamily="2" charset="0"/>
                        </a:rPr>
                        <a:t>Distance Cycled (km)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9541"/>
                    </a:solidFill>
                  </a:tcPr>
                </a:tc>
                <a:extLst>
                  <a:ext uri="{0D108BD9-81ED-4DB2-BD59-A6C34878D82A}">
                    <a16:rowId xmlns:a16="http://schemas.microsoft.com/office/drawing/2014/main" val="214128003"/>
                  </a:ext>
                </a:extLst>
              </a:tr>
              <a:tr h="208251">
                <a:tc>
                  <a:txBody>
                    <a:bodyPr/>
                    <a:lstStyle/>
                    <a:p>
                      <a:pPr algn="ctr"/>
                      <a:r>
                        <a:rPr lang="en-GB" sz="1300" b="0" dirty="0">
                          <a:latin typeface="+mn-lt"/>
                          <a:cs typeface="Kalam" panose="02000000000000000000" pitchFamily="2" charset="0"/>
                        </a:rPr>
                        <a:t>14:00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300" b="0" dirty="0">
                          <a:latin typeface="+mn-lt"/>
                          <a:cs typeface="Kalam" panose="02000000000000000000" pitchFamily="2" charset="0"/>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68135030"/>
                  </a:ext>
                </a:extLst>
              </a:tr>
              <a:tr h="208251">
                <a:tc>
                  <a:txBody>
                    <a:bodyPr/>
                    <a:lstStyle/>
                    <a:p>
                      <a:pPr algn="ctr"/>
                      <a:r>
                        <a:rPr lang="en-GB" sz="1300" b="0" dirty="0">
                          <a:latin typeface="+mn-lt"/>
                          <a:cs typeface="Kalam" panose="02000000000000000000" pitchFamily="2" charset="0"/>
                        </a:rPr>
                        <a:t>14:20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300" b="0" dirty="0">
                          <a:latin typeface="+mn-lt"/>
                          <a:cs typeface="Kalam" panose="02000000000000000000" pitchFamily="2" charset="0"/>
                        </a:rPr>
                        <a:t>1.2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27872459"/>
                  </a:ext>
                </a:extLst>
              </a:tr>
              <a:tr h="208251">
                <a:tc>
                  <a:txBody>
                    <a:bodyPr/>
                    <a:lstStyle/>
                    <a:p>
                      <a:pPr algn="ctr"/>
                      <a:r>
                        <a:rPr lang="en-GB" sz="1300" b="0">
                          <a:latin typeface="+mn-lt"/>
                          <a:cs typeface="Kalam" panose="02000000000000000000" pitchFamily="2" charset="0"/>
                        </a:rPr>
                        <a:t>14:40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300" b="0" dirty="0">
                          <a:latin typeface="+mn-lt"/>
                          <a:cs typeface="Kalam" panose="02000000000000000000" pitchFamily="2"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91437712"/>
                  </a:ext>
                </a:extLst>
              </a:tr>
              <a:tr h="208251">
                <a:tc>
                  <a:txBody>
                    <a:bodyPr/>
                    <a:lstStyle/>
                    <a:p>
                      <a:pPr algn="ctr"/>
                      <a:r>
                        <a:rPr lang="en-GB" sz="1300" b="0">
                          <a:latin typeface="+mn-lt"/>
                          <a:cs typeface="Kalam" panose="02000000000000000000" pitchFamily="2" charset="0"/>
                        </a:rPr>
                        <a:t>15:00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300" b="0" dirty="0">
                          <a:latin typeface="+mn-lt"/>
                          <a:cs typeface="Kalam" panose="02000000000000000000" pitchFamily="2" charset="0"/>
                        </a:rPr>
                        <a:t>3.2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4416775"/>
                  </a:ext>
                </a:extLst>
              </a:tr>
              <a:tr h="208251">
                <a:tc>
                  <a:txBody>
                    <a:bodyPr/>
                    <a:lstStyle/>
                    <a:p>
                      <a:pPr algn="ctr"/>
                      <a:r>
                        <a:rPr lang="en-GB" sz="1300" b="0" dirty="0">
                          <a:latin typeface="+mn-lt"/>
                          <a:cs typeface="Kalam" panose="02000000000000000000" pitchFamily="2" charset="0"/>
                        </a:rPr>
                        <a:t>15:20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300" b="0" dirty="0">
                          <a:latin typeface="+mn-lt"/>
                          <a:cs typeface="Kalam" panose="02000000000000000000" pitchFamily="2" charset="0"/>
                        </a:rPr>
                        <a:t>3.6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29930228"/>
                  </a:ext>
                </a:extLst>
              </a:tr>
              <a:tr h="208251">
                <a:tc>
                  <a:txBody>
                    <a:bodyPr/>
                    <a:lstStyle/>
                    <a:p>
                      <a:pPr algn="ctr"/>
                      <a:r>
                        <a:rPr lang="en-GB" sz="1300" b="0" dirty="0">
                          <a:latin typeface="+mn-lt"/>
                          <a:cs typeface="Kalam" panose="02000000000000000000" pitchFamily="2" charset="0"/>
                        </a:rPr>
                        <a:t>15:40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300" b="0" dirty="0">
                          <a:latin typeface="+mn-lt"/>
                          <a:cs typeface="Kalam" panose="02000000000000000000" pitchFamily="2" charset="0"/>
                        </a:rPr>
                        <a:t>4.8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15020368"/>
                  </a:ext>
                </a:extLst>
              </a:tr>
              <a:tr h="208251">
                <a:tc>
                  <a:txBody>
                    <a:bodyPr/>
                    <a:lstStyle/>
                    <a:p>
                      <a:pPr algn="ctr"/>
                      <a:r>
                        <a:rPr lang="en-GB" sz="1300" b="0">
                          <a:latin typeface="+mn-lt"/>
                          <a:cs typeface="Kalam" panose="02000000000000000000" pitchFamily="2" charset="0"/>
                        </a:rPr>
                        <a:t>16:00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300" b="0" dirty="0">
                          <a:latin typeface="+mn-lt"/>
                          <a:cs typeface="Kalam" panose="02000000000000000000" pitchFamily="2" charset="0"/>
                        </a:rPr>
                        <a:t>5.4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87817827"/>
                  </a:ext>
                </a:extLst>
              </a:tr>
            </a:tbl>
          </a:graphicData>
        </a:graphic>
      </p:graphicFrame>
    </p:spTree>
    <p:extLst>
      <p:ext uri="{BB962C8B-B14F-4D97-AF65-F5344CB8AC3E}">
        <p14:creationId xmlns:p14="http://schemas.microsoft.com/office/powerpoint/2010/main" val="4062917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down)">
                                      <p:cBhvr>
                                        <p:cTn id="11" dur="12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Graphic spid="13" grpId="0">
        <p:bldAsOne/>
      </p:bldGraphic>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16486" t="15230" r="1083" b="119"/>
          <a:stretch/>
        </p:blipFill>
        <p:spPr>
          <a:xfrm>
            <a:off x="440265" y="421167"/>
            <a:ext cx="8255001" cy="5994400"/>
          </a:xfrm>
          <a:prstGeom prst="roundRect">
            <a:avLst>
              <a:gd name="adj" fmla="val 2838"/>
            </a:avLst>
          </a:prstGeom>
        </p:spPr>
      </p:pic>
      <p:pic>
        <p:nvPicPr>
          <p:cNvPr id="23" name="Picture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90936" y="2303574"/>
            <a:ext cx="2404631" cy="402801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8902" y="2314319"/>
            <a:ext cx="3952959" cy="4015689"/>
          </a:xfrm>
          <a:prstGeom prst="rect">
            <a:avLst/>
          </a:prstGeom>
        </p:spPr>
      </p:pic>
      <p:sp>
        <p:nvSpPr>
          <p:cNvPr id="8" name="Rectangle 7"/>
          <p:cNvSpPr/>
          <p:nvPr/>
        </p:nvSpPr>
        <p:spPr>
          <a:xfrm>
            <a:off x="755650" y="697112"/>
            <a:ext cx="7632700" cy="615553"/>
          </a:xfrm>
          <a:prstGeom prst="rect">
            <a:avLst/>
          </a:prstGeom>
        </p:spPr>
        <p:txBody>
          <a:bodyPr wrap="square" lIns="0" tIns="0" rIns="0" bIns="0">
            <a:spAutoFit/>
          </a:bodyPr>
          <a:lstStyle/>
          <a:p>
            <a:pPr algn="ctr"/>
            <a:r>
              <a:rPr lang="en-GB" sz="4000" b="1" dirty="0">
                <a:latin typeface="Twinkl" pitchFamily="50" charset="0"/>
              </a:rPr>
              <a:t>Line Graph Questions</a:t>
            </a:r>
            <a:endParaRPr lang="en-GB" sz="4000" b="1" dirty="0">
              <a:latin typeface="+mj-lt"/>
            </a:endParaRPr>
          </a:p>
        </p:txBody>
      </p:sp>
      <p:graphicFrame>
        <p:nvGraphicFramePr>
          <p:cNvPr id="16" name="Chart 15">
            <a:extLst>
              <a:ext uri="{FF2B5EF4-FFF2-40B4-BE49-F238E27FC236}">
                <a16:creationId xmlns:a16="http://schemas.microsoft.com/office/drawing/2014/main" id="{668A6B51-0E64-41B6-BF07-2C34AC1E8779}"/>
              </a:ext>
            </a:extLst>
          </p:cNvPr>
          <p:cNvGraphicFramePr>
            <a:graphicFrameLocks/>
          </p:cNvGraphicFramePr>
          <p:nvPr>
            <p:extLst>
              <p:ext uri="{D42A27DB-BD31-4B8C-83A1-F6EECF244321}">
                <p14:modId xmlns:p14="http://schemas.microsoft.com/office/powerpoint/2010/main" val="360089327"/>
              </p:ext>
            </p:extLst>
          </p:nvPr>
        </p:nvGraphicFramePr>
        <p:xfrm>
          <a:off x="4306703" y="1352367"/>
          <a:ext cx="4278144" cy="4743048"/>
        </p:xfrm>
        <a:graphic>
          <a:graphicData uri="http://schemas.openxmlformats.org/drawingml/2006/chart">
            <c:chart xmlns:c="http://schemas.openxmlformats.org/drawingml/2006/chart" xmlns:r="http://schemas.openxmlformats.org/officeDocument/2006/relationships" r:id="rId5"/>
          </a:graphicData>
        </a:graphic>
      </p:graphicFrame>
      <p:cxnSp>
        <p:nvCxnSpPr>
          <p:cNvPr id="17" name="Straight Arrow Connector 16">
            <a:extLst>
              <a:ext uri="{FF2B5EF4-FFF2-40B4-BE49-F238E27FC236}">
                <a16:creationId xmlns:a16="http://schemas.microsoft.com/office/drawing/2014/main" id="{CE4553FB-3C1E-486F-8780-4DDC4AFA6177}"/>
              </a:ext>
            </a:extLst>
          </p:cNvPr>
          <p:cNvCxnSpPr>
            <a:cxnSpLocks/>
          </p:cNvCxnSpPr>
          <p:nvPr/>
        </p:nvCxnSpPr>
        <p:spPr>
          <a:xfrm flipH="1">
            <a:off x="4907020" y="3893172"/>
            <a:ext cx="1414330" cy="0"/>
          </a:xfrm>
          <a:prstGeom prst="straightConnector1">
            <a:avLst/>
          </a:prstGeom>
          <a:ln w="28575">
            <a:solidFill>
              <a:srgbClr val="00954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D2AC56B2-2CCA-4BA4-8B2C-8A05B3AD368E}"/>
              </a:ext>
            </a:extLst>
          </p:cNvPr>
          <p:cNvCxnSpPr>
            <a:cxnSpLocks/>
          </p:cNvCxnSpPr>
          <p:nvPr/>
        </p:nvCxnSpPr>
        <p:spPr>
          <a:xfrm flipV="1">
            <a:off x="6331982" y="3901639"/>
            <a:ext cx="0" cy="1613553"/>
          </a:xfrm>
          <a:prstGeom prst="straightConnector1">
            <a:avLst/>
          </a:prstGeom>
          <a:ln w="28575">
            <a:solidFill>
              <a:srgbClr val="009541"/>
            </a:solidFill>
            <a:tailEnd type="triangle"/>
          </a:ln>
        </p:spPr>
        <p:style>
          <a:lnRef idx="1">
            <a:schemeClr val="accent1"/>
          </a:lnRef>
          <a:fillRef idx="0">
            <a:schemeClr val="accent1"/>
          </a:fillRef>
          <a:effectRef idx="0">
            <a:schemeClr val="accent1"/>
          </a:effectRef>
          <a:fontRef idx="minor">
            <a:schemeClr val="tx1"/>
          </a:fontRef>
        </p:style>
      </p:cxnSp>
      <p:sp>
        <p:nvSpPr>
          <p:cNvPr id="7" name="Rounded Rectangular Callout 6"/>
          <p:cNvSpPr/>
          <p:nvPr/>
        </p:nvSpPr>
        <p:spPr>
          <a:xfrm>
            <a:off x="693110" y="2335473"/>
            <a:ext cx="1368092" cy="1058558"/>
          </a:xfrm>
          <a:prstGeom prst="wedgeRoundRectCallout">
            <a:avLst>
              <a:gd name="adj1" fmla="val 81386"/>
              <a:gd name="adj2" fmla="val -2877"/>
              <a:gd name="adj3" fmla="val 16667"/>
            </a:avLst>
          </a:prstGeom>
          <a:solidFill>
            <a:schemeClr val="bg1"/>
          </a:solidFill>
          <a:ln w="28575">
            <a:solidFill>
              <a:srgbClr val="009541"/>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spAutoFit/>
          </a:bodyPr>
          <a:lstStyle/>
          <a:p>
            <a:pPr algn="ctr"/>
            <a:r>
              <a:rPr lang="en-GB" sz="1600" dirty="0">
                <a:solidFill>
                  <a:schemeClr val="tx1"/>
                </a:solidFill>
              </a:rPr>
              <a:t>By </a:t>
            </a:r>
            <a:r>
              <a:rPr lang="en-GB" sz="1600" dirty="0">
                <a:solidFill>
                  <a:schemeClr val="tx1"/>
                </a:solidFill>
                <a:latin typeface="Twinkl" pitchFamily="50" charset="0"/>
              </a:rPr>
              <a:t>14:50, I had cycled 2.6km.</a:t>
            </a:r>
            <a:endParaRPr lang="en-GB" sz="1600" dirty="0">
              <a:solidFill>
                <a:schemeClr val="tx1"/>
              </a:solidFill>
            </a:endParaRPr>
          </a:p>
        </p:txBody>
      </p:sp>
      <p:pic>
        <p:nvPicPr>
          <p:cNvPr id="24" name="Picture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85456" y="2301998"/>
            <a:ext cx="2404631" cy="4028010"/>
          </a:xfrm>
          <a:prstGeom prst="rect">
            <a:avLst/>
          </a:prstGeom>
        </p:spPr>
      </p:pic>
      <p:sp>
        <p:nvSpPr>
          <p:cNvPr id="20" name="TextBox 19"/>
          <p:cNvSpPr txBox="1"/>
          <p:nvPr/>
        </p:nvSpPr>
        <p:spPr>
          <a:xfrm>
            <a:off x="509951" y="5628494"/>
            <a:ext cx="3727066" cy="464331"/>
          </a:xfrm>
          <a:prstGeom prst="rect">
            <a:avLst/>
          </a:prstGeom>
          <a:solidFill>
            <a:srgbClr val="CCB5D8"/>
          </a:solidFill>
        </p:spPr>
        <p:txBody>
          <a:bodyPr wrap="square" lIns="108000" tIns="108000" rIns="108000" bIns="108000" rtlCol="0">
            <a:spAutoFit/>
          </a:bodyPr>
          <a:lstStyle/>
          <a:p>
            <a:pPr algn="ctr"/>
            <a:r>
              <a:rPr lang="en-GB" sz="1600" b="1" dirty="0"/>
              <a:t>True!</a:t>
            </a:r>
          </a:p>
        </p:txBody>
      </p:sp>
      <p:pic>
        <p:nvPicPr>
          <p:cNvPr id="4" name="Pairs"/>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96800" y="612000"/>
            <a:ext cx="864000" cy="864000"/>
          </a:xfrm>
          <a:prstGeom prst="rect">
            <a:avLst/>
          </a:prstGeom>
        </p:spPr>
      </p:pic>
      <p:sp>
        <p:nvSpPr>
          <p:cNvPr id="22" name="Rectangle 21"/>
          <p:cNvSpPr/>
          <p:nvPr/>
        </p:nvSpPr>
        <p:spPr>
          <a:xfrm>
            <a:off x="503239" y="1353687"/>
            <a:ext cx="3720716" cy="956773"/>
          </a:xfrm>
          <a:prstGeom prst="rect">
            <a:avLst/>
          </a:prstGeom>
          <a:solidFill>
            <a:srgbClr val="C0DEC2"/>
          </a:solidFill>
        </p:spPr>
        <p:txBody>
          <a:bodyPr wrap="square" lIns="108000" tIns="108000" rIns="108000" bIns="108000">
            <a:spAutoFit/>
          </a:bodyPr>
          <a:lstStyle/>
          <a:p>
            <a:pPr algn="ctr"/>
            <a:r>
              <a:rPr lang="en-GB" sz="1600" dirty="0">
                <a:latin typeface="Twinkl" pitchFamily="50" charset="0"/>
              </a:rPr>
              <a:t>Work with your partner to decide if </a:t>
            </a:r>
            <a:br>
              <a:rPr lang="en-GB" sz="1600" dirty="0">
                <a:latin typeface="Twinkl" pitchFamily="50" charset="0"/>
              </a:rPr>
            </a:br>
            <a:r>
              <a:rPr lang="en-GB" sz="1600" dirty="0" err="1">
                <a:latin typeface="Twinkl" pitchFamily="50" charset="0"/>
              </a:rPr>
              <a:t>Kamil’s</a:t>
            </a:r>
            <a:r>
              <a:rPr lang="en-GB" sz="1600" dirty="0">
                <a:latin typeface="Twinkl" pitchFamily="50" charset="0"/>
              </a:rPr>
              <a:t> statements about his </a:t>
            </a:r>
            <a:br>
              <a:rPr lang="en-GB" sz="1600" dirty="0">
                <a:latin typeface="Twinkl" pitchFamily="50" charset="0"/>
              </a:rPr>
            </a:br>
            <a:r>
              <a:rPr lang="en-GB" sz="1600" dirty="0">
                <a:latin typeface="Twinkl" pitchFamily="50" charset="0"/>
              </a:rPr>
              <a:t>cycle ride are true or false.</a:t>
            </a:r>
          </a:p>
        </p:txBody>
      </p:sp>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820777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63" presetClass="path" presetSubtype="0" accel="50000" decel="50000" fill="hold" nodeType="clickEffect">
                                  <p:stCondLst>
                                    <p:cond delay="0"/>
                                  </p:stCondLst>
                                  <p:childTnLst>
                                    <p:animMotion origin="layout" path="M -3.88889E-6 1.85185E-6 L 0.44705 1.85185E-6 " pathEditMode="relative" rAng="0" ptsTypes="AA">
                                      <p:cBhvr>
                                        <p:cTn id="11" dur="2000" fill="hold"/>
                                        <p:tgtEl>
                                          <p:spTgt spid="23"/>
                                        </p:tgtEl>
                                        <p:attrNameLst>
                                          <p:attrName>ppt_x</p:attrName>
                                          <p:attrName>ppt_y</p:attrName>
                                        </p:attrNameLst>
                                      </p:cBhvr>
                                      <p:rCtr x="22344" y="0"/>
                                    </p:animMotion>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xit" presetSubtype="0" fill="hold" nodeType="withEffect">
                                  <p:stCondLst>
                                    <p:cond delay="0"/>
                                  </p:stCondLst>
                                  <p:childTnLst>
                                    <p:animEffect transition="out" filter="fade">
                                      <p:cBhvr>
                                        <p:cTn id="17" dur="500"/>
                                        <p:tgtEl>
                                          <p:spTgt spid="23"/>
                                        </p:tgtEl>
                                      </p:cBhvr>
                                    </p:animEffect>
                                    <p:set>
                                      <p:cBhvr>
                                        <p:cTn id="18" dur="1" fill="hold">
                                          <p:stCondLst>
                                            <p:cond delay="499"/>
                                          </p:stCondLst>
                                        </p:cTn>
                                        <p:tgtEl>
                                          <p:spTgt spid="23"/>
                                        </p:tgtEl>
                                        <p:attrNameLst>
                                          <p:attrName>style.visibility</p:attrName>
                                        </p:attrNameLst>
                                      </p:cBhvr>
                                      <p:to>
                                        <p:strVal val="hidden"/>
                                      </p:to>
                                    </p:set>
                                  </p:childTnLst>
                                </p:cTn>
                              </p:par>
                            </p:childTnLst>
                          </p:cTn>
                        </p:par>
                        <p:par>
                          <p:cTn id="19" fill="hold">
                            <p:stCondLst>
                              <p:cond delay="2500"/>
                            </p:stCondLst>
                            <p:childTnLst>
                              <p:par>
                                <p:cTn id="20" presetID="10" presetClass="entr" presetSubtype="0" fill="hold" grpId="0" nodeType="after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down)">
                                      <p:cBhvr>
                                        <p:cTn id="27" dur="500"/>
                                        <p:tgtEl>
                                          <p:spTgt spid="21"/>
                                        </p:tgtEl>
                                      </p:cBhvr>
                                    </p:animEffect>
                                  </p:childTnLst>
                                </p:cTn>
                              </p:par>
                            </p:childTnLst>
                          </p:cTn>
                        </p:par>
                        <p:par>
                          <p:cTn id="28" fill="hold">
                            <p:stCondLst>
                              <p:cond delay="500"/>
                            </p:stCondLst>
                            <p:childTnLst>
                              <p:par>
                                <p:cTn id="29" presetID="22" presetClass="entr" presetSubtype="2" fill="hold"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right)">
                                      <p:cBhvr>
                                        <p:cTn id="31" dur="500"/>
                                        <p:tgtEl>
                                          <p:spTgt spid="17"/>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fade">
                                      <p:cBhvr>
                                        <p:cTn id="36" dur="500"/>
                                        <p:tgtEl>
                                          <p:spTgt spid="20"/>
                                        </p:tgtEl>
                                      </p:cBhvr>
                                    </p:animEffect>
                                  </p:childTnLst>
                                </p:cTn>
                              </p:par>
                            </p:childTnLst>
                          </p:cTn>
                        </p:par>
                        <p:par>
                          <p:cTn id="37" fill="hold">
                            <p:stCondLst>
                              <p:cond delay="500"/>
                            </p:stCondLst>
                            <p:childTnLst>
                              <p:par>
                                <p:cTn id="38" presetID="10" presetClass="entr" presetSubtype="0" fill="hold" nodeType="after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fade">
                                      <p:cBhvr>
                                        <p:cTn id="40" dur="500"/>
                                        <p:tgtEl>
                                          <p:spTgt spid="24"/>
                                        </p:tgtEl>
                                      </p:cBhvr>
                                    </p:animEffect>
                                  </p:childTnLst>
                                </p:cTn>
                              </p:par>
                              <p:par>
                                <p:cTn id="41" presetID="10" presetClass="exit" presetSubtype="0" fill="hold" nodeType="withEffect">
                                  <p:stCondLst>
                                    <p:cond delay="0"/>
                                  </p:stCondLst>
                                  <p:childTnLst>
                                    <p:animEffect transition="out" filter="fade">
                                      <p:cBhvr>
                                        <p:cTn id="42" dur="500"/>
                                        <p:tgtEl>
                                          <p:spTgt spid="6"/>
                                        </p:tgtEl>
                                      </p:cBhvr>
                                    </p:animEffect>
                                    <p:set>
                                      <p:cBhvr>
                                        <p:cTn id="43" dur="1" fill="hold">
                                          <p:stCondLst>
                                            <p:cond delay="499"/>
                                          </p:stCondLst>
                                        </p:cTn>
                                        <p:tgtEl>
                                          <p:spTgt spid="6"/>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63" presetClass="path" presetSubtype="0" accel="50000" decel="50000" fill="hold" nodeType="clickEffect">
                                  <p:stCondLst>
                                    <p:cond delay="0"/>
                                  </p:stCondLst>
                                  <p:childTnLst>
                                    <p:animMotion origin="layout" path="M -3.61111E-6 3.33333E-6 L 0.85035 3.33333E-6 " pathEditMode="relative" rAng="0" ptsTypes="AA">
                                      <p:cBhvr>
                                        <p:cTn id="47" dur="2000" fill="hold"/>
                                        <p:tgtEl>
                                          <p:spTgt spid="24"/>
                                        </p:tgtEl>
                                        <p:attrNameLst>
                                          <p:attrName>ppt_x</p:attrName>
                                          <p:attrName>ppt_y</p:attrName>
                                        </p:attrNameLst>
                                      </p:cBhvr>
                                      <p:rCtr x="42517" y="0"/>
                                    </p:animMotion>
                                  </p:childTnLst>
                                </p:cTn>
                              </p:par>
                              <p:par>
                                <p:cTn id="48" presetID="10" presetClass="exit" presetSubtype="0" fill="hold" grpId="1" nodeType="withEffect">
                                  <p:stCondLst>
                                    <p:cond delay="0"/>
                                  </p:stCondLst>
                                  <p:childTnLst>
                                    <p:animEffect transition="out" filter="fade">
                                      <p:cBhvr>
                                        <p:cTn id="49" dur="500"/>
                                        <p:tgtEl>
                                          <p:spTgt spid="7"/>
                                        </p:tgtEl>
                                      </p:cBhvr>
                                    </p:animEffect>
                                    <p:set>
                                      <p:cBhvr>
                                        <p:cTn id="50" dur="1" fill="hold">
                                          <p:stCondLst>
                                            <p:cond delay="499"/>
                                          </p:stCondLst>
                                        </p:cTn>
                                        <p:tgtEl>
                                          <p:spTgt spid="7"/>
                                        </p:tgtEl>
                                        <p:attrNameLst>
                                          <p:attrName>style.visibility</p:attrName>
                                        </p:attrNameLst>
                                      </p:cBhvr>
                                      <p:to>
                                        <p:strVal val="hidden"/>
                                      </p:to>
                                    </p:set>
                                  </p:childTnLst>
                                </p:cTn>
                              </p:par>
                              <p:par>
                                <p:cTn id="51" presetID="10" presetClass="exit" presetSubtype="0" fill="hold" nodeType="withEffect">
                                  <p:stCondLst>
                                    <p:cond delay="1000"/>
                                  </p:stCondLst>
                                  <p:childTnLst>
                                    <p:animEffect transition="out" filter="fade">
                                      <p:cBhvr>
                                        <p:cTn id="52" dur="500"/>
                                        <p:tgtEl>
                                          <p:spTgt spid="21"/>
                                        </p:tgtEl>
                                      </p:cBhvr>
                                    </p:animEffect>
                                    <p:set>
                                      <p:cBhvr>
                                        <p:cTn id="53" dur="1" fill="hold">
                                          <p:stCondLst>
                                            <p:cond delay="499"/>
                                          </p:stCondLst>
                                        </p:cTn>
                                        <p:tgtEl>
                                          <p:spTgt spid="21"/>
                                        </p:tgtEl>
                                        <p:attrNameLst>
                                          <p:attrName>style.visibility</p:attrName>
                                        </p:attrNameLst>
                                      </p:cBhvr>
                                      <p:to>
                                        <p:strVal val="hidden"/>
                                      </p:to>
                                    </p:set>
                                  </p:childTnLst>
                                </p:cTn>
                              </p:par>
                              <p:par>
                                <p:cTn id="54" presetID="10" presetClass="exit" presetSubtype="0" fill="hold" nodeType="withEffect">
                                  <p:stCondLst>
                                    <p:cond delay="1000"/>
                                  </p:stCondLst>
                                  <p:childTnLst>
                                    <p:animEffect transition="out" filter="fade">
                                      <p:cBhvr>
                                        <p:cTn id="55" dur="500"/>
                                        <p:tgtEl>
                                          <p:spTgt spid="17"/>
                                        </p:tgtEl>
                                      </p:cBhvr>
                                    </p:animEffect>
                                    <p:set>
                                      <p:cBhvr>
                                        <p:cTn id="56"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20" grpId="0" animBg="1"/>
      <p:bldP spid="2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cstate="print">
            <a:extLst>
              <a:ext uri="{28A0092B-C50C-407E-A947-70E740481C1C}">
                <a14:useLocalDpi xmlns:a14="http://schemas.microsoft.com/office/drawing/2010/main" val="0"/>
              </a:ext>
            </a:extLst>
          </a:blip>
          <a:srcRect l="16486" t="15230" r="1083" b="119"/>
          <a:stretch/>
        </p:blipFill>
        <p:spPr>
          <a:xfrm>
            <a:off x="440265" y="423849"/>
            <a:ext cx="8255001" cy="5994400"/>
          </a:xfrm>
          <a:prstGeom prst="roundRect">
            <a:avLst>
              <a:gd name="adj" fmla="val 2838"/>
            </a:avLst>
          </a:prstGeom>
        </p:spPr>
      </p:pic>
      <p:pic>
        <p:nvPicPr>
          <p:cNvPr id="31" name="Picture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8902" y="2314319"/>
            <a:ext cx="3952959" cy="4015689"/>
          </a:xfrm>
          <a:prstGeom prst="rect">
            <a:avLst/>
          </a:prstGeom>
        </p:spPr>
      </p:pic>
      <p:sp>
        <p:nvSpPr>
          <p:cNvPr id="8" name="Rectangle 7"/>
          <p:cNvSpPr/>
          <p:nvPr/>
        </p:nvSpPr>
        <p:spPr>
          <a:xfrm>
            <a:off x="755650" y="697112"/>
            <a:ext cx="7632700" cy="615553"/>
          </a:xfrm>
          <a:prstGeom prst="rect">
            <a:avLst/>
          </a:prstGeom>
        </p:spPr>
        <p:txBody>
          <a:bodyPr wrap="square" lIns="0" tIns="0" rIns="0" bIns="0">
            <a:spAutoFit/>
          </a:bodyPr>
          <a:lstStyle/>
          <a:p>
            <a:pPr algn="ctr"/>
            <a:r>
              <a:rPr lang="en-GB" sz="4000" b="1" dirty="0">
                <a:latin typeface="Twinkl" pitchFamily="50" charset="0"/>
              </a:rPr>
              <a:t>Line Graph Questions</a:t>
            </a:r>
            <a:endParaRPr lang="en-GB" sz="4000" b="1" dirty="0">
              <a:latin typeface="+mj-lt"/>
            </a:endParaRPr>
          </a:p>
        </p:txBody>
      </p:sp>
      <p:graphicFrame>
        <p:nvGraphicFramePr>
          <p:cNvPr id="22" name="Chart 21">
            <a:extLst>
              <a:ext uri="{FF2B5EF4-FFF2-40B4-BE49-F238E27FC236}">
                <a16:creationId xmlns:a16="http://schemas.microsoft.com/office/drawing/2014/main" id="{668A6B51-0E64-41B6-BF07-2C34AC1E8779}"/>
              </a:ext>
            </a:extLst>
          </p:cNvPr>
          <p:cNvGraphicFramePr>
            <a:graphicFrameLocks/>
          </p:cNvGraphicFramePr>
          <p:nvPr>
            <p:extLst>
              <p:ext uri="{D42A27DB-BD31-4B8C-83A1-F6EECF244321}">
                <p14:modId xmlns:p14="http://schemas.microsoft.com/office/powerpoint/2010/main" val="4050159980"/>
              </p:ext>
            </p:extLst>
          </p:nvPr>
        </p:nvGraphicFramePr>
        <p:xfrm>
          <a:off x="4306914" y="1352367"/>
          <a:ext cx="4278144" cy="4743048"/>
        </p:xfrm>
        <a:graphic>
          <a:graphicData uri="http://schemas.openxmlformats.org/drawingml/2006/chart">
            <c:chart xmlns:c="http://schemas.openxmlformats.org/drawingml/2006/chart" xmlns:r="http://schemas.openxmlformats.org/officeDocument/2006/relationships" r:id="rId4"/>
          </a:graphicData>
        </a:graphic>
      </p:graphicFrame>
      <p:cxnSp>
        <p:nvCxnSpPr>
          <p:cNvPr id="23" name="Straight Arrow Connector 22">
            <a:extLst>
              <a:ext uri="{FF2B5EF4-FFF2-40B4-BE49-F238E27FC236}">
                <a16:creationId xmlns:a16="http://schemas.microsoft.com/office/drawing/2014/main" id="{CE4553FB-3C1E-486F-8780-4DDC4AFA6177}"/>
              </a:ext>
            </a:extLst>
          </p:cNvPr>
          <p:cNvCxnSpPr>
            <a:cxnSpLocks/>
          </p:cNvCxnSpPr>
          <p:nvPr/>
        </p:nvCxnSpPr>
        <p:spPr>
          <a:xfrm flipH="1">
            <a:off x="4915902" y="3523974"/>
            <a:ext cx="1705298" cy="0"/>
          </a:xfrm>
          <a:prstGeom prst="straightConnector1">
            <a:avLst/>
          </a:prstGeom>
          <a:ln w="28575">
            <a:solidFill>
              <a:srgbClr val="00954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D2AC56B2-2CCA-4BA4-8B2C-8A05B3AD368E}"/>
              </a:ext>
            </a:extLst>
          </p:cNvPr>
          <p:cNvCxnSpPr>
            <a:cxnSpLocks/>
          </p:cNvCxnSpPr>
          <p:nvPr/>
        </p:nvCxnSpPr>
        <p:spPr>
          <a:xfrm flipV="1">
            <a:off x="6621200" y="3515508"/>
            <a:ext cx="0" cy="1999917"/>
          </a:xfrm>
          <a:prstGeom prst="straightConnector1">
            <a:avLst/>
          </a:prstGeom>
          <a:ln w="28575">
            <a:solidFill>
              <a:srgbClr val="00954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CE4553FB-3C1E-486F-8780-4DDC4AFA6177}"/>
              </a:ext>
            </a:extLst>
          </p:cNvPr>
          <p:cNvCxnSpPr>
            <a:cxnSpLocks/>
          </p:cNvCxnSpPr>
          <p:nvPr/>
        </p:nvCxnSpPr>
        <p:spPr>
          <a:xfrm>
            <a:off x="4915902" y="3034771"/>
            <a:ext cx="2548044" cy="0"/>
          </a:xfrm>
          <a:prstGeom prst="straightConnector1">
            <a:avLst/>
          </a:prstGeom>
          <a:ln w="28575">
            <a:solidFill>
              <a:srgbClr val="00954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D2AC56B2-2CCA-4BA4-8B2C-8A05B3AD368E}"/>
              </a:ext>
            </a:extLst>
          </p:cNvPr>
          <p:cNvCxnSpPr>
            <a:cxnSpLocks/>
          </p:cNvCxnSpPr>
          <p:nvPr/>
        </p:nvCxnSpPr>
        <p:spPr>
          <a:xfrm>
            <a:off x="7463946" y="3047870"/>
            <a:ext cx="0" cy="2477859"/>
          </a:xfrm>
          <a:prstGeom prst="straightConnector1">
            <a:avLst/>
          </a:prstGeom>
          <a:ln w="28575">
            <a:solidFill>
              <a:srgbClr val="009541"/>
            </a:solidFill>
            <a:tailEnd type="triangle"/>
          </a:ln>
        </p:spPr>
        <p:style>
          <a:lnRef idx="1">
            <a:schemeClr val="accent1"/>
          </a:lnRef>
          <a:fillRef idx="0">
            <a:schemeClr val="accent1"/>
          </a:fillRef>
          <a:effectRef idx="0">
            <a:schemeClr val="accent1"/>
          </a:effectRef>
          <a:fontRef idx="minor">
            <a:schemeClr val="tx1"/>
          </a:fontRef>
        </p:style>
      </p:cxnSp>
      <p:pic>
        <p:nvPicPr>
          <p:cNvPr id="9" name="Pairs"/>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96800" y="612000"/>
            <a:ext cx="864000" cy="864000"/>
          </a:xfrm>
          <a:prstGeom prst="rect">
            <a:avLst/>
          </a:prstGeom>
        </p:spPr>
      </p:pic>
      <p:pic>
        <p:nvPicPr>
          <p:cNvPr id="30" name="Picture 2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90936" y="2303574"/>
            <a:ext cx="2404631" cy="4028010"/>
          </a:xfrm>
          <a:prstGeom prst="rect">
            <a:avLst/>
          </a:prstGeom>
        </p:spPr>
      </p:pic>
      <p:sp>
        <p:nvSpPr>
          <p:cNvPr id="32" name="Rounded Rectangular Callout 31"/>
          <p:cNvSpPr/>
          <p:nvPr/>
        </p:nvSpPr>
        <p:spPr>
          <a:xfrm>
            <a:off x="693110" y="2335474"/>
            <a:ext cx="1368092" cy="1058558"/>
          </a:xfrm>
          <a:prstGeom prst="wedgeRoundRectCallout">
            <a:avLst>
              <a:gd name="adj1" fmla="val 81386"/>
              <a:gd name="adj2" fmla="val -2877"/>
              <a:gd name="adj3" fmla="val 16667"/>
            </a:avLst>
          </a:prstGeom>
          <a:solidFill>
            <a:schemeClr val="bg1"/>
          </a:solidFill>
          <a:ln w="28575">
            <a:solidFill>
              <a:srgbClr val="009541"/>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spAutoFit/>
          </a:bodyPr>
          <a:lstStyle/>
          <a:p>
            <a:pPr algn="ctr"/>
            <a:r>
              <a:rPr lang="en-GB" sz="1600" dirty="0">
                <a:solidFill>
                  <a:schemeClr val="tx1"/>
                </a:solidFill>
                <a:latin typeface="Twinkl" pitchFamily="50" charset="0"/>
              </a:rPr>
              <a:t>It took me </a:t>
            </a:r>
            <a:br>
              <a:rPr lang="en-GB" sz="1600" dirty="0">
                <a:solidFill>
                  <a:schemeClr val="tx1"/>
                </a:solidFill>
                <a:latin typeface="Twinkl" pitchFamily="50" charset="0"/>
              </a:rPr>
            </a:br>
            <a:r>
              <a:rPr lang="en-GB" sz="1600" dirty="0">
                <a:solidFill>
                  <a:schemeClr val="tx1"/>
                </a:solidFill>
                <a:latin typeface="Twinkl" pitchFamily="50" charset="0"/>
              </a:rPr>
              <a:t>1 hour to </a:t>
            </a:r>
            <a:br>
              <a:rPr lang="en-GB" sz="1600" dirty="0">
                <a:solidFill>
                  <a:schemeClr val="tx1"/>
                </a:solidFill>
                <a:latin typeface="Twinkl" pitchFamily="50" charset="0"/>
              </a:rPr>
            </a:br>
            <a:r>
              <a:rPr lang="en-GB" sz="1600" dirty="0">
                <a:solidFill>
                  <a:schemeClr val="tx1"/>
                </a:solidFill>
                <a:latin typeface="Twinkl" pitchFamily="50" charset="0"/>
              </a:rPr>
              <a:t>cycle 4km.</a:t>
            </a:r>
          </a:p>
        </p:txBody>
      </p:sp>
      <p:pic>
        <p:nvPicPr>
          <p:cNvPr id="33" name="Picture 3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85456" y="2301998"/>
            <a:ext cx="2404631" cy="4028010"/>
          </a:xfrm>
          <a:prstGeom prst="rect">
            <a:avLst/>
          </a:prstGeom>
        </p:spPr>
      </p:pic>
      <p:sp>
        <p:nvSpPr>
          <p:cNvPr id="21" name="TextBox 20"/>
          <p:cNvSpPr txBox="1"/>
          <p:nvPr/>
        </p:nvSpPr>
        <p:spPr>
          <a:xfrm>
            <a:off x="503238" y="5136052"/>
            <a:ext cx="3720716" cy="956773"/>
          </a:xfrm>
          <a:prstGeom prst="rect">
            <a:avLst/>
          </a:prstGeom>
          <a:solidFill>
            <a:srgbClr val="CCB5D8"/>
          </a:solidFill>
        </p:spPr>
        <p:txBody>
          <a:bodyPr wrap="square" lIns="108000" tIns="108000" rIns="108000" bIns="108000" rtlCol="0">
            <a:spAutoFit/>
          </a:bodyPr>
          <a:lstStyle/>
          <a:p>
            <a:pPr algn="ctr"/>
            <a:r>
              <a:rPr lang="en-GB" sz="1600" b="1" dirty="0">
                <a:latin typeface="Twinkl" pitchFamily="50" charset="0"/>
              </a:rPr>
              <a:t>False. </a:t>
            </a:r>
            <a:r>
              <a:rPr lang="en-GB" sz="1600" dirty="0">
                <a:latin typeface="Twinkl" pitchFamily="50" charset="0"/>
              </a:rPr>
              <a:t>It took 90 minutes (an hour and a half) to cycle 4km. </a:t>
            </a:r>
            <a:r>
              <a:rPr lang="en-GB" sz="1600" dirty="0" err="1">
                <a:latin typeface="Twinkl" pitchFamily="50" charset="0"/>
              </a:rPr>
              <a:t>Kamil</a:t>
            </a:r>
            <a:r>
              <a:rPr lang="en-GB" sz="1600" dirty="0">
                <a:latin typeface="Twinkl" pitchFamily="50" charset="0"/>
              </a:rPr>
              <a:t> </a:t>
            </a:r>
            <a:br>
              <a:rPr lang="en-GB" sz="1600" dirty="0">
                <a:latin typeface="Twinkl" pitchFamily="50" charset="0"/>
              </a:rPr>
            </a:br>
            <a:r>
              <a:rPr lang="en-GB" sz="1600" dirty="0">
                <a:latin typeface="Twinkl" pitchFamily="50" charset="0"/>
              </a:rPr>
              <a:t>only cycled 3.2km in 1 hour.</a:t>
            </a:r>
          </a:p>
        </p:txBody>
      </p:sp>
      <p:sp>
        <p:nvSpPr>
          <p:cNvPr id="28" name="Rectangle 27"/>
          <p:cNvSpPr/>
          <p:nvPr/>
        </p:nvSpPr>
        <p:spPr>
          <a:xfrm>
            <a:off x="503239" y="1353687"/>
            <a:ext cx="3720716" cy="956773"/>
          </a:xfrm>
          <a:prstGeom prst="rect">
            <a:avLst/>
          </a:prstGeom>
          <a:solidFill>
            <a:srgbClr val="C0DEC2"/>
          </a:solidFill>
        </p:spPr>
        <p:txBody>
          <a:bodyPr wrap="square" lIns="108000" tIns="108000" rIns="108000" bIns="108000">
            <a:spAutoFit/>
          </a:bodyPr>
          <a:lstStyle/>
          <a:p>
            <a:pPr algn="ctr"/>
            <a:r>
              <a:rPr lang="en-GB" sz="1600" dirty="0">
                <a:latin typeface="Twinkl" pitchFamily="50" charset="0"/>
              </a:rPr>
              <a:t>Work with your partner to decide if </a:t>
            </a:r>
            <a:br>
              <a:rPr lang="en-GB" sz="1600" dirty="0">
                <a:latin typeface="Twinkl" pitchFamily="50" charset="0"/>
              </a:rPr>
            </a:br>
            <a:r>
              <a:rPr lang="en-GB" sz="1600" dirty="0" err="1">
                <a:latin typeface="Twinkl" pitchFamily="50" charset="0"/>
              </a:rPr>
              <a:t>Kamil’s</a:t>
            </a:r>
            <a:r>
              <a:rPr lang="en-GB" sz="1600" dirty="0">
                <a:latin typeface="Twinkl" pitchFamily="50" charset="0"/>
              </a:rPr>
              <a:t> statements about his </a:t>
            </a:r>
            <a:br>
              <a:rPr lang="en-GB" sz="1600" dirty="0">
                <a:latin typeface="Twinkl" pitchFamily="50" charset="0"/>
              </a:rPr>
            </a:br>
            <a:r>
              <a:rPr lang="en-GB" sz="1600" dirty="0">
                <a:latin typeface="Twinkl" pitchFamily="50" charset="0"/>
              </a:rPr>
              <a:t>cycle ride are true or false.</a:t>
            </a:r>
          </a:p>
        </p:txBody>
      </p:sp>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47586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3.88889E-6 1.85185E-6 L 0.44705 1.85185E-6 " pathEditMode="relative" rAng="0" ptsTypes="AA">
                                      <p:cBhvr>
                                        <p:cTn id="6" dur="2000" fill="hold"/>
                                        <p:tgtEl>
                                          <p:spTgt spid="30"/>
                                        </p:tgtEl>
                                        <p:attrNameLst>
                                          <p:attrName>ppt_x</p:attrName>
                                          <p:attrName>ppt_y</p:attrName>
                                        </p:attrNameLst>
                                      </p:cBhvr>
                                      <p:rCtr x="22344" y="0"/>
                                    </p:animMotion>
                                  </p:childTnLst>
                                </p:cTn>
                              </p:par>
                            </p:childTnLst>
                          </p:cTn>
                        </p:par>
                        <p:par>
                          <p:cTn id="7" fill="hold">
                            <p:stCondLst>
                              <p:cond delay="2000"/>
                            </p:stCondLst>
                            <p:childTnLst>
                              <p:par>
                                <p:cTn id="8" presetID="10" presetClass="entr" presetSubtype="0" fill="hold" nodeType="after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par>
                                <p:cTn id="11" presetID="10" presetClass="exit" presetSubtype="0" fill="hold" nodeType="withEffect">
                                  <p:stCondLst>
                                    <p:cond delay="0"/>
                                  </p:stCondLst>
                                  <p:childTnLst>
                                    <p:animEffect transition="out" filter="fade">
                                      <p:cBhvr>
                                        <p:cTn id="12" dur="500"/>
                                        <p:tgtEl>
                                          <p:spTgt spid="30"/>
                                        </p:tgtEl>
                                      </p:cBhvr>
                                    </p:animEffect>
                                    <p:set>
                                      <p:cBhvr>
                                        <p:cTn id="13" dur="1" fill="hold">
                                          <p:stCondLst>
                                            <p:cond delay="499"/>
                                          </p:stCondLst>
                                        </p:cTn>
                                        <p:tgtEl>
                                          <p:spTgt spid="30"/>
                                        </p:tgtEl>
                                        <p:attrNameLst>
                                          <p:attrName>style.visibility</p:attrName>
                                        </p:attrNameLst>
                                      </p:cBhvr>
                                      <p:to>
                                        <p:strVal val="hidden"/>
                                      </p:to>
                                    </p:set>
                                  </p:childTnLst>
                                </p:cTn>
                              </p:par>
                            </p:childTnLst>
                          </p:cTn>
                        </p:par>
                        <p:par>
                          <p:cTn id="14" fill="hold">
                            <p:stCondLst>
                              <p:cond delay="2500"/>
                            </p:stCondLst>
                            <p:childTnLst>
                              <p:par>
                                <p:cTn id="15" presetID="10" presetClass="entr" presetSubtype="0" fill="hold" grpId="0" nodeType="after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fade">
                                      <p:cBhvr>
                                        <p:cTn id="17" dur="500"/>
                                        <p:tgtEl>
                                          <p:spTgt spid="3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wipe(down)">
                                      <p:cBhvr>
                                        <p:cTn id="22" dur="500"/>
                                        <p:tgtEl>
                                          <p:spTgt spid="26"/>
                                        </p:tgtEl>
                                      </p:cBhvr>
                                    </p:animEffect>
                                  </p:childTnLst>
                                </p:cTn>
                              </p:par>
                            </p:childTnLst>
                          </p:cTn>
                        </p:par>
                        <p:par>
                          <p:cTn id="23" fill="hold">
                            <p:stCondLst>
                              <p:cond delay="500"/>
                            </p:stCondLst>
                            <p:childTnLst>
                              <p:par>
                                <p:cTn id="24" presetID="22" presetClass="entr" presetSubtype="2" fill="hold" nodeType="after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wipe(right)">
                                      <p:cBhvr>
                                        <p:cTn id="26" dur="500"/>
                                        <p:tgtEl>
                                          <p:spTgt spid="2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wipe(left)">
                                      <p:cBhvr>
                                        <p:cTn id="31" dur="500"/>
                                        <p:tgtEl>
                                          <p:spTgt spid="27"/>
                                        </p:tgtEl>
                                      </p:cBhvr>
                                    </p:animEffect>
                                  </p:childTnLst>
                                </p:cTn>
                              </p:par>
                            </p:childTnLst>
                          </p:cTn>
                        </p:par>
                        <p:par>
                          <p:cTn id="32" fill="hold">
                            <p:stCondLst>
                              <p:cond delay="500"/>
                            </p:stCondLst>
                            <p:childTnLst>
                              <p:par>
                                <p:cTn id="33" presetID="22" presetClass="entr" presetSubtype="1" fill="hold" nodeType="after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wipe(up)">
                                      <p:cBhvr>
                                        <p:cTn id="35" dur="500"/>
                                        <p:tgtEl>
                                          <p:spTgt spid="29"/>
                                        </p:tgtEl>
                                      </p:cBhvr>
                                    </p:animEffect>
                                  </p:childTnLst>
                                </p:cTn>
                              </p:par>
                            </p:childTnLst>
                          </p:cTn>
                        </p:par>
                        <p:par>
                          <p:cTn id="36" fill="hold">
                            <p:stCondLst>
                              <p:cond delay="1000"/>
                            </p:stCondLst>
                            <p:childTnLst>
                              <p:par>
                                <p:cTn id="37" presetID="10" presetClass="entr" presetSubtype="0" fill="hold" grpId="0" nodeType="after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fade">
                                      <p:cBhvr>
                                        <p:cTn id="39" dur="500"/>
                                        <p:tgtEl>
                                          <p:spTgt spid="21"/>
                                        </p:tgtEl>
                                      </p:cBhvr>
                                    </p:animEffect>
                                  </p:childTnLst>
                                </p:cTn>
                              </p:par>
                            </p:childTnLst>
                          </p:cTn>
                        </p:par>
                        <p:par>
                          <p:cTn id="40" fill="hold">
                            <p:stCondLst>
                              <p:cond delay="1500"/>
                            </p:stCondLst>
                            <p:childTnLst>
                              <p:par>
                                <p:cTn id="41" presetID="10" presetClass="entr" presetSubtype="0" fill="hold" nodeType="afterEffect">
                                  <p:stCondLst>
                                    <p:cond delay="0"/>
                                  </p:stCondLst>
                                  <p:childTnLst>
                                    <p:set>
                                      <p:cBhvr>
                                        <p:cTn id="42" dur="1" fill="hold">
                                          <p:stCondLst>
                                            <p:cond delay="0"/>
                                          </p:stCondLst>
                                        </p:cTn>
                                        <p:tgtEl>
                                          <p:spTgt spid="33"/>
                                        </p:tgtEl>
                                        <p:attrNameLst>
                                          <p:attrName>style.visibility</p:attrName>
                                        </p:attrNameLst>
                                      </p:cBhvr>
                                      <p:to>
                                        <p:strVal val="visible"/>
                                      </p:to>
                                    </p:set>
                                    <p:animEffect transition="in" filter="fade">
                                      <p:cBhvr>
                                        <p:cTn id="43" dur="500"/>
                                        <p:tgtEl>
                                          <p:spTgt spid="33"/>
                                        </p:tgtEl>
                                      </p:cBhvr>
                                    </p:animEffect>
                                  </p:childTnLst>
                                </p:cTn>
                              </p:par>
                              <p:par>
                                <p:cTn id="44" presetID="10" presetClass="exit" presetSubtype="0" fill="hold" nodeType="withEffect">
                                  <p:stCondLst>
                                    <p:cond delay="0"/>
                                  </p:stCondLst>
                                  <p:childTnLst>
                                    <p:animEffect transition="out" filter="fade">
                                      <p:cBhvr>
                                        <p:cTn id="45" dur="500"/>
                                        <p:tgtEl>
                                          <p:spTgt spid="31"/>
                                        </p:tgtEl>
                                      </p:cBhvr>
                                    </p:animEffect>
                                    <p:set>
                                      <p:cBhvr>
                                        <p:cTn id="46" dur="1" fill="hold">
                                          <p:stCondLst>
                                            <p:cond delay="499"/>
                                          </p:stCondLst>
                                        </p:cTn>
                                        <p:tgtEl>
                                          <p:spTgt spid="31"/>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63" presetClass="path" presetSubtype="0" accel="50000" decel="50000" fill="hold" nodeType="clickEffect">
                                  <p:stCondLst>
                                    <p:cond delay="0"/>
                                  </p:stCondLst>
                                  <p:childTnLst>
                                    <p:animMotion origin="layout" path="M -3.61111E-6 3.33333E-6 L 0.85035 3.33333E-6 " pathEditMode="relative" rAng="0" ptsTypes="AA">
                                      <p:cBhvr>
                                        <p:cTn id="50" dur="2000" fill="hold"/>
                                        <p:tgtEl>
                                          <p:spTgt spid="33"/>
                                        </p:tgtEl>
                                        <p:attrNameLst>
                                          <p:attrName>ppt_x</p:attrName>
                                          <p:attrName>ppt_y</p:attrName>
                                        </p:attrNameLst>
                                      </p:cBhvr>
                                      <p:rCtr x="42517" y="0"/>
                                    </p:animMotion>
                                  </p:childTnLst>
                                </p:cTn>
                              </p:par>
                              <p:par>
                                <p:cTn id="51" presetID="10" presetClass="exit" presetSubtype="0" fill="hold" grpId="1" nodeType="withEffect">
                                  <p:stCondLst>
                                    <p:cond delay="0"/>
                                  </p:stCondLst>
                                  <p:childTnLst>
                                    <p:animEffect transition="out" filter="fade">
                                      <p:cBhvr>
                                        <p:cTn id="52" dur="500"/>
                                        <p:tgtEl>
                                          <p:spTgt spid="32"/>
                                        </p:tgtEl>
                                      </p:cBhvr>
                                    </p:animEffect>
                                    <p:set>
                                      <p:cBhvr>
                                        <p:cTn id="53" dur="1" fill="hold">
                                          <p:stCondLst>
                                            <p:cond delay="499"/>
                                          </p:stCondLst>
                                        </p:cTn>
                                        <p:tgtEl>
                                          <p:spTgt spid="32"/>
                                        </p:tgtEl>
                                        <p:attrNameLst>
                                          <p:attrName>style.visibility</p:attrName>
                                        </p:attrNameLst>
                                      </p:cBhvr>
                                      <p:to>
                                        <p:strVal val="hidden"/>
                                      </p:to>
                                    </p:set>
                                  </p:childTnLst>
                                </p:cTn>
                              </p:par>
                              <p:par>
                                <p:cTn id="54" presetID="10" presetClass="exit" presetSubtype="0" fill="hold" nodeType="withEffect">
                                  <p:stCondLst>
                                    <p:cond delay="1000"/>
                                  </p:stCondLst>
                                  <p:childTnLst>
                                    <p:animEffect transition="out" filter="fade">
                                      <p:cBhvr>
                                        <p:cTn id="55" dur="500"/>
                                        <p:tgtEl>
                                          <p:spTgt spid="26"/>
                                        </p:tgtEl>
                                      </p:cBhvr>
                                    </p:animEffect>
                                    <p:set>
                                      <p:cBhvr>
                                        <p:cTn id="56" dur="1" fill="hold">
                                          <p:stCondLst>
                                            <p:cond delay="499"/>
                                          </p:stCondLst>
                                        </p:cTn>
                                        <p:tgtEl>
                                          <p:spTgt spid="26"/>
                                        </p:tgtEl>
                                        <p:attrNameLst>
                                          <p:attrName>style.visibility</p:attrName>
                                        </p:attrNameLst>
                                      </p:cBhvr>
                                      <p:to>
                                        <p:strVal val="hidden"/>
                                      </p:to>
                                    </p:set>
                                  </p:childTnLst>
                                </p:cTn>
                              </p:par>
                              <p:par>
                                <p:cTn id="57" presetID="10" presetClass="exit" presetSubtype="0" fill="hold" nodeType="withEffect">
                                  <p:stCondLst>
                                    <p:cond delay="1000"/>
                                  </p:stCondLst>
                                  <p:childTnLst>
                                    <p:animEffect transition="out" filter="fade">
                                      <p:cBhvr>
                                        <p:cTn id="58" dur="500"/>
                                        <p:tgtEl>
                                          <p:spTgt spid="23"/>
                                        </p:tgtEl>
                                      </p:cBhvr>
                                    </p:animEffect>
                                    <p:set>
                                      <p:cBhvr>
                                        <p:cTn id="59" dur="1" fill="hold">
                                          <p:stCondLst>
                                            <p:cond delay="499"/>
                                          </p:stCondLst>
                                        </p:cTn>
                                        <p:tgtEl>
                                          <p:spTgt spid="23"/>
                                        </p:tgtEl>
                                        <p:attrNameLst>
                                          <p:attrName>style.visibility</p:attrName>
                                        </p:attrNameLst>
                                      </p:cBhvr>
                                      <p:to>
                                        <p:strVal val="hidden"/>
                                      </p:to>
                                    </p:set>
                                  </p:childTnLst>
                                </p:cTn>
                              </p:par>
                              <p:par>
                                <p:cTn id="60" presetID="10" presetClass="exit" presetSubtype="0" fill="hold" nodeType="withEffect">
                                  <p:stCondLst>
                                    <p:cond delay="1000"/>
                                  </p:stCondLst>
                                  <p:childTnLst>
                                    <p:animEffect transition="out" filter="fade">
                                      <p:cBhvr>
                                        <p:cTn id="61" dur="500"/>
                                        <p:tgtEl>
                                          <p:spTgt spid="27"/>
                                        </p:tgtEl>
                                      </p:cBhvr>
                                    </p:animEffect>
                                    <p:set>
                                      <p:cBhvr>
                                        <p:cTn id="62" dur="1" fill="hold">
                                          <p:stCondLst>
                                            <p:cond delay="499"/>
                                          </p:stCondLst>
                                        </p:cTn>
                                        <p:tgtEl>
                                          <p:spTgt spid="27"/>
                                        </p:tgtEl>
                                        <p:attrNameLst>
                                          <p:attrName>style.visibility</p:attrName>
                                        </p:attrNameLst>
                                      </p:cBhvr>
                                      <p:to>
                                        <p:strVal val="hidden"/>
                                      </p:to>
                                    </p:set>
                                  </p:childTnLst>
                                </p:cTn>
                              </p:par>
                              <p:par>
                                <p:cTn id="63" presetID="10" presetClass="exit" presetSubtype="0" fill="hold" nodeType="withEffect">
                                  <p:stCondLst>
                                    <p:cond delay="1000"/>
                                  </p:stCondLst>
                                  <p:childTnLst>
                                    <p:animEffect transition="out" filter="fade">
                                      <p:cBhvr>
                                        <p:cTn id="64" dur="500"/>
                                        <p:tgtEl>
                                          <p:spTgt spid="29"/>
                                        </p:tgtEl>
                                      </p:cBhvr>
                                    </p:animEffect>
                                    <p:set>
                                      <p:cBhvr>
                                        <p:cTn id="65" dur="1" fill="hold">
                                          <p:stCondLst>
                                            <p:cond delay="499"/>
                                          </p:stCondLst>
                                        </p:cTn>
                                        <p:tgtEl>
                                          <p:spTgt spid="2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2" grpId="1" animBg="1"/>
      <p:bldP spid="2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cstate="print">
            <a:extLst>
              <a:ext uri="{28A0092B-C50C-407E-A947-70E740481C1C}">
                <a14:useLocalDpi xmlns:a14="http://schemas.microsoft.com/office/drawing/2010/main" val="0"/>
              </a:ext>
            </a:extLst>
          </a:blip>
          <a:srcRect l="16486" t="15230" r="1083" b="119"/>
          <a:stretch/>
        </p:blipFill>
        <p:spPr>
          <a:xfrm>
            <a:off x="440265" y="423849"/>
            <a:ext cx="8255001" cy="5994400"/>
          </a:xfrm>
          <a:prstGeom prst="roundRect">
            <a:avLst>
              <a:gd name="adj" fmla="val 2838"/>
            </a:avLst>
          </a:prstGeom>
        </p:spPr>
      </p:pic>
      <p:pic>
        <p:nvPicPr>
          <p:cNvPr id="34" name="Picture 3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8902" y="2314319"/>
            <a:ext cx="3952959" cy="4015689"/>
          </a:xfrm>
          <a:prstGeom prst="rect">
            <a:avLst/>
          </a:prstGeom>
        </p:spPr>
      </p:pic>
      <p:sp>
        <p:nvSpPr>
          <p:cNvPr id="8" name="Rectangle 7"/>
          <p:cNvSpPr/>
          <p:nvPr/>
        </p:nvSpPr>
        <p:spPr>
          <a:xfrm>
            <a:off x="755650" y="697112"/>
            <a:ext cx="7632700" cy="615553"/>
          </a:xfrm>
          <a:prstGeom prst="rect">
            <a:avLst/>
          </a:prstGeom>
        </p:spPr>
        <p:txBody>
          <a:bodyPr wrap="square" lIns="0" tIns="0" rIns="0" bIns="0">
            <a:spAutoFit/>
          </a:bodyPr>
          <a:lstStyle/>
          <a:p>
            <a:pPr algn="ctr"/>
            <a:r>
              <a:rPr lang="en-GB" sz="4000" b="1" dirty="0">
                <a:latin typeface="Twinkl" pitchFamily="50" charset="0"/>
              </a:rPr>
              <a:t>Line Graph Questions</a:t>
            </a:r>
            <a:endParaRPr lang="en-GB" sz="4000" b="1" dirty="0">
              <a:latin typeface="+mj-lt"/>
            </a:endParaRPr>
          </a:p>
        </p:txBody>
      </p:sp>
      <p:graphicFrame>
        <p:nvGraphicFramePr>
          <p:cNvPr id="19" name="Chart 18">
            <a:extLst>
              <a:ext uri="{FF2B5EF4-FFF2-40B4-BE49-F238E27FC236}">
                <a16:creationId xmlns:a16="http://schemas.microsoft.com/office/drawing/2014/main" id="{668A6B51-0E64-41B6-BF07-2C34AC1E8779}"/>
              </a:ext>
            </a:extLst>
          </p:cNvPr>
          <p:cNvGraphicFramePr>
            <a:graphicFrameLocks/>
          </p:cNvGraphicFramePr>
          <p:nvPr>
            <p:extLst>
              <p:ext uri="{D42A27DB-BD31-4B8C-83A1-F6EECF244321}">
                <p14:modId xmlns:p14="http://schemas.microsoft.com/office/powerpoint/2010/main" val="673824253"/>
              </p:ext>
            </p:extLst>
          </p:nvPr>
        </p:nvGraphicFramePr>
        <p:xfrm>
          <a:off x="4307703" y="1352367"/>
          <a:ext cx="4278144" cy="4743048"/>
        </p:xfrm>
        <a:graphic>
          <a:graphicData uri="http://schemas.openxmlformats.org/drawingml/2006/chart">
            <c:chart xmlns:c="http://schemas.openxmlformats.org/drawingml/2006/chart" xmlns:r="http://schemas.openxmlformats.org/officeDocument/2006/relationships" r:id="rId4"/>
          </a:graphicData>
        </a:graphic>
      </p:graphicFrame>
      <p:cxnSp>
        <p:nvCxnSpPr>
          <p:cNvPr id="23" name="Straight Arrow Connector 22">
            <a:extLst>
              <a:ext uri="{FF2B5EF4-FFF2-40B4-BE49-F238E27FC236}">
                <a16:creationId xmlns:a16="http://schemas.microsoft.com/office/drawing/2014/main" id="{CE4553FB-3C1E-486F-8780-4DDC4AFA6177}"/>
              </a:ext>
            </a:extLst>
          </p:cNvPr>
          <p:cNvCxnSpPr>
            <a:cxnSpLocks/>
          </p:cNvCxnSpPr>
          <p:nvPr/>
        </p:nvCxnSpPr>
        <p:spPr>
          <a:xfrm flipH="1">
            <a:off x="4900853" y="4527779"/>
            <a:ext cx="865551" cy="0"/>
          </a:xfrm>
          <a:prstGeom prst="straightConnector1">
            <a:avLst/>
          </a:prstGeom>
          <a:ln w="28575">
            <a:solidFill>
              <a:srgbClr val="00954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D2AC56B2-2CCA-4BA4-8B2C-8A05B3AD368E}"/>
              </a:ext>
            </a:extLst>
          </p:cNvPr>
          <p:cNvCxnSpPr>
            <a:cxnSpLocks/>
          </p:cNvCxnSpPr>
          <p:nvPr/>
        </p:nvCxnSpPr>
        <p:spPr>
          <a:xfrm flipV="1">
            <a:off x="5766404" y="4519312"/>
            <a:ext cx="0" cy="992974"/>
          </a:xfrm>
          <a:prstGeom prst="straightConnector1">
            <a:avLst/>
          </a:prstGeom>
          <a:ln w="28575">
            <a:solidFill>
              <a:srgbClr val="00954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4917787" y="3523975"/>
            <a:ext cx="0" cy="1009052"/>
          </a:xfrm>
          <a:prstGeom prst="straightConnector1">
            <a:avLst/>
          </a:prstGeom>
          <a:ln w="28575">
            <a:solidFill>
              <a:srgbClr val="00954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D2AC56B2-2CCA-4BA4-8B2C-8A05B3AD368E}"/>
              </a:ext>
            </a:extLst>
          </p:cNvPr>
          <p:cNvCxnSpPr>
            <a:cxnSpLocks/>
          </p:cNvCxnSpPr>
          <p:nvPr/>
        </p:nvCxnSpPr>
        <p:spPr>
          <a:xfrm flipV="1">
            <a:off x="6607475" y="3515508"/>
            <a:ext cx="0" cy="1993253"/>
          </a:xfrm>
          <a:prstGeom prst="straightConnector1">
            <a:avLst/>
          </a:prstGeom>
          <a:ln w="28575">
            <a:solidFill>
              <a:srgbClr val="00954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CE4553FB-3C1E-486F-8780-4DDC4AFA6177}"/>
              </a:ext>
            </a:extLst>
          </p:cNvPr>
          <p:cNvCxnSpPr>
            <a:cxnSpLocks/>
          </p:cNvCxnSpPr>
          <p:nvPr/>
        </p:nvCxnSpPr>
        <p:spPr>
          <a:xfrm flipH="1">
            <a:off x="4900853" y="3523975"/>
            <a:ext cx="1706623" cy="0"/>
          </a:xfrm>
          <a:prstGeom prst="straightConnector1">
            <a:avLst/>
          </a:prstGeom>
          <a:ln w="28575">
            <a:solidFill>
              <a:srgbClr val="009541"/>
            </a:solidFill>
            <a:tailEnd type="triangle"/>
          </a:ln>
        </p:spPr>
        <p:style>
          <a:lnRef idx="1">
            <a:schemeClr val="accent1"/>
          </a:lnRef>
          <a:fillRef idx="0">
            <a:schemeClr val="accent1"/>
          </a:fillRef>
          <a:effectRef idx="0">
            <a:schemeClr val="accent1"/>
          </a:effectRef>
          <a:fontRef idx="minor">
            <a:schemeClr val="tx1"/>
          </a:fontRef>
        </p:style>
      </p:cxnSp>
      <p:pic>
        <p:nvPicPr>
          <p:cNvPr id="9" name="Pairs"/>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96800" y="612000"/>
            <a:ext cx="864000" cy="864000"/>
          </a:xfrm>
          <a:prstGeom prst="rect">
            <a:avLst/>
          </a:prstGeom>
        </p:spPr>
      </p:pic>
      <p:sp>
        <p:nvSpPr>
          <p:cNvPr id="35" name="Rounded Rectangular Callout 34"/>
          <p:cNvSpPr/>
          <p:nvPr/>
        </p:nvSpPr>
        <p:spPr>
          <a:xfrm>
            <a:off x="593682" y="2335475"/>
            <a:ext cx="1467520" cy="1058558"/>
          </a:xfrm>
          <a:prstGeom prst="wedgeRoundRectCallout">
            <a:avLst>
              <a:gd name="adj1" fmla="val 81386"/>
              <a:gd name="adj2" fmla="val -2877"/>
              <a:gd name="adj3" fmla="val 16667"/>
            </a:avLst>
          </a:prstGeom>
          <a:solidFill>
            <a:schemeClr val="bg1"/>
          </a:solidFill>
          <a:ln w="28575">
            <a:solidFill>
              <a:srgbClr val="009541"/>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spAutoFit/>
          </a:bodyPr>
          <a:lstStyle/>
          <a:p>
            <a:pPr algn="ctr"/>
            <a:r>
              <a:rPr lang="en-GB" sz="1600" dirty="0">
                <a:solidFill>
                  <a:schemeClr val="tx1"/>
                </a:solidFill>
                <a:latin typeface="Twinkl" pitchFamily="50" charset="0"/>
              </a:rPr>
              <a:t>From 14:30 to 15:00, I cycled 2km.</a:t>
            </a:r>
          </a:p>
        </p:txBody>
      </p:sp>
      <p:pic>
        <p:nvPicPr>
          <p:cNvPr id="36" name="Picture 3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85456" y="2301998"/>
            <a:ext cx="2404631" cy="4028010"/>
          </a:xfrm>
          <a:prstGeom prst="rect">
            <a:avLst/>
          </a:prstGeom>
        </p:spPr>
      </p:pic>
      <p:pic>
        <p:nvPicPr>
          <p:cNvPr id="33" name="Picture 3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90936" y="2303574"/>
            <a:ext cx="2404631" cy="4028010"/>
          </a:xfrm>
          <a:prstGeom prst="rect">
            <a:avLst/>
          </a:prstGeom>
        </p:spPr>
      </p:pic>
      <p:sp>
        <p:nvSpPr>
          <p:cNvPr id="5" name="Rectangle 4"/>
          <p:cNvSpPr/>
          <p:nvPr/>
        </p:nvSpPr>
        <p:spPr>
          <a:xfrm>
            <a:off x="503237" y="5382273"/>
            <a:ext cx="3720717" cy="710552"/>
          </a:xfrm>
          <a:prstGeom prst="rect">
            <a:avLst/>
          </a:prstGeom>
          <a:solidFill>
            <a:srgbClr val="CCB5D8"/>
          </a:solidFill>
        </p:spPr>
        <p:txBody>
          <a:bodyPr wrap="square" lIns="108000" tIns="108000" rIns="108000" bIns="108000">
            <a:spAutoFit/>
          </a:bodyPr>
          <a:lstStyle/>
          <a:p>
            <a:pPr algn="ctr"/>
            <a:r>
              <a:rPr lang="en-GB" sz="1600" b="1" dirty="0">
                <a:latin typeface="Twinkl" pitchFamily="50" charset="0"/>
              </a:rPr>
              <a:t>False. </a:t>
            </a:r>
            <a:r>
              <a:rPr lang="en-GB" sz="1600" dirty="0" err="1">
                <a:latin typeface="Twinkl" pitchFamily="50" charset="0"/>
              </a:rPr>
              <a:t>Kamil</a:t>
            </a:r>
            <a:r>
              <a:rPr lang="en-GB" sz="1600" dirty="0">
                <a:latin typeface="Twinkl" pitchFamily="50" charset="0"/>
              </a:rPr>
              <a:t> cycled 1.6km </a:t>
            </a:r>
            <a:br>
              <a:rPr lang="en-GB" sz="1600" dirty="0">
                <a:latin typeface="Twinkl" pitchFamily="50" charset="0"/>
              </a:rPr>
            </a:br>
            <a:r>
              <a:rPr lang="en-GB" sz="1600" dirty="0">
                <a:latin typeface="Twinkl" pitchFamily="50" charset="0"/>
              </a:rPr>
              <a:t>from 14:30 to 15:00.</a:t>
            </a:r>
          </a:p>
        </p:txBody>
      </p:sp>
      <p:sp>
        <p:nvSpPr>
          <p:cNvPr id="27" name="Rectangle 26"/>
          <p:cNvSpPr/>
          <p:nvPr/>
        </p:nvSpPr>
        <p:spPr>
          <a:xfrm>
            <a:off x="503239" y="1353687"/>
            <a:ext cx="3720716" cy="956773"/>
          </a:xfrm>
          <a:prstGeom prst="rect">
            <a:avLst/>
          </a:prstGeom>
          <a:solidFill>
            <a:srgbClr val="C0DEC2"/>
          </a:solidFill>
        </p:spPr>
        <p:txBody>
          <a:bodyPr wrap="square" lIns="108000" tIns="108000" rIns="108000" bIns="108000">
            <a:spAutoFit/>
          </a:bodyPr>
          <a:lstStyle/>
          <a:p>
            <a:pPr algn="ctr"/>
            <a:r>
              <a:rPr lang="en-GB" sz="1600" dirty="0">
                <a:latin typeface="Twinkl" pitchFamily="50" charset="0"/>
              </a:rPr>
              <a:t>Work with your partner to decide if </a:t>
            </a:r>
            <a:br>
              <a:rPr lang="en-GB" sz="1600" dirty="0">
                <a:latin typeface="Twinkl" pitchFamily="50" charset="0"/>
              </a:rPr>
            </a:br>
            <a:r>
              <a:rPr lang="en-GB" sz="1600" dirty="0" err="1">
                <a:latin typeface="Twinkl" pitchFamily="50" charset="0"/>
              </a:rPr>
              <a:t>Kamil’s</a:t>
            </a:r>
            <a:r>
              <a:rPr lang="en-GB" sz="1600" dirty="0">
                <a:latin typeface="Twinkl" pitchFamily="50" charset="0"/>
              </a:rPr>
              <a:t> statements about his </a:t>
            </a:r>
            <a:br>
              <a:rPr lang="en-GB" sz="1600" dirty="0">
                <a:latin typeface="Twinkl" pitchFamily="50" charset="0"/>
              </a:rPr>
            </a:br>
            <a:r>
              <a:rPr lang="en-GB" sz="1600" dirty="0">
                <a:latin typeface="Twinkl" pitchFamily="50" charset="0"/>
              </a:rPr>
              <a:t>cycle ride are true or false.</a:t>
            </a:r>
          </a:p>
        </p:txBody>
      </p:sp>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80144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3.88889E-6 1.85185E-6 L 0.44705 1.85185E-6 " pathEditMode="relative" rAng="0" ptsTypes="AA">
                                      <p:cBhvr>
                                        <p:cTn id="6" dur="2000" fill="hold"/>
                                        <p:tgtEl>
                                          <p:spTgt spid="33"/>
                                        </p:tgtEl>
                                        <p:attrNameLst>
                                          <p:attrName>ppt_x</p:attrName>
                                          <p:attrName>ppt_y</p:attrName>
                                        </p:attrNameLst>
                                      </p:cBhvr>
                                      <p:rCtr x="22344" y="0"/>
                                    </p:animMotion>
                                  </p:childTnLst>
                                </p:cTn>
                              </p:par>
                            </p:childTnLst>
                          </p:cTn>
                        </p:par>
                        <p:par>
                          <p:cTn id="7" fill="hold">
                            <p:stCondLst>
                              <p:cond delay="2000"/>
                            </p:stCondLst>
                            <p:childTnLst>
                              <p:par>
                                <p:cTn id="8" presetID="10" presetClass="entr" presetSubtype="0" fill="hold" nodeType="after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fade">
                                      <p:cBhvr>
                                        <p:cTn id="10" dur="500"/>
                                        <p:tgtEl>
                                          <p:spTgt spid="34"/>
                                        </p:tgtEl>
                                      </p:cBhvr>
                                    </p:animEffect>
                                  </p:childTnLst>
                                </p:cTn>
                              </p:par>
                              <p:par>
                                <p:cTn id="11" presetID="10" presetClass="exit" presetSubtype="0" fill="hold" nodeType="withEffect">
                                  <p:stCondLst>
                                    <p:cond delay="0"/>
                                  </p:stCondLst>
                                  <p:childTnLst>
                                    <p:animEffect transition="out" filter="fade">
                                      <p:cBhvr>
                                        <p:cTn id="12" dur="500"/>
                                        <p:tgtEl>
                                          <p:spTgt spid="33"/>
                                        </p:tgtEl>
                                      </p:cBhvr>
                                    </p:animEffect>
                                    <p:set>
                                      <p:cBhvr>
                                        <p:cTn id="13" dur="1" fill="hold">
                                          <p:stCondLst>
                                            <p:cond delay="499"/>
                                          </p:stCondLst>
                                        </p:cTn>
                                        <p:tgtEl>
                                          <p:spTgt spid="33"/>
                                        </p:tgtEl>
                                        <p:attrNameLst>
                                          <p:attrName>style.visibility</p:attrName>
                                        </p:attrNameLst>
                                      </p:cBhvr>
                                      <p:to>
                                        <p:strVal val="hidden"/>
                                      </p:to>
                                    </p:set>
                                  </p:childTnLst>
                                </p:cTn>
                              </p:par>
                            </p:childTnLst>
                          </p:cTn>
                        </p:par>
                        <p:par>
                          <p:cTn id="14" fill="hold">
                            <p:stCondLst>
                              <p:cond delay="2500"/>
                            </p:stCondLst>
                            <p:childTnLst>
                              <p:par>
                                <p:cTn id="15" presetID="10" presetClass="entr" presetSubtype="0" fill="hold" grpId="0" nodeType="after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fade">
                                      <p:cBhvr>
                                        <p:cTn id="17" dur="500"/>
                                        <p:tgtEl>
                                          <p:spTgt spid="3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down)">
                                      <p:cBhvr>
                                        <p:cTn id="22" dur="500"/>
                                        <p:tgtEl>
                                          <p:spTgt spid="24"/>
                                        </p:tgtEl>
                                      </p:cBhvr>
                                    </p:animEffect>
                                  </p:childTnLst>
                                </p:cTn>
                              </p:par>
                            </p:childTnLst>
                          </p:cTn>
                        </p:par>
                        <p:par>
                          <p:cTn id="23" fill="hold">
                            <p:stCondLst>
                              <p:cond delay="500"/>
                            </p:stCondLst>
                            <p:childTnLst>
                              <p:par>
                                <p:cTn id="24" presetID="22" presetClass="entr" presetSubtype="2" fill="hold" nodeType="after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wipe(right)">
                                      <p:cBhvr>
                                        <p:cTn id="26" dur="500"/>
                                        <p:tgtEl>
                                          <p:spTgt spid="2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wipe(down)">
                                      <p:cBhvr>
                                        <p:cTn id="31" dur="500"/>
                                        <p:tgtEl>
                                          <p:spTgt spid="28"/>
                                        </p:tgtEl>
                                      </p:cBhvr>
                                    </p:animEffect>
                                  </p:childTnLst>
                                </p:cTn>
                              </p:par>
                            </p:childTnLst>
                          </p:cTn>
                        </p:par>
                        <p:par>
                          <p:cTn id="32" fill="hold">
                            <p:stCondLst>
                              <p:cond delay="500"/>
                            </p:stCondLst>
                            <p:childTnLst>
                              <p:par>
                                <p:cTn id="33" presetID="22" presetClass="entr" presetSubtype="2" fill="hold" nodeType="after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wipe(right)">
                                      <p:cBhvr>
                                        <p:cTn id="35" dur="500"/>
                                        <p:tgtEl>
                                          <p:spTgt spid="29"/>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wipe(down)">
                                      <p:cBhvr>
                                        <p:cTn id="40" dur="500"/>
                                        <p:tgtEl>
                                          <p:spTgt spid="25"/>
                                        </p:tgtEl>
                                      </p:cBhvr>
                                    </p:animEffect>
                                  </p:childTnLst>
                                </p:cTn>
                              </p:par>
                            </p:childTnLst>
                          </p:cTn>
                        </p:par>
                        <p:par>
                          <p:cTn id="41" fill="hold">
                            <p:stCondLst>
                              <p:cond delay="500"/>
                            </p:stCondLst>
                            <p:childTnLst>
                              <p:par>
                                <p:cTn id="42" presetID="10" presetClass="entr" presetSubtype="0" fill="hold" grpId="0" nodeType="afterEffect">
                                  <p:stCondLst>
                                    <p:cond delay="0"/>
                                  </p:stCondLst>
                                  <p:childTnLst>
                                    <p:set>
                                      <p:cBhvr>
                                        <p:cTn id="43" dur="1" fill="hold">
                                          <p:stCondLst>
                                            <p:cond delay="0"/>
                                          </p:stCondLst>
                                        </p:cTn>
                                        <p:tgtEl>
                                          <p:spTgt spid="5"/>
                                        </p:tgtEl>
                                        <p:attrNameLst>
                                          <p:attrName>style.visibility</p:attrName>
                                        </p:attrNameLst>
                                      </p:cBhvr>
                                      <p:to>
                                        <p:strVal val="visible"/>
                                      </p:to>
                                    </p:set>
                                    <p:animEffect transition="in" filter="fade">
                                      <p:cBhvr>
                                        <p:cTn id="44" dur="500"/>
                                        <p:tgtEl>
                                          <p:spTgt spid="5"/>
                                        </p:tgtEl>
                                      </p:cBhvr>
                                    </p:animEffect>
                                  </p:childTnLst>
                                </p:cTn>
                              </p:par>
                            </p:childTnLst>
                          </p:cTn>
                        </p:par>
                        <p:par>
                          <p:cTn id="45" fill="hold">
                            <p:stCondLst>
                              <p:cond delay="1000"/>
                            </p:stCondLst>
                            <p:childTnLst>
                              <p:par>
                                <p:cTn id="46" presetID="10" presetClass="entr" presetSubtype="0" fill="hold" nodeType="afterEffect">
                                  <p:stCondLst>
                                    <p:cond delay="0"/>
                                  </p:stCondLst>
                                  <p:childTnLst>
                                    <p:set>
                                      <p:cBhvr>
                                        <p:cTn id="47" dur="1" fill="hold">
                                          <p:stCondLst>
                                            <p:cond delay="0"/>
                                          </p:stCondLst>
                                        </p:cTn>
                                        <p:tgtEl>
                                          <p:spTgt spid="36"/>
                                        </p:tgtEl>
                                        <p:attrNameLst>
                                          <p:attrName>style.visibility</p:attrName>
                                        </p:attrNameLst>
                                      </p:cBhvr>
                                      <p:to>
                                        <p:strVal val="visible"/>
                                      </p:to>
                                    </p:set>
                                    <p:animEffect transition="in" filter="fade">
                                      <p:cBhvr>
                                        <p:cTn id="48" dur="500"/>
                                        <p:tgtEl>
                                          <p:spTgt spid="36"/>
                                        </p:tgtEl>
                                      </p:cBhvr>
                                    </p:animEffect>
                                  </p:childTnLst>
                                </p:cTn>
                              </p:par>
                              <p:par>
                                <p:cTn id="49" presetID="10" presetClass="exit" presetSubtype="0" fill="hold" nodeType="withEffect">
                                  <p:stCondLst>
                                    <p:cond delay="0"/>
                                  </p:stCondLst>
                                  <p:childTnLst>
                                    <p:animEffect transition="out" filter="fade">
                                      <p:cBhvr>
                                        <p:cTn id="50" dur="500"/>
                                        <p:tgtEl>
                                          <p:spTgt spid="34"/>
                                        </p:tgtEl>
                                      </p:cBhvr>
                                    </p:animEffect>
                                    <p:set>
                                      <p:cBhvr>
                                        <p:cTn id="51" dur="1" fill="hold">
                                          <p:stCondLst>
                                            <p:cond delay="499"/>
                                          </p:stCondLst>
                                        </p:cTn>
                                        <p:tgtEl>
                                          <p:spTgt spid="34"/>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63" presetClass="path" presetSubtype="0" accel="50000" decel="50000" fill="hold" nodeType="clickEffect">
                                  <p:stCondLst>
                                    <p:cond delay="0"/>
                                  </p:stCondLst>
                                  <p:childTnLst>
                                    <p:animMotion origin="layout" path="M -3.61111E-6 3.33333E-6 L 0.85035 3.33333E-6 " pathEditMode="relative" rAng="0" ptsTypes="AA">
                                      <p:cBhvr>
                                        <p:cTn id="55" dur="2000" fill="hold"/>
                                        <p:tgtEl>
                                          <p:spTgt spid="36"/>
                                        </p:tgtEl>
                                        <p:attrNameLst>
                                          <p:attrName>ppt_x</p:attrName>
                                          <p:attrName>ppt_y</p:attrName>
                                        </p:attrNameLst>
                                      </p:cBhvr>
                                      <p:rCtr x="42517" y="0"/>
                                    </p:animMotion>
                                  </p:childTnLst>
                                </p:cTn>
                              </p:par>
                              <p:par>
                                <p:cTn id="56" presetID="10" presetClass="exit" presetSubtype="0" fill="hold" grpId="1" nodeType="withEffect">
                                  <p:stCondLst>
                                    <p:cond delay="0"/>
                                  </p:stCondLst>
                                  <p:childTnLst>
                                    <p:animEffect transition="out" filter="fade">
                                      <p:cBhvr>
                                        <p:cTn id="57" dur="500"/>
                                        <p:tgtEl>
                                          <p:spTgt spid="35"/>
                                        </p:tgtEl>
                                      </p:cBhvr>
                                    </p:animEffect>
                                    <p:set>
                                      <p:cBhvr>
                                        <p:cTn id="58" dur="1" fill="hold">
                                          <p:stCondLst>
                                            <p:cond delay="499"/>
                                          </p:stCondLst>
                                        </p:cTn>
                                        <p:tgtEl>
                                          <p:spTgt spid="35"/>
                                        </p:tgtEl>
                                        <p:attrNameLst>
                                          <p:attrName>style.visibility</p:attrName>
                                        </p:attrNameLst>
                                      </p:cBhvr>
                                      <p:to>
                                        <p:strVal val="hidden"/>
                                      </p:to>
                                    </p:set>
                                  </p:childTnLst>
                                </p:cTn>
                              </p:par>
                              <p:par>
                                <p:cTn id="59" presetID="10" presetClass="exit" presetSubtype="0" fill="hold" nodeType="withEffect">
                                  <p:stCondLst>
                                    <p:cond delay="500"/>
                                  </p:stCondLst>
                                  <p:childTnLst>
                                    <p:animEffect transition="out" filter="fade">
                                      <p:cBhvr>
                                        <p:cTn id="60" dur="500"/>
                                        <p:tgtEl>
                                          <p:spTgt spid="24"/>
                                        </p:tgtEl>
                                      </p:cBhvr>
                                    </p:animEffect>
                                    <p:set>
                                      <p:cBhvr>
                                        <p:cTn id="61" dur="1" fill="hold">
                                          <p:stCondLst>
                                            <p:cond delay="499"/>
                                          </p:stCondLst>
                                        </p:cTn>
                                        <p:tgtEl>
                                          <p:spTgt spid="24"/>
                                        </p:tgtEl>
                                        <p:attrNameLst>
                                          <p:attrName>style.visibility</p:attrName>
                                        </p:attrNameLst>
                                      </p:cBhvr>
                                      <p:to>
                                        <p:strVal val="hidden"/>
                                      </p:to>
                                    </p:set>
                                  </p:childTnLst>
                                </p:cTn>
                              </p:par>
                              <p:par>
                                <p:cTn id="62" presetID="10" presetClass="exit" presetSubtype="0" fill="hold" nodeType="withEffect">
                                  <p:stCondLst>
                                    <p:cond delay="500"/>
                                  </p:stCondLst>
                                  <p:childTnLst>
                                    <p:animEffect transition="out" filter="fade">
                                      <p:cBhvr>
                                        <p:cTn id="63" dur="500"/>
                                        <p:tgtEl>
                                          <p:spTgt spid="23"/>
                                        </p:tgtEl>
                                      </p:cBhvr>
                                    </p:animEffect>
                                    <p:set>
                                      <p:cBhvr>
                                        <p:cTn id="64" dur="1" fill="hold">
                                          <p:stCondLst>
                                            <p:cond delay="499"/>
                                          </p:stCondLst>
                                        </p:cTn>
                                        <p:tgtEl>
                                          <p:spTgt spid="23"/>
                                        </p:tgtEl>
                                        <p:attrNameLst>
                                          <p:attrName>style.visibility</p:attrName>
                                        </p:attrNameLst>
                                      </p:cBhvr>
                                      <p:to>
                                        <p:strVal val="hidden"/>
                                      </p:to>
                                    </p:set>
                                  </p:childTnLst>
                                </p:cTn>
                              </p:par>
                              <p:par>
                                <p:cTn id="65" presetID="10" presetClass="exit" presetSubtype="0" fill="hold" nodeType="withEffect">
                                  <p:stCondLst>
                                    <p:cond delay="500"/>
                                  </p:stCondLst>
                                  <p:childTnLst>
                                    <p:animEffect transition="out" filter="fade">
                                      <p:cBhvr>
                                        <p:cTn id="66" dur="500"/>
                                        <p:tgtEl>
                                          <p:spTgt spid="28"/>
                                        </p:tgtEl>
                                      </p:cBhvr>
                                    </p:animEffect>
                                    <p:set>
                                      <p:cBhvr>
                                        <p:cTn id="67" dur="1" fill="hold">
                                          <p:stCondLst>
                                            <p:cond delay="499"/>
                                          </p:stCondLst>
                                        </p:cTn>
                                        <p:tgtEl>
                                          <p:spTgt spid="28"/>
                                        </p:tgtEl>
                                        <p:attrNameLst>
                                          <p:attrName>style.visibility</p:attrName>
                                        </p:attrNameLst>
                                      </p:cBhvr>
                                      <p:to>
                                        <p:strVal val="hidden"/>
                                      </p:to>
                                    </p:set>
                                  </p:childTnLst>
                                </p:cTn>
                              </p:par>
                              <p:par>
                                <p:cTn id="68" presetID="10" presetClass="exit" presetSubtype="0" fill="hold" nodeType="withEffect">
                                  <p:stCondLst>
                                    <p:cond delay="500"/>
                                  </p:stCondLst>
                                  <p:childTnLst>
                                    <p:animEffect transition="out" filter="fade">
                                      <p:cBhvr>
                                        <p:cTn id="69" dur="500"/>
                                        <p:tgtEl>
                                          <p:spTgt spid="29"/>
                                        </p:tgtEl>
                                      </p:cBhvr>
                                    </p:animEffect>
                                    <p:set>
                                      <p:cBhvr>
                                        <p:cTn id="70" dur="1" fill="hold">
                                          <p:stCondLst>
                                            <p:cond delay="499"/>
                                          </p:stCondLst>
                                        </p:cTn>
                                        <p:tgtEl>
                                          <p:spTgt spid="29"/>
                                        </p:tgtEl>
                                        <p:attrNameLst>
                                          <p:attrName>style.visibility</p:attrName>
                                        </p:attrNameLst>
                                      </p:cBhvr>
                                      <p:to>
                                        <p:strVal val="hidden"/>
                                      </p:to>
                                    </p:set>
                                  </p:childTnLst>
                                </p:cTn>
                              </p:par>
                              <p:par>
                                <p:cTn id="71" presetID="10" presetClass="exit" presetSubtype="0" fill="hold" nodeType="withEffect">
                                  <p:stCondLst>
                                    <p:cond delay="500"/>
                                  </p:stCondLst>
                                  <p:childTnLst>
                                    <p:animEffect transition="out" filter="fade">
                                      <p:cBhvr>
                                        <p:cTn id="72" dur="500"/>
                                        <p:tgtEl>
                                          <p:spTgt spid="25"/>
                                        </p:tgtEl>
                                      </p:cBhvr>
                                    </p:animEffect>
                                    <p:set>
                                      <p:cBhvr>
                                        <p:cTn id="73" dur="1" fill="hold">
                                          <p:stCondLst>
                                            <p:cond delay="499"/>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5" grpId="1" animBg="1"/>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cstate="print">
            <a:extLst>
              <a:ext uri="{28A0092B-C50C-407E-A947-70E740481C1C}">
                <a14:useLocalDpi xmlns:a14="http://schemas.microsoft.com/office/drawing/2010/main" val="0"/>
              </a:ext>
            </a:extLst>
          </a:blip>
          <a:srcRect l="16486" t="15230" r="1083" b="119"/>
          <a:stretch/>
        </p:blipFill>
        <p:spPr>
          <a:xfrm>
            <a:off x="440265" y="423849"/>
            <a:ext cx="8255001" cy="5994400"/>
          </a:xfrm>
          <a:prstGeom prst="roundRect">
            <a:avLst>
              <a:gd name="adj" fmla="val 2838"/>
            </a:avLst>
          </a:prstGeom>
        </p:spPr>
      </p:pic>
      <p:pic>
        <p:nvPicPr>
          <p:cNvPr id="35" name="Picture 3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8902" y="2314319"/>
            <a:ext cx="3952959" cy="4015689"/>
          </a:xfrm>
          <a:prstGeom prst="rect">
            <a:avLst/>
          </a:prstGeom>
        </p:spPr>
      </p:pic>
      <p:pic>
        <p:nvPicPr>
          <p:cNvPr id="37" name="Picture 3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85456" y="2301998"/>
            <a:ext cx="2404631" cy="4028010"/>
          </a:xfrm>
          <a:prstGeom prst="rect">
            <a:avLst/>
          </a:prstGeom>
        </p:spPr>
      </p:pic>
      <p:sp>
        <p:nvSpPr>
          <p:cNvPr id="8" name="Rectangle 7"/>
          <p:cNvSpPr/>
          <p:nvPr/>
        </p:nvSpPr>
        <p:spPr>
          <a:xfrm>
            <a:off x="755650" y="697112"/>
            <a:ext cx="7632700" cy="615553"/>
          </a:xfrm>
          <a:prstGeom prst="rect">
            <a:avLst/>
          </a:prstGeom>
        </p:spPr>
        <p:txBody>
          <a:bodyPr wrap="square" lIns="0" tIns="0" rIns="0" bIns="0">
            <a:spAutoFit/>
          </a:bodyPr>
          <a:lstStyle/>
          <a:p>
            <a:pPr algn="ctr"/>
            <a:r>
              <a:rPr lang="en-GB" sz="4000" b="1" dirty="0">
                <a:latin typeface="Twinkl" pitchFamily="50" charset="0"/>
              </a:rPr>
              <a:t>Line Graph Questions</a:t>
            </a:r>
            <a:endParaRPr lang="en-GB" sz="4000" b="1" dirty="0">
              <a:latin typeface="+mj-lt"/>
            </a:endParaRPr>
          </a:p>
        </p:txBody>
      </p:sp>
      <p:graphicFrame>
        <p:nvGraphicFramePr>
          <p:cNvPr id="19" name="Chart 18">
            <a:extLst>
              <a:ext uri="{FF2B5EF4-FFF2-40B4-BE49-F238E27FC236}">
                <a16:creationId xmlns:a16="http://schemas.microsoft.com/office/drawing/2014/main" id="{668A6B51-0E64-41B6-BF07-2C34AC1E8779}"/>
              </a:ext>
            </a:extLst>
          </p:cNvPr>
          <p:cNvGraphicFramePr>
            <a:graphicFrameLocks/>
          </p:cNvGraphicFramePr>
          <p:nvPr>
            <p:extLst>
              <p:ext uri="{D42A27DB-BD31-4B8C-83A1-F6EECF244321}">
                <p14:modId xmlns:p14="http://schemas.microsoft.com/office/powerpoint/2010/main" val="926332940"/>
              </p:ext>
            </p:extLst>
          </p:nvPr>
        </p:nvGraphicFramePr>
        <p:xfrm>
          <a:off x="4303603" y="1352367"/>
          <a:ext cx="4278144" cy="4743048"/>
        </p:xfrm>
        <a:graphic>
          <a:graphicData uri="http://schemas.openxmlformats.org/drawingml/2006/chart">
            <c:chart xmlns:c="http://schemas.openxmlformats.org/drawingml/2006/chart" xmlns:r="http://schemas.openxmlformats.org/officeDocument/2006/relationships" r:id="rId5"/>
          </a:graphicData>
        </a:graphic>
      </p:graphicFrame>
      <p:cxnSp>
        <p:nvCxnSpPr>
          <p:cNvPr id="23" name="Straight Arrow Connector 22">
            <a:extLst>
              <a:ext uri="{FF2B5EF4-FFF2-40B4-BE49-F238E27FC236}">
                <a16:creationId xmlns:a16="http://schemas.microsoft.com/office/drawing/2014/main" id="{CE4553FB-3C1E-486F-8780-4DDC4AFA6177}"/>
              </a:ext>
            </a:extLst>
          </p:cNvPr>
          <p:cNvCxnSpPr>
            <a:cxnSpLocks/>
          </p:cNvCxnSpPr>
          <p:nvPr/>
        </p:nvCxnSpPr>
        <p:spPr>
          <a:xfrm flipH="1">
            <a:off x="4887802" y="3023371"/>
            <a:ext cx="2577365" cy="0"/>
          </a:xfrm>
          <a:prstGeom prst="straightConnector1">
            <a:avLst/>
          </a:prstGeom>
          <a:ln w="28575">
            <a:solidFill>
              <a:srgbClr val="00954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D2AC56B2-2CCA-4BA4-8B2C-8A05B3AD368E}"/>
              </a:ext>
            </a:extLst>
          </p:cNvPr>
          <p:cNvCxnSpPr>
            <a:cxnSpLocks/>
          </p:cNvCxnSpPr>
          <p:nvPr/>
        </p:nvCxnSpPr>
        <p:spPr>
          <a:xfrm flipV="1">
            <a:off x="7465167" y="3023371"/>
            <a:ext cx="0" cy="2484347"/>
          </a:xfrm>
          <a:prstGeom prst="straightConnector1">
            <a:avLst/>
          </a:prstGeom>
          <a:ln w="28575">
            <a:solidFill>
              <a:srgbClr val="00954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D2AC56B2-2CCA-4BA4-8B2C-8A05B3AD368E}"/>
              </a:ext>
            </a:extLst>
          </p:cNvPr>
          <p:cNvCxnSpPr>
            <a:cxnSpLocks/>
          </p:cNvCxnSpPr>
          <p:nvPr/>
        </p:nvCxnSpPr>
        <p:spPr>
          <a:xfrm flipV="1">
            <a:off x="7737686" y="2540001"/>
            <a:ext cx="0" cy="2976185"/>
          </a:xfrm>
          <a:prstGeom prst="straightConnector1">
            <a:avLst/>
          </a:prstGeom>
          <a:ln w="28575">
            <a:solidFill>
              <a:srgbClr val="00954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CE4553FB-3C1E-486F-8780-4DDC4AFA6177}"/>
              </a:ext>
            </a:extLst>
          </p:cNvPr>
          <p:cNvCxnSpPr>
            <a:cxnSpLocks/>
          </p:cNvCxnSpPr>
          <p:nvPr/>
        </p:nvCxnSpPr>
        <p:spPr>
          <a:xfrm flipH="1">
            <a:off x="4887802" y="2531534"/>
            <a:ext cx="2849884" cy="0"/>
          </a:xfrm>
          <a:prstGeom prst="straightConnector1">
            <a:avLst/>
          </a:prstGeom>
          <a:ln w="28575">
            <a:solidFill>
              <a:srgbClr val="00954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H="1">
            <a:off x="7465168" y="5507718"/>
            <a:ext cx="272518" cy="0"/>
          </a:xfrm>
          <a:prstGeom prst="straightConnector1">
            <a:avLst/>
          </a:prstGeom>
          <a:ln w="28575">
            <a:solidFill>
              <a:srgbClr val="009541"/>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9" name="Pairs"/>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96800" y="612000"/>
            <a:ext cx="864000" cy="864000"/>
          </a:xfrm>
          <a:prstGeom prst="rect">
            <a:avLst/>
          </a:prstGeom>
        </p:spPr>
      </p:pic>
      <p:sp>
        <p:nvSpPr>
          <p:cNvPr id="36" name="Rounded Rectangular Callout 35"/>
          <p:cNvSpPr/>
          <p:nvPr/>
        </p:nvSpPr>
        <p:spPr>
          <a:xfrm>
            <a:off x="554285" y="2934571"/>
            <a:ext cx="1756402" cy="1330973"/>
          </a:xfrm>
          <a:prstGeom prst="wedgeRoundRectCallout">
            <a:avLst>
              <a:gd name="adj1" fmla="val 72709"/>
              <a:gd name="adj2" fmla="val -42238"/>
              <a:gd name="adj3" fmla="val 16667"/>
            </a:avLst>
          </a:prstGeom>
          <a:solidFill>
            <a:schemeClr val="bg1"/>
          </a:solidFill>
          <a:ln w="28575">
            <a:solidFill>
              <a:srgbClr val="009541"/>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spAutoFit/>
          </a:bodyPr>
          <a:lstStyle/>
          <a:p>
            <a:pPr algn="ctr"/>
            <a:r>
              <a:rPr lang="en-GB" sz="1600" dirty="0">
                <a:solidFill>
                  <a:schemeClr val="tx1"/>
                </a:solidFill>
                <a:latin typeface="Twinkl" pitchFamily="50" charset="0"/>
              </a:rPr>
              <a:t>It took me </a:t>
            </a:r>
            <a:br>
              <a:rPr lang="en-GB" sz="1600" dirty="0">
                <a:solidFill>
                  <a:schemeClr val="tx1"/>
                </a:solidFill>
                <a:latin typeface="Twinkl" pitchFamily="50" charset="0"/>
              </a:rPr>
            </a:br>
            <a:r>
              <a:rPr lang="en-GB" sz="1600" dirty="0">
                <a:solidFill>
                  <a:schemeClr val="tx1"/>
                </a:solidFill>
                <a:latin typeface="Twinkl" pitchFamily="50" charset="0"/>
              </a:rPr>
              <a:t>30 minutes to cycle from 4km to 4.8km.</a:t>
            </a:r>
          </a:p>
        </p:txBody>
      </p:sp>
      <p:pic>
        <p:nvPicPr>
          <p:cNvPr id="34" name="Picture 3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90936" y="2303574"/>
            <a:ext cx="2404631" cy="4028010"/>
          </a:xfrm>
          <a:prstGeom prst="rect">
            <a:avLst/>
          </a:prstGeom>
        </p:spPr>
      </p:pic>
      <p:sp>
        <p:nvSpPr>
          <p:cNvPr id="5" name="Rectangle 4"/>
          <p:cNvSpPr/>
          <p:nvPr/>
        </p:nvSpPr>
        <p:spPr>
          <a:xfrm>
            <a:off x="503239" y="5627909"/>
            <a:ext cx="3720715" cy="464331"/>
          </a:xfrm>
          <a:prstGeom prst="rect">
            <a:avLst/>
          </a:prstGeom>
          <a:solidFill>
            <a:srgbClr val="CCB5D8"/>
          </a:solidFill>
        </p:spPr>
        <p:txBody>
          <a:bodyPr wrap="square" lIns="108000" tIns="108000" rIns="108000" bIns="108000">
            <a:spAutoFit/>
          </a:bodyPr>
          <a:lstStyle/>
          <a:p>
            <a:pPr algn="ctr"/>
            <a:r>
              <a:rPr lang="en-GB" sz="1600" b="1" dirty="0">
                <a:latin typeface="Twinkl" pitchFamily="50" charset="0"/>
              </a:rPr>
              <a:t>False. </a:t>
            </a:r>
            <a:r>
              <a:rPr lang="en-GB" sz="1600" dirty="0">
                <a:latin typeface="Twinkl" pitchFamily="50" charset="0"/>
              </a:rPr>
              <a:t>It took 10 minutes.</a:t>
            </a:r>
          </a:p>
        </p:txBody>
      </p:sp>
      <p:sp>
        <p:nvSpPr>
          <p:cNvPr id="13" name="Rectangle 12"/>
          <p:cNvSpPr/>
          <p:nvPr/>
        </p:nvSpPr>
        <p:spPr>
          <a:xfrm>
            <a:off x="503239" y="1353687"/>
            <a:ext cx="3720716" cy="956773"/>
          </a:xfrm>
          <a:prstGeom prst="rect">
            <a:avLst/>
          </a:prstGeom>
          <a:solidFill>
            <a:srgbClr val="C0DEC2"/>
          </a:solidFill>
        </p:spPr>
        <p:txBody>
          <a:bodyPr wrap="square" lIns="108000" tIns="108000" rIns="108000" bIns="108000">
            <a:spAutoFit/>
          </a:bodyPr>
          <a:lstStyle/>
          <a:p>
            <a:pPr algn="ctr"/>
            <a:r>
              <a:rPr lang="en-GB" sz="1600" dirty="0">
                <a:latin typeface="Twinkl" pitchFamily="50" charset="0"/>
              </a:rPr>
              <a:t>Work with your partner to decide if </a:t>
            </a:r>
            <a:br>
              <a:rPr lang="en-GB" sz="1600" dirty="0">
                <a:latin typeface="Twinkl" pitchFamily="50" charset="0"/>
              </a:rPr>
            </a:br>
            <a:r>
              <a:rPr lang="en-GB" sz="1600" dirty="0" err="1">
                <a:latin typeface="Twinkl" pitchFamily="50" charset="0"/>
              </a:rPr>
              <a:t>Kamil’s</a:t>
            </a:r>
            <a:r>
              <a:rPr lang="en-GB" sz="1600" dirty="0">
                <a:latin typeface="Twinkl" pitchFamily="50" charset="0"/>
              </a:rPr>
              <a:t> statements about his </a:t>
            </a:r>
            <a:br>
              <a:rPr lang="en-GB" sz="1600" dirty="0">
                <a:latin typeface="Twinkl" pitchFamily="50" charset="0"/>
              </a:rPr>
            </a:br>
            <a:r>
              <a:rPr lang="en-GB" sz="1600" dirty="0">
                <a:latin typeface="Twinkl" pitchFamily="50" charset="0"/>
              </a:rPr>
              <a:t>cycle ride are true or false.</a:t>
            </a:r>
          </a:p>
        </p:txBody>
      </p:sp>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777086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3.88889E-6 1.85185E-6 L 0.44705 1.85185E-6 " pathEditMode="relative" rAng="0" ptsTypes="AA">
                                      <p:cBhvr>
                                        <p:cTn id="6" dur="2000" fill="hold"/>
                                        <p:tgtEl>
                                          <p:spTgt spid="34"/>
                                        </p:tgtEl>
                                        <p:attrNameLst>
                                          <p:attrName>ppt_x</p:attrName>
                                          <p:attrName>ppt_y</p:attrName>
                                        </p:attrNameLst>
                                      </p:cBhvr>
                                      <p:rCtr x="22344" y="0"/>
                                    </p:animMotion>
                                  </p:childTnLst>
                                </p:cTn>
                              </p:par>
                            </p:childTnLst>
                          </p:cTn>
                        </p:par>
                        <p:par>
                          <p:cTn id="7" fill="hold">
                            <p:stCondLst>
                              <p:cond delay="2000"/>
                            </p:stCondLst>
                            <p:childTnLst>
                              <p:par>
                                <p:cTn id="8" presetID="10" presetClass="entr" presetSubtype="0" fill="hold" nodeType="after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10" presetClass="exit" presetSubtype="0" fill="hold" nodeType="withEffect">
                                  <p:stCondLst>
                                    <p:cond delay="0"/>
                                  </p:stCondLst>
                                  <p:childTnLst>
                                    <p:animEffect transition="out" filter="fade">
                                      <p:cBhvr>
                                        <p:cTn id="12" dur="500"/>
                                        <p:tgtEl>
                                          <p:spTgt spid="34"/>
                                        </p:tgtEl>
                                      </p:cBhvr>
                                    </p:animEffect>
                                    <p:set>
                                      <p:cBhvr>
                                        <p:cTn id="13" dur="1" fill="hold">
                                          <p:stCondLst>
                                            <p:cond delay="499"/>
                                          </p:stCondLst>
                                        </p:cTn>
                                        <p:tgtEl>
                                          <p:spTgt spid="34"/>
                                        </p:tgtEl>
                                        <p:attrNameLst>
                                          <p:attrName>style.visibility</p:attrName>
                                        </p:attrNameLst>
                                      </p:cBhvr>
                                      <p:to>
                                        <p:strVal val="hidden"/>
                                      </p:to>
                                    </p:set>
                                  </p:childTnLst>
                                </p:cTn>
                              </p:par>
                            </p:childTnLst>
                          </p:cTn>
                        </p:par>
                        <p:par>
                          <p:cTn id="14" fill="hold">
                            <p:stCondLst>
                              <p:cond delay="2500"/>
                            </p:stCondLst>
                            <p:childTnLst>
                              <p:par>
                                <p:cTn id="15" presetID="10" presetClass="entr" presetSubtype="0" fill="hold" grpId="0" nodeType="after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fade">
                                      <p:cBhvr>
                                        <p:cTn id="17" dur="500"/>
                                        <p:tgtEl>
                                          <p:spTgt spid="3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wipe(left)">
                                      <p:cBhvr>
                                        <p:cTn id="22" dur="500"/>
                                        <p:tgtEl>
                                          <p:spTgt spid="23"/>
                                        </p:tgtEl>
                                      </p:cBhvr>
                                    </p:animEffect>
                                  </p:childTnLst>
                                </p:cTn>
                              </p:par>
                            </p:childTnLst>
                          </p:cTn>
                        </p:par>
                        <p:par>
                          <p:cTn id="23" fill="hold">
                            <p:stCondLst>
                              <p:cond delay="500"/>
                            </p:stCondLst>
                            <p:childTnLst>
                              <p:par>
                                <p:cTn id="24" presetID="22" presetClass="entr" presetSubtype="1" fill="hold" nodeType="after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wipe(up)">
                                      <p:cBhvr>
                                        <p:cTn id="26" dur="500"/>
                                        <p:tgtEl>
                                          <p:spTgt spid="2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wipe(left)">
                                      <p:cBhvr>
                                        <p:cTn id="31" dur="500"/>
                                        <p:tgtEl>
                                          <p:spTgt spid="29"/>
                                        </p:tgtEl>
                                      </p:cBhvr>
                                    </p:animEffect>
                                  </p:childTnLst>
                                </p:cTn>
                              </p:par>
                            </p:childTnLst>
                          </p:cTn>
                        </p:par>
                        <p:par>
                          <p:cTn id="32" fill="hold">
                            <p:stCondLst>
                              <p:cond delay="500"/>
                            </p:stCondLst>
                            <p:childTnLst>
                              <p:par>
                                <p:cTn id="33" presetID="22" presetClass="entr" presetSubtype="1" fill="hold" nodeType="after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wipe(up)">
                                      <p:cBhvr>
                                        <p:cTn id="35" dur="500"/>
                                        <p:tgtEl>
                                          <p:spTgt spid="28"/>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32"/>
                                        </p:tgtEl>
                                        <p:attrNameLst>
                                          <p:attrName>style.visibility</p:attrName>
                                        </p:attrNameLst>
                                      </p:cBhvr>
                                      <p:to>
                                        <p:strVal val="visible"/>
                                      </p:to>
                                    </p:set>
                                    <p:animEffect transition="in" filter="wipe(left)">
                                      <p:cBhvr>
                                        <p:cTn id="40" dur="500"/>
                                        <p:tgtEl>
                                          <p:spTgt spid="32"/>
                                        </p:tgtEl>
                                      </p:cBhvr>
                                    </p:animEffect>
                                  </p:childTnLst>
                                </p:cTn>
                              </p:par>
                            </p:childTnLst>
                          </p:cTn>
                        </p:par>
                        <p:par>
                          <p:cTn id="41" fill="hold">
                            <p:stCondLst>
                              <p:cond delay="500"/>
                            </p:stCondLst>
                            <p:childTnLst>
                              <p:par>
                                <p:cTn id="42" presetID="10" presetClass="entr" presetSubtype="0" fill="hold" grpId="0" nodeType="afterEffect">
                                  <p:stCondLst>
                                    <p:cond delay="0"/>
                                  </p:stCondLst>
                                  <p:childTnLst>
                                    <p:set>
                                      <p:cBhvr>
                                        <p:cTn id="43" dur="1" fill="hold">
                                          <p:stCondLst>
                                            <p:cond delay="0"/>
                                          </p:stCondLst>
                                        </p:cTn>
                                        <p:tgtEl>
                                          <p:spTgt spid="5"/>
                                        </p:tgtEl>
                                        <p:attrNameLst>
                                          <p:attrName>style.visibility</p:attrName>
                                        </p:attrNameLst>
                                      </p:cBhvr>
                                      <p:to>
                                        <p:strVal val="visible"/>
                                      </p:to>
                                    </p:set>
                                    <p:animEffect transition="in" filter="fade">
                                      <p:cBhvr>
                                        <p:cTn id="44" dur="500"/>
                                        <p:tgtEl>
                                          <p:spTgt spid="5"/>
                                        </p:tgtEl>
                                      </p:cBhvr>
                                    </p:animEffect>
                                  </p:childTnLst>
                                </p:cTn>
                              </p:par>
                            </p:childTnLst>
                          </p:cTn>
                        </p:par>
                        <p:par>
                          <p:cTn id="45" fill="hold">
                            <p:stCondLst>
                              <p:cond delay="1000"/>
                            </p:stCondLst>
                            <p:childTnLst>
                              <p:par>
                                <p:cTn id="46" presetID="10" presetClass="entr" presetSubtype="0" fill="hold" nodeType="afterEffect">
                                  <p:stCondLst>
                                    <p:cond delay="0"/>
                                  </p:stCondLst>
                                  <p:childTnLst>
                                    <p:set>
                                      <p:cBhvr>
                                        <p:cTn id="47" dur="1" fill="hold">
                                          <p:stCondLst>
                                            <p:cond delay="0"/>
                                          </p:stCondLst>
                                        </p:cTn>
                                        <p:tgtEl>
                                          <p:spTgt spid="37"/>
                                        </p:tgtEl>
                                        <p:attrNameLst>
                                          <p:attrName>style.visibility</p:attrName>
                                        </p:attrNameLst>
                                      </p:cBhvr>
                                      <p:to>
                                        <p:strVal val="visible"/>
                                      </p:to>
                                    </p:set>
                                    <p:animEffect transition="in" filter="fade">
                                      <p:cBhvr>
                                        <p:cTn id="48" dur="500"/>
                                        <p:tgtEl>
                                          <p:spTgt spid="37"/>
                                        </p:tgtEl>
                                      </p:cBhvr>
                                    </p:animEffect>
                                  </p:childTnLst>
                                </p:cTn>
                              </p:par>
                              <p:par>
                                <p:cTn id="49" presetID="10" presetClass="exit" presetSubtype="0" fill="hold" nodeType="withEffect">
                                  <p:stCondLst>
                                    <p:cond delay="0"/>
                                  </p:stCondLst>
                                  <p:childTnLst>
                                    <p:animEffect transition="out" filter="fade">
                                      <p:cBhvr>
                                        <p:cTn id="50" dur="500"/>
                                        <p:tgtEl>
                                          <p:spTgt spid="35"/>
                                        </p:tgtEl>
                                      </p:cBhvr>
                                    </p:animEffect>
                                    <p:set>
                                      <p:cBhvr>
                                        <p:cTn id="51" dur="1" fill="hold">
                                          <p:stCondLst>
                                            <p:cond delay="499"/>
                                          </p:stCondLst>
                                        </p:cTn>
                                        <p:tgtEl>
                                          <p:spTgt spid="35"/>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63" presetClass="path" presetSubtype="0" accel="50000" decel="50000" fill="hold" nodeType="clickEffect">
                                  <p:stCondLst>
                                    <p:cond delay="0"/>
                                  </p:stCondLst>
                                  <p:childTnLst>
                                    <p:animMotion origin="layout" path="M -3.61111E-6 3.33333E-6 L 0.85035 3.33333E-6 " pathEditMode="relative" rAng="0" ptsTypes="AA">
                                      <p:cBhvr>
                                        <p:cTn id="55" dur="2000" fill="hold"/>
                                        <p:tgtEl>
                                          <p:spTgt spid="37"/>
                                        </p:tgtEl>
                                        <p:attrNameLst>
                                          <p:attrName>ppt_x</p:attrName>
                                          <p:attrName>ppt_y</p:attrName>
                                        </p:attrNameLst>
                                      </p:cBhvr>
                                      <p:rCtr x="42517" y="0"/>
                                    </p:animMotion>
                                  </p:childTnLst>
                                </p:cTn>
                              </p:par>
                              <p:par>
                                <p:cTn id="56" presetID="10" presetClass="exit" presetSubtype="0" fill="hold" grpId="1" nodeType="withEffect">
                                  <p:stCondLst>
                                    <p:cond delay="0"/>
                                  </p:stCondLst>
                                  <p:childTnLst>
                                    <p:animEffect transition="out" filter="fade">
                                      <p:cBhvr>
                                        <p:cTn id="57" dur="500"/>
                                        <p:tgtEl>
                                          <p:spTgt spid="36"/>
                                        </p:tgtEl>
                                      </p:cBhvr>
                                    </p:animEffect>
                                    <p:set>
                                      <p:cBhvr>
                                        <p:cTn id="58" dur="1" fill="hold">
                                          <p:stCondLst>
                                            <p:cond delay="499"/>
                                          </p:stCondLst>
                                        </p:cTn>
                                        <p:tgtEl>
                                          <p:spTgt spid="36"/>
                                        </p:tgtEl>
                                        <p:attrNameLst>
                                          <p:attrName>style.visibility</p:attrName>
                                        </p:attrNameLst>
                                      </p:cBhvr>
                                      <p:to>
                                        <p:strVal val="hidden"/>
                                      </p:to>
                                    </p:set>
                                  </p:childTnLst>
                                </p:cTn>
                              </p:par>
                              <p:par>
                                <p:cTn id="59" presetID="10" presetClass="exit" presetSubtype="0" fill="hold" nodeType="withEffect">
                                  <p:stCondLst>
                                    <p:cond delay="500"/>
                                  </p:stCondLst>
                                  <p:childTnLst>
                                    <p:animEffect transition="out" filter="fade">
                                      <p:cBhvr>
                                        <p:cTn id="60" dur="500"/>
                                        <p:tgtEl>
                                          <p:spTgt spid="24"/>
                                        </p:tgtEl>
                                      </p:cBhvr>
                                    </p:animEffect>
                                    <p:set>
                                      <p:cBhvr>
                                        <p:cTn id="61" dur="1" fill="hold">
                                          <p:stCondLst>
                                            <p:cond delay="499"/>
                                          </p:stCondLst>
                                        </p:cTn>
                                        <p:tgtEl>
                                          <p:spTgt spid="24"/>
                                        </p:tgtEl>
                                        <p:attrNameLst>
                                          <p:attrName>style.visibility</p:attrName>
                                        </p:attrNameLst>
                                      </p:cBhvr>
                                      <p:to>
                                        <p:strVal val="hidden"/>
                                      </p:to>
                                    </p:set>
                                  </p:childTnLst>
                                </p:cTn>
                              </p:par>
                              <p:par>
                                <p:cTn id="62" presetID="10" presetClass="exit" presetSubtype="0" fill="hold" nodeType="withEffect">
                                  <p:stCondLst>
                                    <p:cond delay="500"/>
                                  </p:stCondLst>
                                  <p:childTnLst>
                                    <p:animEffect transition="out" filter="fade">
                                      <p:cBhvr>
                                        <p:cTn id="63" dur="500"/>
                                        <p:tgtEl>
                                          <p:spTgt spid="23"/>
                                        </p:tgtEl>
                                      </p:cBhvr>
                                    </p:animEffect>
                                    <p:set>
                                      <p:cBhvr>
                                        <p:cTn id="64" dur="1" fill="hold">
                                          <p:stCondLst>
                                            <p:cond delay="499"/>
                                          </p:stCondLst>
                                        </p:cTn>
                                        <p:tgtEl>
                                          <p:spTgt spid="23"/>
                                        </p:tgtEl>
                                        <p:attrNameLst>
                                          <p:attrName>style.visibility</p:attrName>
                                        </p:attrNameLst>
                                      </p:cBhvr>
                                      <p:to>
                                        <p:strVal val="hidden"/>
                                      </p:to>
                                    </p:set>
                                  </p:childTnLst>
                                </p:cTn>
                              </p:par>
                              <p:par>
                                <p:cTn id="65" presetID="10" presetClass="exit" presetSubtype="0" fill="hold" nodeType="withEffect">
                                  <p:stCondLst>
                                    <p:cond delay="500"/>
                                  </p:stCondLst>
                                  <p:childTnLst>
                                    <p:animEffect transition="out" filter="fade">
                                      <p:cBhvr>
                                        <p:cTn id="66" dur="500"/>
                                        <p:tgtEl>
                                          <p:spTgt spid="28"/>
                                        </p:tgtEl>
                                      </p:cBhvr>
                                    </p:animEffect>
                                    <p:set>
                                      <p:cBhvr>
                                        <p:cTn id="67" dur="1" fill="hold">
                                          <p:stCondLst>
                                            <p:cond delay="499"/>
                                          </p:stCondLst>
                                        </p:cTn>
                                        <p:tgtEl>
                                          <p:spTgt spid="28"/>
                                        </p:tgtEl>
                                        <p:attrNameLst>
                                          <p:attrName>style.visibility</p:attrName>
                                        </p:attrNameLst>
                                      </p:cBhvr>
                                      <p:to>
                                        <p:strVal val="hidden"/>
                                      </p:to>
                                    </p:set>
                                  </p:childTnLst>
                                </p:cTn>
                              </p:par>
                              <p:par>
                                <p:cTn id="68" presetID="10" presetClass="exit" presetSubtype="0" fill="hold" nodeType="withEffect">
                                  <p:stCondLst>
                                    <p:cond delay="500"/>
                                  </p:stCondLst>
                                  <p:childTnLst>
                                    <p:animEffect transition="out" filter="fade">
                                      <p:cBhvr>
                                        <p:cTn id="69" dur="500"/>
                                        <p:tgtEl>
                                          <p:spTgt spid="29"/>
                                        </p:tgtEl>
                                      </p:cBhvr>
                                    </p:animEffect>
                                    <p:set>
                                      <p:cBhvr>
                                        <p:cTn id="70" dur="1" fill="hold">
                                          <p:stCondLst>
                                            <p:cond delay="499"/>
                                          </p:stCondLst>
                                        </p:cTn>
                                        <p:tgtEl>
                                          <p:spTgt spid="29"/>
                                        </p:tgtEl>
                                        <p:attrNameLst>
                                          <p:attrName>style.visibility</p:attrName>
                                        </p:attrNameLst>
                                      </p:cBhvr>
                                      <p:to>
                                        <p:strVal val="hidden"/>
                                      </p:to>
                                    </p:set>
                                  </p:childTnLst>
                                </p:cTn>
                              </p:par>
                              <p:par>
                                <p:cTn id="71" presetID="10" presetClass="exit" presetSubtype="0" fill="hold" nodeType="withEffect">
                                  <p:stCondLst>
                                    <p:cond delay="500"/>
                                  </p:stCondLst>
                                  <p:childTnLst>
                                    <p:animEffect transition="out" filter="fade">
                                      <p:cBhvr>
                                        <p:cTn id="72" dur="500"/>
                                        <p:tgtEl>
                                          <p:spTgt spid="32"/>
                                        </p:tgtEl>
                                      </p:cBhvr>
                                    </p:animEffect>
                                    <p:set>
                                      <p:cBhvr>
                                        <p:cTn id="73" dur="1" fill="hold">
                                          <p:stCondLst>
                                            <p:cond delay="499"/>
                                          </p:stCondLst>
                                        </p:cTn>
                                        <p:tgtEl>
                                          <p:spTgt spid="3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6" grpId="1" animBg="1"/>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16486" t="15230" r="1083" b="119"/>
          <a:stretch/>
        </p:blipFill>
        <p:spPr>
          <a:xfrm>
            <a:off x="440265" y="423849"/>
            <a:ext cx="8255001" cy="5994400"/>
          </a:xfrm>
          <a:prstGeom prst="roundRect">
            <a:avLst>
              <a:gd name="adj" fmla="val 2838"/>
            </a:avLst>
          </a:prstGeom>
        </p:spPr>
      </p:pic>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9010651" y="1755116"/>
            <a:ext cx="1998541" cy="3347767"/>
          </a:xfrm>
          <a:prstGeom prst="rect">
            <a:avLst/>
          </a:prstGeom>
        </p:spPr>
      </p:pic>
      <p:sp>
        <p:nvSpPr>
          <p:cNvPr id="8" name="Rectangle 7"/>
          <p:cNvSpPr/>
          <p:nvPr/>
        </p:nvSpPr>
        <p:spPr>
          <a:xfrm>
            <a:off x="755650" y="697112"/>
            <a:ext cx="7632700" cy="615553"/>
          </a:xfrm>
          <a:prstGeom prst="rect">
            <a:avLst/>
          </a:prstGeom>
        </p:spPr>
        <p:txBody>
          <a:bodyPr wrap="square" lIns="0" tIns="0" rIns="0" bIns="0">
            <a:spAutoFit/>
          </a:bodyPr>
          <a:lstStyle/>
          <a:p>
            <a:pPr algn="ctr"/>
            <a:r>
              <a:rPr lang="en-GB" sz="4000" b="1" dirty="0">
                <a:latin typeface="Twinkl" pitchFamily="50" charset="0"/>
              </a:rPr>
              <a:t>Cycle Ride Line Graphs</a:t>
            </a:r>
            <a:endParaRPr lang="en-GB" sz="4000" b="1" dirty="0">
              <a:latin typeface="+mj-lt"/>
            </a:endParaRPr>
          </a:p>
        </p:txBody>
      </p:sp>
      <p:pic>
        <p:nvPicPr>
          <p:cNvPr id="6" name="Individual Work"/>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96800" y="612000"/>
            <a:ext cx="864000" cy="864000"/>
          </a:xfrm>
          <a:prstGeom prst="rect">
            <a:avLst/>
          </a:prstGeom>
        </p:spPr>
      </p:pic>
      <p:sp>
        <p:nvSpPr>
          <p:cNvPr id="5" name="Rectangle 21"/>
          <p:cNvSpPr>
            <a:spLocks noChangeArrowheads="1"/>
          </p:cNvSpPr>
          <p:nvPr/>
        </p:nvSpPr>
        <p:spPr bwMode="auto">
          <a:xfrm>
            <a:off x="755650" y="1850342"/>
            <a:ext cx="7632700" cy="3600450"/>
          </a:xfrm>
          <a:prstGeom prst="rect">
            <a:avLst/>
          </a:prstGeom>
          <a:solidFill>
            <a:srgbClr val="C0DEC2"/>
          </a:solidFill>
          <a:ln w="38100">
            <a:noFill/>
            <a:miter lim="800000"/>
            <a:headEnd/>
            <a:tailEnd/>
          </a:ln>
        </p:spPr>
        <p:txBody>
          <a:bodyPr wrap="none" anchor="ct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9pPr>
          </a:lstStyle>
          <a:p>
            <a:pPr algn="ctr" eaLnBrk="1" hangingPunct="1">
              <a:lnSpc>
                <a:spcPct val="100000"/>
              </a:lnSpc>
              <a:spcBef>
                <a:spcPct val="0"/>
              </a:spcBef>
              <a:buFontTx/>
              <a:buNone/>
            </a:pPr>
            <a:endParaRPr lang="en-GB" altLang="en-US">
              <a:solidFill>
                <a:schemeClr val="tx1"/>
              </a:solidFill>
            </a:endParaRPr>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66871" y="1935010"/>
            <a:ext cx="2419343" cy="3422201"/>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53860" y="1935011"/>
            <a:ext cx="2419343" cy="3422201"/>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40320" y="1935012"/>
            <a:ext cx="2419344" cy="3422201"/>
          </a:xfrm>
          <a:prstGeom prst="rect">
            <a:avLst/>
          </a:prstGeom>
        </p:spPr>
      </p:pic>
      <p:pic>
        <p:nvPicPr>
          <p:cNvPr id="2" name="Picture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05501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500"/>
                            </p:stCondLst>
                            <p:childTnLst>
                              <p:par>
                                <p:cTn id="13" presetID="10"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par>
                          <p:cTn id="16" fill="hold">
                            <p:stCondLst>
                              <p:cond delay="2000"/>
                            </p:stCondLst>
                            <p:childTnLst>
                              <p:par>
                                <p:cTn id="17" presetID="42" presetClass="path" presetSubtype="0" accel="50000" decel="50000" fill="hold" nodeType="afterEffect">
                                  <p:stCondLst>
                                    <p:cond delay="0"/>
                                  </p:stCondLst>
                                  <p:childTnLst>
                                    <p:animMotion origin="layout" path="M 1.94444E-6 0 L -1.23108 0.30718 " pathEditMode="relative" rAng="0" ptsTypes="AA">
                                      <p:cBhvr>
                                        <p:cTn id="18" dur="2500" fill="hold"/>
                                        <p:tgtEl>
                                          <p:spTgt spid="11"/>
                                        </p:tgtEl>
                                        <p:attrNameLst>
                                          <p:attrName>ppt_x</p:attrName>
                                          <p:attrName>ppt_y</p:attrName>
                                        </p:attrNameLst>
                                      </p:cBhvr>
                                      <p:rCtr x="-61563" y="15347"/>
                                    </p:animMotion>
                                  </p:childTnLst>
                                </p:cTn>
                              </p:par>
                              <p:par>
                                <p:cTn id="19" presetID="6" presetClass="emph" presetSubtype="0" fill="hold" nodeType="withEffect">
                                  <p:stCondLst>
                                    <p:cond delay="0"/>
                                  </p:stCondLst>
                                  <p:childTnLst>
                                    <p:animScale>
                                      <p:cBhvr>
                                        <p:cTn id="20" dur="2500" fill="hold"/>
                                        <p:tgtEl>
                                          <p:spTgt spid="11"/>
                                        </p:tgtEl>
                                      </p:cBhvr>
                                      <p:by x="130000" y="13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16486" t="15230" r="1083" b="119"/>
          <a:stretch/>
        </p:blipFill>
        <p:spPr>
          <a:xfrm>
            <a:off x="440265" y="423849"/>
            <a:ext cx="8255001" cy="5994400"/>
          </a:xfrm>
          <a:prstGeom prst="roundRect">
            <a:avLst>
              <a:gd name="adj" fmla="val 2838"/>
            </a:avLst>
          </a:prstGeom>
        </p:spPr>
      </p:pic>
      <p:pic>
        <p:nvPicPr>
          <p:cNvPr id="103" name="Picture 10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8902" y="2314319"/>
            <a:ext cx="3952959" cy="4015689"/>
          </a:xfrm>
          <a:prstGeom prst="rect">
            <a:avLst/>
          </a:prstGeom>
        </p:spPr>
      </p:pic>
      <p:sp>
        <p:nvSpPr>
          <p:cNvPr id="6" name="Rectangle 5"/>
          <p:cNvSpPr/>
          <p:nvPr/>
        </p:nvSpPr>
        <p:spPr>
          <a:xfrm>
            <a:off x="4317610" y="1347501"/>
            <a:ext cx="4284000" cy="4745324"/>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5" name="Group 14"/>
          <p:cNvGrpSpPr/>
          <p:nvPr/>
        </p:nvGrpSpPr>
        <p:grpSpPr>
          <a:xfrm>
            <a:off x="4833591" y="1945872"/>
            <a:ext cx="3217185" cy="3703128"/>
            <a:chOff x="4833591" y="1945872"/>
            <a:chExt cx="3217185" cy="3703128"/>
          </a:xfrm>
        </p:grpSpPr>
        <p:grpSp>
          <p:nvGrpSpPr>
            <p:cNvPr id="14" name="Group 13"/>
            <p:cNvGrpSpPr/>
            <p:nvPr/>
          </p:nvGrpSpPr>
          <p:grpSpPr>
            <a:xfrm>
              <a:off x="4833591" y="1945872"/>
              <a:ext cx="3217185" cy="3703128"/>
              <a:chOff x="4833591" y="1945872"/>
              <a:chExt cx="3217185" cy="3703128"/>
            </a:xfrm>
          </p:grpSpPr>
          <p:grpSp>
            <p:nvGrpSpPr>
              <p:cNvPr id="13" name="Group 12"/>
              <p:cNvGrpSpPr/>
              <p:nvPr/>
            </p:nvGrpSpPr>
            <p:grpSpPr>
              <a:xfrm>
                <a:off x="4833591" y="1947770"/>
                <a:ext cx="3217185" cy="3701230"/>
                <a:chOff x="4833591" y="1947770"/>
                <a:chExt cx="3217185" cy="3701230"/>
              </a:xfrm>
            </p:grpSpPr>
            <p:grpSp>
              <p:nvGrpSpPr>
                <p:cNvPr id="9" name="Group 8"/>
                <p:cNvGrpSpPr/>
                <p:nvPr/>
              </p:nvGrpSpPr>
              <p:grpSpPr>
                <a:xfrm>
                  <a:off x="4833591" y="2175434"/>
                  <a:ext cx="3217185" cy="3410722"/>
                  <a:chOff x="4790145" y="2175434"/>
                  <a:chExt cx="3272593" cy="3410722"/>
                </a:xfrm>
              </p:grpSpPr>
              <p:cxnSp>
                <p:nvCxnSpPr>
                  <p:cNvPr id="7" name="Straight Connector 6"/>
                  <p:cNvCxnSpPr/>
                  <p:nvPr/>
                </p:nvCxnSpPr>
                <p:spPr>
                  <a:xfrm>
                    <a:off x="4793129" y="2175434"/>
                    <a:ext cx="325764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4793129" y="2405528"/>
                    <a:ext cx="325764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4793129" y="2632624"/>
                    <a:ext cx="325764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4796123" y="2859731"/>
                    <a:ext cx="325764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4796123" y="3083849"/>
                    <a:ext cx="325764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4796123" y="3310945"/>
                    <a:ext cx="325764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4802097" y="3535084"/>
                    <a:ext cx="325764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4802097" y="3765178"/>
                    <a:ext cx="325764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4802097" y="3992274"/>
                    <a:ext cx="325764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4805091" y="4219381"/>
                    <a:ext cx="325764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4805091" y="4449475"/>
                    <a:ext cx="325764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4805091" y="4676571"/>
                    <a:ext cx="325764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a:off x="4790153" y="4909665"/>
                    <a:ext cx="325764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4790153" y="5133783"/>
                    <a:ext cx="325764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4790153" y="5360879"/>
                    <a:ext cx="325764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4790145" y="5586156"/>
                    <a:ext cx="325764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7" name="Group 66"/>
                <p:cNvGrpSpPr/>
                <p:nvPr/>
              </p:nvGrpSpPr>
              <p:grpSpPr>
                <a:xfrm rot="16200000">
                  <a:off x="4614018" y="2423795"/>
                  <a:ext cx="3701230" cy="2749179"/>
                  <a:chOff x="4796123" y="2175434"/>
                  <a:chExt cx="3266615" cy="2749179"/>
                </a:xfrm>
              </p:grpSpPr>
              <p:cxnSp>
                <p:nvCxnSpPr>
                  <p:cNvPr id="68" name="Straight Connector 67"/>
                  <p:cNvCxnSpPr/>
                  <p:nvPr/>
                </p:nvCxnSpPr>
                <p:spPr>
                  <a:xfrm>
                    <a:off x="4800147" y="2175434"/>
                    <a:ext cx="325764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a:off x="4800147" y="2381620"/>
                    <a:ext cx="325764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4800147" y="2596760"/>
                    <a:ext cx="325764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a:off x="4796123" y="2805938"/>
                    <a:ext cx="325764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a:off x="4796123" y="3018102"/>
                    <a:ext cx="325764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4796123" y="3233244"/>
                    <a:ext cx="325764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4802097" y="3439454"/>
                    <a:ext cx="325764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a:off x="4802097" y="3651616"/>
                    <a:ext cx="325764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4802097" y="3866759"/>
                    <a:ext cx="325764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4805091" y="4075940"/>
                    <a:ext cx="325764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4805091" y="4288116"/>
                    <a:ext cx="325764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4805091" y="4497285"/>
                    <a:ext cx="325764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4797170" y="4706472"/>
                    <a:ext cx="325764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4797170" y="4924613"/>
                    <a:ext cx="325764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cxnSp>
            <p:nvCxnSpPr>
              <p:cNvPr id="84" name="Straight Connector 83"/>
              <p:cNvCxnSpPr/>
              <p:nvPr/>
            </p:nvCxnSpPr>
            <p:spPr>
              <a:xfrm>
                <a:off x="4833591" y="1945872"/>
                <a:ext cx="320249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85" name="Straight Connector 84"/>
            <p:cNvCxnSpPr/>
            <p:nvPr/>
          </p:nvCxnSpPr>
          <p:spPr>
            <a:xfrm rot="16200000">
              <a:off x="3040183" y="3793303"/>
              <a:ext cx="369106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rot="16200000">
              <a:off x="6190549" y="3793303"/>
              <a:ext cx="369106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8" name="Rectangle 7"/>
          <p:cNvSpPr/>
          <p:nvPr/>
        </p:nvSpPr>
        <p:spPr>
          <a:xfrm>
            <a:off x="755650" y="697112"/>
            <a:ext cx="7632700" cy="615553"/>
          </a:xfrm>
          <a:prstGeom prst="rect">
            <a:avLst/>
          </a:prstGeom>
        </p:spPr>
        <p:txBody>
          <a:bodyPr wrap="square" lIns="0" tIns="0" rIns="0" bIns="0">
            <a:spAutoFit/>
          </a:bodyPr>
          <a:lstStyle/>
          <a:p>
            <a:pPr algn="ctr"/>
            <a:r>
              <a:rPr lang="en-GB" sz="4000" b="1" dirty="0">
                <a:latin typeface="Twinkl" pitchFamily="50" charset="0"/>
              </a:rPr>
              <a:t>Double Data</a:t>
            </a:r>
            <a:endParaRPr lang="en-GB" sz="4000" b="1" dirty="0">
              <a:latin typeface="+mj-lt"/>
            </a:endParaRPr>
          </a:p>
        </p:txBody>
      </p:sp>
      <p:sp>
        <p:nvSpPr>
          <p:cNvPr id="3" name="Rectangle 2"/>
          <p:cNvSpPr/>
          <p:nvPr/>
        </p:nvSpPr>
        <p:spPr>
          <a:xfrm>
            <a:off x="503239" y="1347501"/>
            <a:ext cx="3697938" cy="956773"/>
          </a:xfrm>
          <a:prstGeom prst="rect">
            <a:avLst/>
          </a:prstGeom>
          <a:solidFill>
            <a:srgbClr val="C0DEC2"/>
          </a:solidFill>
        </p:spPr>
        <p:txBody>
          <a:bodyPr wrap="square" lIns="108000" tIns="108000" rIns="108000" bIns="108000">
            <a:spAutoFit/>
          </a:bodyPr>
          <a:lstStyle/>
          <a:p>
            <a:pPr algn="ctr"/>
            <a:r>
              <a:rPr lang="en-GB" sz="1600" dirty="0"/>
              <a:t>On a whiteboard, write down five things you can tell from this </a:t>
            </a:r>
            <a:br>
              <a:rPr lang="en-GB" sz="1600" dirty="0"/>
            </a:br>
            <a:r>
              <a:rPr lang="en-GB" sz="1600" dirty="0"/>
              <a:t>line graph.</a:t>
            </a:r>
          </a:p>
        </p:txBody>
      </p:sp>
      <p:pic>
        <p:nvPicPr>
          <p:cNvPr id="4" name="Pairs"/>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96800" y="612000"/>
            <a:ext cx="864000" cy="864000"/>
          </a:xfrm>
          <a:prstGeom prst="rect">
            <a:avLst/>
          </a:prstGeom>
        </p:spPr>
      </p:pic>
      <p:sp>
        <p:nvSpPr>
          <p:cNvPr id="10" name="TextBox 9"/>
          <p:cNvSpPr txBox="1"/>
          <p:nvPr/>
        </p:nvSpPr>
        <p:spPr>
          <a:xfrm>
            <a:off x="4738977" y="1517700"/>
            <a:ext cx="3705308" cy="461665"/>
          </a:xfrm>
          <a:prstGeom prst="rect">
            <a:avLst/>
          </a:prstGeom>
          <a:noFill/>
        </p:spPr>
        <p:txBody>
          <a:bodyPr wrap="square" rtlCol="0">
            <a:spAutoFit/>
          </a:bodyPr>
          <a:lstStyle/>
          <a:p>
            <a:pPr algn="ctr"/>
            <a:r>
              <a:rPr lang="en-GB" sz="1200" b="1" dirty="0">
                <a:cs typeface="Kalam" panose="02000000000000000000" pitchFamily="2" charset="0"/>
              </a:rPr>
              <a:t>A Line Graph to Show Kamal </a:t>
            </a:r>
            <a:br>
              <a:rPr lang="en-GB" sz="1200" b="1" dirty="0">
                <a:cs typeface="Kalam" panose="02000000000000000000" pitchFamily="2" charset="0"/>
              </a:rPr>
            </a:br>
            <a:r>
              <a:rPr lang="en-GB" sz="1200" b="1" dirty="0">
                <a:cs typeface="Kalam" panose="02000000000000000000" pitchFamily="2" charset="0"/>
              </a:rPr>
              <a:t>and Holly’s Cycle Race</a:t>
            </a:r>
          </a:p>
        </p:txBody>
      </p:sp>
      <p:sp>
        <p:nvSpPr>
          <p:cNvPr id="37" name="TextBox 36"/>
          <p:cNvSpPr txBox="1"/>
          <p:nvPr/>
        </p:nvSpPr>
        <p:spPr>
          <a:xfrm rot="16200000">
            <a:off x="3651244" y="3659712"/>
            <a:ext cx="1661674" cy="261610"/>
          </a:xfrm>
          <a:prstGeom prst="rect">
            <a:avLst/>
          </a:prstGeom>
          <a:noFill/>
        </p:spPr>
        <p:txBody>
          <a:bodyPr wrap="square" rtlCol="0">
            <a:spAutoFit/>
          </a:bodyPr>
          <a:lstStyle/>
          <a:p>
            <a:pPr algn="ctr"/>
            <a:r>
              <a:rPr lang="en-GB" sz="1100" b="1" dirty="0">
                <a:latin typeface="+mj-lt"/>
                <a:cs typeface="Kalam" panose="02000000000000000000" pitchFamily="2" charset="0"/>
              </a:rPr>
              <a:t>Distance (km)</a:t>
            </a:r>
          </a:p>
        </p:txBody>
      </p:sp>
      <p:sp>
        <p:nvSpPr>
          <p:cNvPr id="38" name="TextBox 37"/>
          <p:cNvSpPr txBox="1"/>
          <p:nvPr/>
        </p:nvSpPr>
        <p:spPr>
          <a:xfrm>
            <a:off x="5755968" y="5803489"/>
            <a:ext cx="1661674" cy="261610"/>
          </a:xfrm>
          <a:prstGeom prst="rect">
            <a:avLst/>
          </a:prstGeom>
          <a:noFill/>
        </p:spPr>
        <p:txBody>
          <a:bodyPr wrap="square" rtlCol="0">
            <a:spAutoFit/>
          </a:bodyPr>
          <a:lstStyle/>
          <a:p>
            <a:pPr algn="ctr"/>
            <a:r>
              <a:rPr lang="en-GB" sz="1100" b="1" dirty="0">
                <a:latin typeface="+mj-lt"/>
                <a:cs typeface="Kalam" panose="02000000000000000000" pitchFamily="2" charset="0"/>
              </a:rPr>
              <a:t>Time (minutes)</a:t>
            </a:r>
          </a:p>
        </p:txBody>
      </p:sp>
      <p:graphicFrame>
        <p:nvGraphicFramePr>
          <p:cNvPr id="36" name="Chart 35"/>
          <p:cNvGraphicFramePr/>
          <p:nvPr>
            <p:extLst>
              <p:ext uri="{D42A27DB-BD31-4B8C-83A1-F6EECF244321}">
                <p14:modId xmlns:p14="http://schemas.microsoft.com/office/powerpoint/2010/main" val="1894843924"/>
              </p:ext>
            </p:extLst>
          </p:nvPr>
        </p:nvGraphicFramePr>
        <p:xfrm>
          <a:off x="4428992" y="1830867"/>
          <a:ext cx="3731160" cy="4064000"/>
        </p:xfrm>
        <a:graphic>
          <a:graphicData uri="http://schemas.openxmlformats.org/drawingml/2006/chart">
            <c:chart xmlns:c="http://schemas.openxmlformats.org/drawingml/2006/chart" xmlns:r="http://schemas.openxmlformats.org/officeDocument/2006/relationships" r:id="rId6"/>
          </a:graphicData>
        </a:graphic>
      </p:graphicFrame>
      <p:sp>
        <p:nvSpPr>
          <p:cNvPr id="42" name="Oval 41"/>
          <p:cNvSpPr/>
          <p:nvPr/>
        </p:nvSpPr>
        <p:spPr>
          <a:xfrm>
            <a:off x="4842819" y="5538545"/>
            <a:ext cx="91440" cy="91440"/>
          </a:xfrm>
          <a:prstGeom prst="ellipse">
            <a:avLst/>
          </a:prstGeom>
          <a:solidFill>
            <a:srgbClr val="8D35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Oval 47"/>
          <p:cNvSpPr/>
          <p:nvPr/>
        </p:nvSpPr>
        <p:spPr>
          <a:xfrm>
            <a:off x="5250401" y="4865923"/>
            <a:ext cx="91440" cy="91440"/>
          </a:xfrm>
          <a:prstGeom prst="ellipse">
            <a:avLst/>
          </a:prstGeom>
          <a:solidFill>
            <a:srgbClr val="8D35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Oval 48"/>
          <p:cNvSpPr/>
          <p:nvPr/>
        </p:nvSpPr>
        <p:spPr>
          <a:xfrm>
            <a:off x="5678384" y="4199705"/>
            <a:ext cx="91440" cy="91440"/>
          </a:xfrm>
          <a:prstGeom prst="ellipse">
            <a:avLst/>
          </a:prstGeom>
          <a:solidFill>
            <a:srgbClr val="8D35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Oval 52"/>
          <p:cNvSpPr/>
          <p:nvPr/>
        </p:nvSpPr>
        <p:spPr>
          <a:xfrm>
            <a:off x="6521038" y="3736846"/>
            <a:ext cx="91440" cy="91440"/>
          </a:xfrm>
          <a:prstGeom prst="ellipse">
            <a:avLst/>
          </a:prstGeom>
          <a:solidFill>
            <a:srgbClr val="8D35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Oval 53"/>
          <p:cNvSpPr/>
          <p:nvPr/>
        </p:nvSpPr>
        <p:spPr>
          <a:xfrm>
            <a:off x="6946340" y="3272274"/>
            <a:ext cx="91440" cy="91440"/>
          </a:xfrm>
          <a:prstGeom prst="ellipse">
            <a:avLst/>
          </a:prstGeom>
          <a:solidFill>
            <a:srgbClr val="8D35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Oval 54"/>
          <p:cNvSpPr/>
          <p:nvPr/>
        </p:nvSpPr>
        <p:spPr>
          <a:xfrm>
            <a:off x="7372385" y="2822071"/>
            <a:ext cx="91440" cy="91440"/>
          </a:xfrm>
          <a:prstGeom prst="ellipse">
            <a:avLst/>
          </a:prstGeom>
          <a:solidFill>
            <a:srgbClr val="8D35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Oval 55"/>
          <p:cNvSpPr/>
          <p:nvPr/>
        </p:nvSpPr>
        <p:spPr>
          <a:xfrm>
            <a:off x="7790941" y="2360850"/>
            <a:ext cx="91440" cy="91440"/>
          </a:xfrm>
          <a:prstGeom prst="ellipse">
            <a:avLst/>
          </a:prstGeom>
          <a:solidFill>
            <a:srgbClr val="8D35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Oval 56"/>
          <p:cNvSpPr/>
          <p:nvPr/>
        </p:nvSpPr>
        <p:spPr>
          <a:xfrm>
            <a:off x="5253770" y="5323144"/>
            <a:ext cx="91440" cy="91440"/>
          </a:xfrm>
          <a:prstGeom prst="ellipse">
            <a:avLst/>
          </a:prstGeom>
          <a:solidFill>
            <a:srgbClr val="0095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Oval 57"/>
          <p:cNvSpPr/>
          <p:nvPr/>
        </p:nvSpPr>
        <p:spPr>
          <a:xfrm>
            <a:off x="5670433" y="4635864"/>
            <a:ext cx="91440" cy="91440"/>
          </a:xfrm>
          <a:prstGeom prst="ellipse">
            <a:avLst/>
          </a:prstGeom>
          <a:solidFill>
            <a:srgbClr val="0095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Oval 58"/>
          <p:cNvSpPr/>
          <p:nvPr/>
        </p:nvSpPr>
        <p:spPr>
          <a:xfrm>
            <a:off x="6102021" y="4184715"/>
            <a:ext cx="91440" cy="91440"/>
          </a:xfrm>
          <a:prstGeom prst="ellipse">
            <a:avLst/>
          </a:prstGeom>
          <a:solidFill>
            <a:srgbClr val="0095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Oval 59"/>
          <p:cNvSpPr/>
          <p:nvPr/>
        </p:nvSpPr>
        <p:spPr>
          <a:xfrm>
            <a:off x="6947597" y="3048712"/>
            <a:ext cx="91440" cy="91440"/>
          </a:xfrm>
          <a:prstGeom prst="ellipse">
            <a:avLst/>
          </a:prstGeom>
          <a:solidFill>
            <a:srgbClr val="0095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Oval 60"/>
          <p:cNvSpPr/>
          <p:nvPr/>
        </p:nvSpPr>
        <p:spPr>
          <a:xfrm>
            <a:off x="7364434" y="2371481"/>
            <a:ext cx="91440" cy="91440"/>
          </a:xfrm>
          <a:prstGeom prst="ellipse">
            <a:avLst/>
          </a:prstGeom>
          <a:solidFill>
            <a:srgbClr val="0095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p:cNvSpPr txBox="1"/>
          <p:nvPr/>
        </p:nvSpPr>
        <p:spPr>
          <a:xfrm>
            <a:off x="4792499" y="5606717"/>
            <a:ext cx="175594" cy="261610"/>
          </a:xfrm>
          <a:prstGeom prst="rect">
            <a:avLst/>
          </a:prstGeom>
          <a:noFill/>
        </p:spPr>
        <p:txBody>
          <a:bodyPr wrap="square" rtlCol="0">
            <a:spAutoFit/>
          </a:bodyPr>
          <a:lstStyle/>
          <a:p>
            <a:pPr algn="ctr"/>
            <a:r>
              <a:rPr lang="en-GB" sz="1100" dirty="0"/>
              <a:t>0</a:t>
            </a:r>
          </a:p>
        </p:txBody>
      </p:sp>
      <p:sp>
        <p:nvSpPr>
          <p:cNvPr id="87" name="TextBox 86"/>
          <p:cNvSpPr txBox="1"/>
          <p:nvPr/>
        </p:nvSpPr>
        <p:spPr>
          <a:xfrm>
            <a:off x="5202245" y="5609309"/>
            <a:ext cx="175594" cy="261610"/>
          </a:xfrm>
          <a:prstGeom prst="rect">
            <a:avLst/>
          </a:prstGeom>
          <a:noFill/>
        </p:spPr>
        <p:txBody>
          <a:bodyPr wrap="square" rtlCol="0">
            <a:spAutoFit/>
          </a:bodyPr>
          <a:lstStyle/>
          <a:p>
            <a:pPr algn="ctr"/>
            <a:r>
              <a:rPr lang="en-GB" sz="1100" dirty="0"/>
              <a:t>8</a:t>
            </a:r>
          </a:p>
        </p:txBody>
      </p:sp>
      <p:sp>
        <p:nvSpPr>
          <p:cNvPr id="88" name="TextBox 87"/>
          <p:cNvSpPr txBox="1"/>
          <p:nvPr/>
        </p:nvSpPr>
        <p:spPr>
          <a:xfrm>
            <a:off x="5554830" y="5607716"/>
            <a:ext cx="324810" cy="261610"/>
          </a:xfrm>
          <a:prstGeom prst="rect">
            <a:avLst/>
          </a:prstGeom>
          <a:noFill/>
        </p:spPr>
        <p:txBody>
          <a:bodyPr wrap="square" rtlCol="0">
            <a:spAutoFit/>
          </a:bodyPr>
          <a:lstStyle/>
          <a:p>
            <a:pPr algn="ctr"/>
            <a:r>
              <a:rPr lang="en-GB" sz="1100" dirty="0"/>
              <a:t>16</a:t>
            </a:r>
          </a:p>
        </p:txBody>
      </p:sp>
      <p:sp>
        <p:nvSpPr>
          <p:cNvPr id="90" name="TextBox 89"/>
          <p:cNvSpPr txBox="1"/>
          <p:nvPr/>
        </p:nvSpPr>
        <p:spPr>
          <a:xfrm>
            <a:off x="5975844" y="5610321"/>
            <a:ext cx="343546" cy="261610"/>
          </a:xfrm>
          <a:prstGeom prst="rect">
            <a:avLst/>
          </a:prstGeom>
          <a:noFill/>
        </p:spPr>
        <p:txBody>
          <a:bodyPr wrap="square" rtlCol="0">
            <a:spAutoFit/>
          </a:bodyPr>
          <a:lstStyle/>
          <a:p>
            <a:pPr algn="ctr"/>
            <a:r>
              <a:rPr lang="en-GB" sz="1100" dirty="0"/>
              <a:t>24</a:t>
            </a:r>
          </a:p>
        </p:txBody>
      </p:sp>
      <p:sp>
        <p:nvSpPr>
          <p:cNvPr id="91" name="TextBox 90"/>
          <p:cNvSpPr txBox="1"/>
          <p:nvPr/>
        </p:nvSpPr>
        <p:spPr>
          <a:xfrm>
            <a:off x="6390530" y="5606948"/>
            <a:ext cx="343546" cy="261610"/>
          </a:xfrm>
          <a:prstGeom prst="rect">
            <a:avLst/>
          </a:prstGeom>
          <a:noFill/>
        </p:spPr>
        <p:txBody>
          <a:bodyPr wrap="square" rtlCol="0">
            <a:spAutoFit/>
          </a:bodyPr>
          <a:lstStyle/>
          <a:p>
            <a:pPr algn="ctr"/>
            <a:r>
              <a:rPr lang="en-GB" sz="1100" dirty="0"/>
              <a:t>32</a:t>
            </a:r>
          </a:p>
        </p:txBody>
      </p:sp>
      <p:sp>
        <p:nvSpPr>
          <p:cNvPr id="92" name="TextBox 91"/>
          <p:cNvSpPr txBox="1"/>
          <p:nvPr/>
        </p:nvSpPr>
        <p:spPr>
          <a:xfrm>
            <a:off x="6809237" y="5607003"/>
            <a:ext cx="361448" cy="261610"/>
          </a:xfrm>
          <a:prstGeom prst="rect">
            <a:avLst/>
          </a:prstGeom>
          <a:noFill/>
        </p:spPr>
        <p:txBody>
          <a:bodyPr wrap="square" rtlCol="0">
            <a:spAutoFit/>
          </a:bodyPr>
          <a:lstStyle/>
          <a:p>
            <a:pPr algn="ctr"/>
            <a:r>
              <a:rPr lang="en-GB" sz="1100" dirty="0"/>
              <a:t>40</a:t>
            </a:r>
          </a:p>
        </p:txBody>
      </p:sp>
      <p:sp>
        <p:nvSpPr>
          <p:cNvPr id="93" name="TextBox 92"/>
          <p:cNvSpPr txBox="1"/>
          <p:nvPr/>
        </p:nvSpPr>
        <p:spPr>
          <a:xfrm>
            <a:off x="7225609" y="5609309"/>
            <a:ext cx="361448" cy="261610"/>
          </a:xfrm>
          <a:prstGeom prst="rect">
            <a:avLst/>
          </a:prstGeom>
          <a:noFill/>
        </p:spPr>
        <p:txBody>
          <a:bodyPr wrap="square" rtlCol="0">
            <a:spAutoFit/>
          </a:bodyPr>
          <a:lstStyle/>
          <a:p>
            <a:pPr algn="ctr"/>
            <a:r>
              <a:rPr lang="en-GB" sz="1100" dirty="0"/>
              <a:t>48</a:t>
            </a:r>
          </a:p>
        </p:txBody>
      </p:sp>
      <p:sp>
        <p:nvSpPr>
          <p:cNvPr id="94" name="TextBox 93"/>
          <p:cNvSpPr txBox="1"/>
          <p:nvPr/>
        </p:nvSpPr>
        <p:spPr>
          <a:xfrm>
            <a:off x="7655388" y="5609309"/>
            <a:ext cx="361448" cy="261610"/>
          </a:xfrm>
          <a:prstGeom prst="rect">
            <a:avLst/>
          </a:prstGeom>
          <a:noFill/>
        </p:spPr>
        <p:txBody>
          <a:bodyPr wrap="square" rtlCol="0">
            <a:spAutoFit/>
          </a:bodyPr>
          <a:lstStyle/>
          <a:p>
            <a:pPr algn="ctr"/>
            <a:r>
              <a:rPr lang="en-GB" sz="1100" dirty="0"/>
              <a:t>56</a:t>
            </a:r>
          </a:p>
        </p:txBody>
      </p:sp>
      <p:sp>
        <p:nvSpPr>
          <p:cNvPr id="95" name="TextBox 94"/>
          <p:cNvSpPr txBox="1"/>
          <p:nvPr/>
        </p:nvSpPr>
        <p:spPr>
          <a:xfrm>
            <a:off x="4671189" y="5008454"/>
            <a:ext cx="175594" cy="261610"/>
          </a:xfrm>
          <a:prstGeom prst="rect">
            <a:avLst/>
          </a:prstGeom>
          <a:noFill/>
        </p:spPr>
        <p:txBody>
          <a:bodyPr wrap="square" rtlCol="0">
            <a:spAutoFit/>
          </a:bodyPr>
          <a:lstStyle/>
          <a:p>
            <a:pPr algn="ctr"/>
            <a:r>
              <a:rPr lang="en-GB" sz="1100" dirty="0"/>
              <a:t>1</a:t>
            </a:r>
          </a:p>
        </p:txBody>
      </p:sp>
      <p:sp>
        <p:nvSpPr>
          <p:cNvPr id="96" name="TextBox 95"/>
          <p:cNvSpPr txBox="1"/>
          <p:nvPr/>
        </p:nvSpPr>
        <p:spPr>
          <a:xfrm>
            <a:off x="4667225" y="4546894"/>
            <a:ext cx="175594" cy="261610"/>
          </a:xfrm>
          <a:prstGeom prst="rect">
            <a:avLst/>
          </a:prstGeom>
          <a:noFill/>
        </p:spPr>
        <p:txBody>
          <a:bodyPr wrap="square" rtlCol="0">
            <a:spAutoFit/>
          </a:bodyPr>
          <a:lstStyle/>
          <a:p>
            <a:pPr algn="ctr"/>
            <a:r>
              <a:rPr lang="en-GB" sz="1100" dirty="0"/>
              <a:t>2</a:t>
            </a:r>
          </a:p>
        </p:txBody>
      </p:sp>
      <p:sp>
        <p:nvSpPr>
          <p:cNvPr id="97" name="TextBox 96"/>
          <p:cNvSpPr txBox="1"/>
          <p:nvPr/>
        </p:nvSpPr>
        <p:spPr>
          <a:xfrm>
            <a:off x="4668798" y="4082600"/>
            <a:ext cx="175594" cy="261610"/>
          </a:xfrm>
          <a:prstGeom prst="rect">
            <a:avLst/>
          </a:prstGeom>
          <a:noFill/>
        </p:spPr>
        <p:txBody>
          <a:bodyPr wrap="square" rtlCol="0">
            <a:spAutoFit/>
          </a:bodyPr>
          <a:lstStyle/>
          <a:p>
            <a:pPr algn="ctr"/>
            <a:r>
              <a:rPr lang="en-GB" sz="1100" dirty="0"/>
              <a:t>3</a:t>
            </a:r>
          </a:p>
        </p:txBody>
      </p:sp>
      <p:sp>
        <p:nvSpPr>
          <p:cNvPr id="98" name="TextBox 97"/>
          <p:cNvSpPr txBox="1"/>
          <p:nvPr/>
        </p:nvSpPr>
        <p:spPr>
          <a:xfrm>
            <a:off x="4667412" y="3632807"/>
            <a:ext cx="175594" cy="261610"/>
          </a:xfrm>
          <a:prstGeom prst="rect">
            <a:avLst/>
          </a:prstGeom>
          <a:noFill/>
        </p:spPr>
        <p:txBody>
          <a:bodyPr wrap="square" rtlCol="0">
            <a:spAutoFit/>
          </a:bodyPr>
          <a:lstStyle/>
          <a:p>
            <a:pPr algn="ctr"/>
            <a:r>
              <a:rPr lang="en-GB" sz="1100" dirty="0"/>
              <a:t>4</a:t>
            </a:r>
          </a:p>
        </p:txBody>
      </p:sp>
      <p:sp>
        <p:nvSpPr>
          <p:cNvPr id="99" name="TextBox 98"/>
          <p:cNvSpPr txBox="1"/>
          <p:nvPr/>
        </p:nvSpPr>
        <p:spPr>
          <a:xfrm>
            <a:off x="4677206" y="3181085"/>
            <a:ext cx="175594" cy="261610"/>
          </a:xfrm>
          <a:prstGeom prst="rect">
            <a:avLst/>
          </a:prstGeom>
          <a:noFill/>
        </p:spPr>
        <p:txBody>
          <a:bodyPr wrap="square" rtlCol="0">
            <a:spAutoFit/>
          </a:bodyPr>
          <a:lstStyle/>
          <a:p>
            <a:pPr algn="ctr"/>
            <a:r>
              <a:rPr lang="en-GB" sz="1100" dirty="0"/>
              <a:t>5</a:t>
            </a:r>
          </a:p>
        </p:txBody>
      </p:sp>
      <p:sp>
        <p:nvSpPr>
          <p:cNvPr id="100" name="TextBox 99"/>
          <p:cNvSpPr txBox="1"/>
          <p:nvPr/>
        </p:nvSpPr>
        <p:spPr>
          <a:xfrm>
            <a:off x="4672803" y="2716791"/>
            <a:ext cx="175594" cy="261610"/>
          </a:xfrm>
          <a:prstGeom prst="rect">
            <a:avLst/>
          </a:prstGeom>
          <a:noFill/>
        </p:spPr>
        <p:txBody>
          <a:bodyPr wrap="square" rtlCol="0">
            <a:spAutoFit/>
          </a:bodyPr>
          <a:lstStyle/>
          <a:p>
            <a:pPr algn="ctr"/>
            <a:r>
              <a:rPr lang="en-GB" sz="1100" dirty="0"/>
              <a:t>6</a:t>
            </a:r>
          </a:p>
        </p:txBody>
      </p:sp>
      <p:sp>
        <p:nvSpPr>
          <p:cNvPr id="101" name="TextBox 100"/>
          <p:cNvSpPr txBox="1"/>
          <p:nvPr/>
        </p:nvSpPr>
        <p:spPr>
          <a:xfrm>
            <a:off x="4677393" y="2266998"/>
            <a:ext cx="175594" cy="261610"/>
          </a:xfrm>
          <a:prstGeom prst="rect">
            <a:avLst/>
          </a:prstGeom>
          <a:noFill/>
        </p:spPr>
        <p:txBody>
          <a:bodyPr wrap="square" rtlCol="0">
            <a:spAutoFit/>
          </a:bodyPr>
          <a:lstStyle/>
          <a:p>
            <a:pPr algn="ctr"/>
            <a:r>
              <a:rPr lang="en-GB" sz="1100" dirty="0"/>
              <a:t>7</a:t>
            </a:r>
          </a:p>
        </p:txBody>
      </p:sp>
      <p:pic>
        <p:nvPicPr>
          <p:cNvPr id="102" name="Picture 10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90936" y="2303574"/>
            <a:ext cx="2404631" cy="4028010"/>
          </a:xfrm>
          <a:prstGeom prst="rect">
            <a:avLst/>
          </a:prstGeom>
        </p:spPr>
      </p:pic>
      <p:pic>
        <p:nvPicPr>
          <p:cNvPr id="105" name="Picture 10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85456" y="2301998"/>
            <a:ext cx="2404631" cy="4028010"/>
          </a:xfrm>
          <a:prstGeom prst="rect">
            <a:avLst/>
          </a:prstGeom>
        </p:spPr>
      </p:pic>
      <p:sp>
        <p:nvSpPr>
          <p:cNvPr id="104" name="Rounded Rectangular Callout 103"/>
          <p:cNvSpPr/>
          <p:nvPr/>
        </p:nvSpPr>
        <p:spPr>
          <a:xfrm>
            <a:off x="737551" y="3345598"/>
            <a:ext cx="1933217" cy="1330973"/>
          </a:xfrm>
          <a:prstGeom prst="wedgeRoundRectCallout">
            <a:avLst>
              <a:gd name="adj1" fmla="val 51637"/>
              <a:gd name="adj2" fmla="val -80741"/>
              <a:gd name="adj3" fmla="val 16667"/>
            </a:avLst>
          </a:prstGeom>
          <a:solidFill>
            <a:schemeClr val="bg1"/>
          </a:solidFill>
          <a:ln w="28575">
            <a:solidFill>
              <a:srgbClr val="009541"/>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sz="1600" dirty="0">
                <a:solidFill>
                  <a:schemeClr val="tx1"/>
                </a:solidFill>
              </a:rPr>
              <a:t>What does this graph show? What do the two lines represent?</a:t>
            </a:r>
          </a:p>
        </p:txBody>
      </p:sp>
    </p:spTree>
    <p:extLst>
      <p:ext uri="{BB962C8B-B14F-4D97-AF65-F5344CB8AC3E}">
        <p14:creationId xmlns:p14="http://schemas.microsoft.com/office/powerpoint/2010/main" val="4165904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3" presetClass="path" presetSubtype="0" accel="50000" decel="50000" fill="hold" nodeType="clickEffect">
                                  <p:stCondLst>
                                    <p:cond delay="0"/>
                                  </p:stCondLst>
                                  <p:childTnLst>
                                    <p:animMotion origin="layout" path="M -3.88889E-6 1.85185E-6 L 0.44705 1.85185E-6 " pathEditMode="relative" rAng="0" ptsTypes="AA">
                                      <p:cBhvr>
                                        <p:cTn id="11" dur="2000" fill="hold"/>
                                        <p:tgtEl>
                                          <p:spTgt spid="102"/>
                                        </p:tgtEl>
                                        <p:attrNameLst>
                                          <p:attrName>ppt_x</p:attrName>
                                          <p:attrName>ppt_y</p:attrName>
                                        </p:attrNameLst>
                                      </p:cBhvr>
                                      <p:rCtr x="22344" y="0"/>
                                    </p:animMotion>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103"/>
                                        </p:tgtEl>
                                        <p:attrNameLst>
                                          <p:attrName>style.visibility</p:attrName>
                                        </p:attrNameLst>
                                      </p:cBhvr>
                                      <p:to>
                                        <p:strVal val="visible"/>
                                      </p:to>
                                    </p:set>
                                    <p:animEffect transition="in" filter="fade">
                                      <p:cBhvr>
                                        <p:cTn id="15" dur="500"/>
                                        <p:tgtEl>
                                          <p:spTgt spid="103"/>
                                        </p:tgtEl>
                                      </p:cBhvr>
                                    </p:animEffect>
                                  </p:childTnLst>
                                </p:cTn>
                              </p:par>
                              <p:par>
                                <p:cTn id="16" presetID="10" presetClass="exit" presetSubtype="0" fill="hold" nodeType="withEffect">
                                  <p:stCondLst>
                                    <p:cond delay="0"/>
                                  </p:stCondLst>
                                  <p:childTnLst>
                                    <p:animEffect transition="out" filter="fade">
                                      <p:cBhvr>
                                        <p:cTn id="17" dur="500"/>
                                        <p:tgtEl>
                                          <p:spTgt spid="102"/>
                                        </p:tgtEl>
                                      </p:cBhvr>
                                    </p:animEffect>
                                    <p:set>
                                      <p:cBhvr>
                                        <p:cTn id="18" dur="1" fill="hold">
                                          <p:stCondLst>
                                            <p:cond delay="499"/>
                                          </p:stCondLst>
                                        </p:cTn>
                                        <p:tgtEl>
                                          <p:spTgt spid="102"/>
                                        </p:tgtEl>
                                        <p:attrNameLst>
                                          <p:attrName>style.visibility</p:attrName>
                                        </p:attrNameLst>
                                      </p:cBhvr>
                                      <p:to>
                                        <p:strVal val="hidden"/>
                                      </p:to>
                                    </p:set>
                                  </p:childTnLst>
                                </p:cTn>
                              </p:par>
                            </p:childTnLst>
                          </p:cTn>
                        </p:par>
                        <p:par>
                          <p:cTn id="19" fill="hold">
                            <p:stCondLst>
                              <p:cond delay="2500"/>
                            </p:stCondLst>
                            <p:childTnLst>
                              <p:par>
                                <p:cTn id="20" presetID="10" presetClass="entr" presetSubtype="0" fill="hold" grpId="0" nodeType="afterEffect">
                                  <p:stCondLst>
                                    <p:cond delay="0"/>
                                  </p:stCondLst>
                                  <p:childTnLst>
                                    <p:set>
                                      <p:cBhvr>
                                        <p:cTn id="21" dur="1" fill="hold">
                                          <p:stCondLst>
                                            <p:cond delay="0"/>
                                          </p:stCondLst>
                                        </p:cTn>
                                        <p:tgtEl>
                                          <p:spTgt spid="104"/>
                                        </p:tgtEl>
                                        <p:attrNameLst>
                                          <p:attrName>style.visibility</p:attrName>
                                        </p:attrNameLst>
                                      </p:cBhvr>
                                      <p:to>
                                        <p:strVal val="visible"/>
                                      </p:to>
                                    </p:set>
                                    <p:animEffect transition="in" filter="fade">
                                      <p:cBhvr>
                                        <p:cTn id="22" dur="500"/>
                                        <p:tgtEl>
                                          <p:spTgt spid="10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5"/>
                                        </p:tgtEl>
                                        <p:attrNameLst>
                                          <p:attrName>style.visibility</p:attrName>
                                        </p:attrNameLst>
                                      </p:cBhvr>
                                      <p:to>
                                        <p:strVal val="visible"/>
                                      </p:to>
                                    </p:set>
                                    <p:animEffect transition="in" filter="fade">
                                      <p:cBhvr>
                                        <p:cTn id="27" dur="500"/>
                                        <p:tgtEl>
                                          <p:spTgt spid="105"/>
                                        </p:tgtEl>
                                      </p:cBhvr>
                                    </p:animEffect>
                                  </p:childTnLst>
                                </p:cTn>
                              </p:par>
                              <p:par>
                                <p:cTn id="28" presetID="10" presetClass="exit" presetSubtype="0" fill="hold" nodeType="withEffect">
                                  <p:stCondLst>
                                    <p:cond delay="0"/>
                                  </p:stCondLst>
                                  <p:childTnLst>
                                    <p:animEffect transition="out" filter="fade">
                                      <p:cBhvr>
                                        <p:cTn id="29" dur="500"/>
                                        <p:tgtEl>
                                          <p:spTgt spid="103"/>
                                        </p:tgtEl>
                                      </p:cBhvr>
                                    </p:animEffect>
                                    <p:set>
                                      <p:cBhvr>
                                        <p:cTn id="30" dur="1" fill="hold">
                                          <p:stCondLst>
                                            <p:cond delay="499"/>
                                          </p:stCondLst>
                                        </p:cTn>
                                        <p:tgtEl>
                                          <p:spTgt spid="103"/>
                                        </p:tgtEl>
                                        <p:attrNameLst>
                                          <p:attrName>style.visibility</p:attrName>
                                        </p:attrNameLst>
                                      </p:cBhvr>
                                      <p:to>
                                        <p:strVal val="hidden"/>
                                      </p:to>
                                    </p:set>
                                  </p:childTnLst>
                                </p:cTn>
                              </p:par>
                            </p:childTnLst>
                          </p:cTn>
                        </p:par>
                        <p:par>
                          <p:cTn id="31" fill="hold">
                            <p:stCondLst>
                              <p:cond delay="500"/>
                            </p:stCondLst>
                            <p:childTnLst>
                              <p:par>
                                <p:cTn id="32" presetID="63" presetClass="path" presetSubtype="0" accel="50000" decel="50000" fill="hold" nodeType="afterEffect">
                                  <p:stCondLst>
                                    <p:cond delay="0"/>
                                  </p:stCondLst>
                                  <p:childTnLst>
                                    <p:animMotion origin="layout" path="M -3.61111E-6 3.33333E-6 L 0.85035 3.33333E-6 " pathEditMode="relative" rAng="0" ptsTypes="AA">
                                      <p:cBhvr>
                                        <p:cTn id="33" dur="2000" fill="hold"/>
                                        <p:tgtEl>
                                          <p:spTgt spid="105"/>
                                        </p:tgtEl>
                                        <p:attrNameLst>
                                          <p:attrName>ppt_x</p:attrName>
                                          <p:attrName>ppt_y</p:attrName>
                                        </p:attrNameLst>
                                      </p:cBhvr>
                                      <p:rCtr x="42517" y="0"/>
                                    </p:animMotion>
                                  </p:childTnLst>
                                </p:cTn>
                              </p:par>
                              <p:par>
                                <p:cTn id="34" presetID="10" presetClass="exit" presetSubtype="0" fill="hold" grpId="1" nodeType="withEffect">
                                  <p:stCondLst>
                                    <p:cond delay="0"/>
                                  </p:stCondLst>
                                  <p:childTnLst>
                                    <p:animEffect transition="out" filter="fade">
                                      <p:cBhvr>
                                        <p:cTn id="35" dur="500"/>
                                        <p:tgtEl>
                                          <p:spTgt spid="104"/>
                                        </p:tgtEl>
                                      </p:cBhvr>
                                    </p:animEffect>
                                    <p:set>
                                      <p:cBhvr>
                                        <p:cTn id="36" dur="1" fill="hold">
                                          <p:stCondLst>
                                            <p:cond delay="499"/>
                                          </p:stCondLst>
                                        </p:cTn>
                                        <p:tgtEl>
                                          <p:spTgt spid="10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4" grpId="0" animBg="1"/>
      <p:bldP spid="104"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30271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p:cNvSpPr/>
          <p:nvPr/>
        </p:nvSpPr>
        <p:spPr bwMode="auto">
          <a:xfrm>
            <a:off x="503238" y="2930525"/>
            <a:ext cx="8137525" cy="341471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GB" sz="1350" dirty="0">
                <a:solidFill>
                  <a:srgbClr val="FFFFFF"/>
                </a:solidFill>
              </a:rPr>
              <a:t> </a:t>
            </a:r>
          </a:p>
        </p:txBody>
      </p:sp>
      <p:sp>
        <p:nvSpPr>
          <p:cNvPr id="24" name="Rounded Rectangle 23"/>
          <p:cNvSpPr/>
          <p:nvPr/>
        </p:nvSpPr>
        <p:spPr bwMode="auto">
          <a:xfrm>
            <a:off x="503238" y="512763"/>
            <a:ext cx="8137525" cy="2192337"/>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GB" sz="1350" dirty="0">
                <a:solidFill>
                  <a:srgbClr val="FFFFFF"/>
                </a:solidFill>
              </a:rPr>
              <a:t> </a:t>
            </a:r>
          </a:p>
        </p:txBody>
      </p:sp>
      <p:sp>
        <p:nvSpPr>
          <p:cNvPr id="19460" name="Title 1"/>
          <p:cNvSpPr txBox="1">
            <a:spLocks/>
          </p:cNvSpPr>
          <p:nvPr/>
        </p:nvSpPr>
        <p:spPr bwMode="auto">
          <a:xfrm>
            <a:off x="628650" y="3071813"/>
            <a:ext cx="78867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9pPr>
          </a:lstStyle>
          <a:p>
            <a:pPr fontAlgn="base">
              <a:spcBef>
                <a:spcPct val="0"/>
              </a:spcBef>
              <a:spcAft>
                <a:spcPct val="0"/>
              </a:spcAft>
              <a:buFontTx/>
              <a:buNone/>
            </a:pPr>
            <a:r>
              <a:rPr lang="en-US" altLang="en-US" sz="3600" b="1" dirty="0">
                <a:latin typeface="Twinkl SemiBold" pitchFamily="2" charset="0"/>
              </a:rPr>
              <a:t>Success Criteria</a:t>
            </a:r>
          </a:p>
        </p:txBody>
      </p:sp>
      <p:sp>
        <p:nvSpPr>
          <p:cNvPr id="19461" name="Title 1"/>
          <p:cNvSpPr txBox="1">
            <a:spLocks/>
          </p:cNvSpPr>
          <p:nvPr/>
        </p:nvSpPr>
        <p:spPr bwMode="auto">
          <a:xfrm>
            <a:off x="628650" y="735013"/>
            <a:ext cx="78867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9pPr>
          </a:lstStyle>
          <a:p>
            <a:pPr fontAlgn="base">
              <a:spcBef>
                <a:spcPct val="0"/>
              </a:spcBef>
              <a:spcAft>
                <a:spcPct val="0"/>
              </a:spcAft>
              <a:buFontTx/>
              <a:buNone/>
            </a:pPr>
            <a:r>
              <a:rPr lang="en-US" altLang="en-US" sz="3600" b="1" dirty="0">
                <a:latin typeface="Twinkl SemiBold" pitchFamily="2" charset="0"/>
              </a:rPr>
              <a:t>Aim</a:t>
            </a:r>
          </a:p>
        </p:txBody>
      </p:sp>
      <p:sp>
        <p:nvSpPr>
          <p:cNvPr id="16" name="Content Placeholder 15"/>
          <p:cNvSpPr>
            <a:spLocks noGrp="1"/>
          </p:cNvSpPr>
          <p:nvPr>
            <p:ph idx="1"/>
          </p:nvPr>
        </p:nvSpPr>
        <p:spPr>
          <a:xfrm>
            <a:off x="628650" y="1127125"/>
            <a:ext cx="7886700" cy="1409700"/>
          </a:xfrm>
        </p:spPr>
        <p:txBody>
          <a:bodyPr>
            <a:normAutofit/>
          </a:bodyPr>
          <a:lstStyle/>
          <a:p>
            <a:pPr>
              <a:defRPr/>
            </a:pPr>
            <a:r>
              <a:rPr lang="en-GB" dirty="0">
                <a:solidFill>
                  <a:schemeClr val="tx1"/>
                </a:solidFill>
                <a:latin typeface="Twinkl" pitchFamily="50" charset="0"/>
              </a:rPr>
              <a:t>I can read and interpret line graphs.</a:t>
            </a:r>
          </a:p>
        </p:txBody>
      </p:sp>
      <p:sp>
        <p:nvSpPr>
          <p:cNvPr id="19463" name="Content Placeholder 15"/>
          <p:cNvSpPr txBox="1">
            <a:spLocks/>
          </p:cNvSpPr>
          <p:nvPr/>
        </p:nvSpPr>
        <p:spPr bwMode="auto">
          <a:xfrm>
            <a:off x="628650" y="3467100"/>
            <a:ext cx="7886700" cy="140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lIns="180000" tIns="252000" rIns="252000" bIns="180000"/>
          <a:lstStyle>
            <a:lvl1pPr marL="228600" indent="-228600">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Twinkl" pitchFamily="2" charset="0"/>
              </a:defRPr>
            </a:lvl1pPr>
            <a:lvl2pPr marL="685800" indent="-22860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9pPr>
          </a:lstStyle>
          <a:p>
            <a:r>
              <a:rPr lang="en-GB" dirty="0">
                <a:solidFill>
                  <a:schemeClr val="tx1"/>
                </a:solidFill>
                <a:latin typeface="Twinkl" pitchFamily="50" charset="0"/>
              </a:rPr>
              <a:t>I can answer questions about data presented in a line graph.</a:t>
            </a:r>
          </a:p>
          <a:p>
            <a:r>
              <a:rPr lang="en-GB" dirty="0">
                <a:solidFill>
                  <a:schemeClr val="tx1"/>
                </a:solidFill>
                <a:latin typeface="Twinkl" pitchFamily="50" charset="0"/>
              </a:rPr>
              <a:t>I can interpret and answer questions about a line graph showing the relationship between two variables.</a:t>
            </a:r>
          </a:p>
          <a:p>
            <a:r>
              <a:rPr lang="en-GB" dirty="0">
                <a:solidFill>
                  <a:schemeClr val="tx1"/>
                </a:solidFill>
                <a:latin typeface="Twinkl" pitchFamily="50" charset="0"/>
              </a:rPr>
              <a:t>I can interpret and answer questions about line graphs representing more than one set of data.</a:t>
            </a: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96800" y="612000"/>
            <a:ext cx="864000" cy="864000"/>
          </a:xfrm>
          <a:prstGeom prst="rect">
            <a:avLst/>
          </a:prstGeom>
        </p:spPr>
      </p:pic>
    </p:spTree>
    <p:extLst>
      <p:ext uri="{BB962C8B-B14F-4D97-AF65-F5344CB8AC3E}">
        <p14:creationId xmlns:p14="http://schemas.microsoft.com/office/powerpoint/2010/main" val="24453924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49522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p:cNvSpPr/>
          <p:nvPr/>
        </p:nvSpPr>
        <p:spPr bwMode="auto">
          <a:xfrm>
            <a:off x="503238" y="2930525"/>
            <a:ext cx="8137525" cy="341471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GB" sz="1350" dirty="0">
                <a:solidFill>
                  <a:srgbClr val="FFFFFF"/>
                </a:solidFill>
              </a:rPr>
              <a:t> </a:t>
            </a:r>
          </a:p>
        </p:txBody>
      </p:sp>
      <p:sp>
        <p:nvSpPr>
          <p:cNvPr id="24" name="Rounded Rectangle 23"/>
          <p:cNvSpPr/>
          <p:nvPr/>
        </p:nvSpPr>
        <p:spPr bwMode="auto">
          <a:xfrm>
            <a:off x="503238" y="512763"/>
            <a:ext cx="8137525" cy="2192337"/>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GB" sz="1350" dirty="0">
                <a:solidFill>
                  <a:srgbClr val="FFFFFF"/>
                </a:solidFill>
              </a:rPr>
              <a:t> </a:t>
            </a:r>
          </a:p>
        </p:txBody>
      </p:sp>
      <p:sp>
        <p:nvSpPr>
          <p:cNvPr id="19460" name="Title 1"/>
          <p:cNvSpPr txBox="1">
            <a:spLocks/>
          </p:cNvSpPr>
          <p:nvPr/>
        </p:nvSpPr>
        <p:spPr bwMode="auto">
          <a:xfrm>
            <a:off x="628650" y="3071813"/>
            <a:ext cx="78867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9pPr>
          </a:lstStyle>
          <a:p>
            <a:pPr fontAlgn="base">
              <a:spcBef>
                <a:spcPct val="0"/>
              </a:spcBef>
              <a:spcAft>
                <a:spcPct val="0"/>
              </a:spcAft>
              <a:buFontTx/>
              <a:buNone/>
            </a:pPr>
            <a:r>
              <a:rPr lang="en-US" altLang="en-US" sz="3600" b="1" dirty="0">
                <a:latin typeface="Twinkl SemiBold" pitchFamily="2" charset="0"/>
              </a:rPr>
              <a:t>Success Criteria</a:t>
            </a:r>
          </a:p>
        </p:txBody>
      </p:sp>
      <p:sp>
        <p:nvSpPr>
          <p:cNvPr id="19461" name="Title 1"/>
          <p:cNvSpPr txBox="1">
            <a:spLocks/>
          </p:cNvSpPr>
          <p:nvPr/>
        </p:nvSpPr>
        <p:spPr bwMode="auto">
          <a:xfrm>
            <a:off x="628650" y="735013"/>
            <a:ext cx="78867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9pPr>
          </a:lstStyle>
          <a:p>
            <a:pPr fontAlgn="base">
              <a:spcBef>
                <a:spcPct val="0"/>
              </a:spcBef>
              <a:spcAft>
                <a:spcPct val="0"/>
              </a:spcAft>
              <a:buFontTx/>
              <a:buNone/>
            </a:pPr>
            <a:r>
              <a:rPr lang="en-US" altLang="en-US" sz="3600" b="1" dirty="0">
                <a:latin typeface="Twinkl SemiBold" pitchFamily="2" charset="0"/>
              </a:rPr>
              <a:t>Aim</a:t>
            </a:r>
          </a:p>
        </p:txBody>
      </p:sp>
      <p:sp>
        <p:nvSpPr>
          <p:cNvPr id="16" name="Content Placeholder 15"/>
          <p:cNvSpPr>
            <a:spLocks noGrp="1"/>
          </p:cNvSpPr>
          <p:nvPr>
            <p:ph idx="1"/>
          </p:nvPr>
        </p:nvSpPr>
        <p:spPr>
          <a:xfrm>
            <a:off x="628650" y="1127125"/>
            <a:ext cx="7886700" cy="1409700"/>
          </a:xfrm>
        </p:spPr>
        <p:txBody>
          <a:bodyPr>
            <a:normAutofit/>
          </a:bodyPr>
          <a:lstStyle/>
          <a:p>
            <a:pPr>
              <a:defRPr/>
            </a:pPr>
            <a:r>
              <a:rPr lang="en-GB" dirty="0">
                <a:solidFill>
                  <a:schemeClr val="tx1"/>
                </a:solidFill>
                <a:latin typeface="Twinkl" pitchFamily="50" charset="0"/>
              </a:rPr>
              <a:t>I can read and interpret line graphs.</a:t>
            </a:r>
          </a:p>
        </p:txBody>
      </p:sp>
      <p:sp>
        <p:nvSpPr>
          <p:cNvPr id="19463" name="Content Placeholder 15"/>
          <p:cNvSpPr txBox="1">
            <a:spLocks/>
          </p:cNvSpPr>
          <p:nvPr/>
        </p:nvSpPr>
        <p:spPr bwMode="auto">
          <a:xfrm>
            <a:off x="628650" y="3467100"/>
            <a:ext cx="7886700" cy="140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lIns="180000" tIns="252000" rIns="252000" bIns="180000"/>
          <a:lstStyle>
            <a:lvl1pPr marL="228600" indent="-228600">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Twinkl" pitchFamily="2" charset="0"/>
              </a:defRPr>
            </a:lvl1pPr>
            <a:lvl2pPr marL="685800" indent="-22860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9pPr>
          </a:lstStyle>
          <a:p>
            <a:r>
              <a:rPr lang="en-GB" dirty="0">
                <a:solidFill>
                  <a:schemeClr val="tx1"/>
                </a:solidFill>
                <a:latin typeface="Twinkl" pitchFamily="50" charset="0"/>
              </a:rPr>
              <a:t>I can answer questions about data presented in a line graph.</a:t>
            </a:r>
          </a:p>
          <a:p>
            <a:r>
              <a:rPr lang="en-GB" dirty="0">
                <a:solidFill>
                  <a:schemeClr val="tx1"/>
                </a:solidFill>
                <a:latin typeface="Twinkl" pitchFamily="50" charset="0"/>
              </a:rPr>
              <a:t>I can interpret and answer questions about a line graph showing the relationship between two variables.</a:t>
            </a:r>
          </a:p>
          <a:p>
            <a:r>
              <a:rPr lang="en-GB" dirty="0">
                <a:solidFill>
                  <a:schemeClr val="tx1"/>
                </a:solidFill>
                <a:latin typeface="Twinkl" pitchFamily="50" charset="0"/>
              </a:rPr>
              <a:t>I can interpret and answer questions about line graphs representing more than one set of data.</a:t>
            </a:r>
          </a:p>
        </p:txBody>
      </p:sp>
    </p:spTree>
    <p:extLst>
      <p:ext uri="{BB962C8B-B14F-4D97-AF65-F5344CB8AC3E}">
        <p14:creationId xmlns:p14="http://schemas.microsoft.com/office/powerpoint/2010/main" val="34091704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8" name="Rectangle 127">
            <a:hlinkClick r:id="rId3" action="ppaction://hlinksldjump"/>
          </p:cNvPr>
          <p:cNvSpPr/>
          <p:nvPr/>
        </p:nvSpPr>
        <p:spPr>
          <a:xfrm>
            <a:off x="2321374" y="2990783"/>
            <a:ext cx="2205741" cy="1603104"/>
          </a:xfrm>
          <a:prstGeom prst="rect">
            <a:avLst/>
          </a:prstGeom>
          <a:solidFill>
            <a:srgbClr val="CCB5D8"/>
          </a:solidFill>
        </p:spPr>
        <p:txBody>
          <a:bodyPr wrap="square" lIns="108000" tIns="108000" rIns="108000" bIns="108000">
            <a:spAutoFit/>
          </a:bodyPr>
          <a:lstStyle/>
          <a:p>
            <a:pPr algn="ctr"/>
            <a:br>
              <a:rPr lang="en-GB" b="1" dirty="0"/>
            </a:br>
            <a:endParaRPr lang="en-GB" b="1" dirty="0"/>
          </a:p>
          <a:p>
            <a:pPr algn="ctr"/>
            <a:endParaRPr lang="en-GB" b="1" dirty="0"/>
          </a:p>
          <a:p>
            <a:pPr algn="ctr"/>
            <a:endParaRPr lang="en-GB" b="1" dirty="0"/>
          </a:p>
          <a:p>
            <a:pPr algn="ctr"/>
            <a:endParaRPr lang="en-GB" b="1" dirty="0"/>
          </a:p>
        </p:txBody>
      </p:sp>
      <p:sp>
        <p:nvSpPr>
          <p:cNvPr id="134" name="Rectangle 133">
            <a:hlinkClick r:id="rId3" action="ppaction://hlinksldjump"/>
          </p:cNvPr>
          <p:cNvSpPr/>
          <p:nvPr/>
        </p:nvSpPr>
        <p:spPr>
          <a:xfrm>
            <a:off x="2755964" y="3806176"/>
            <a:ext cx="288000" cy="360000"/>
          </a:xfrm>
          <a:prstGeom prst="rect">
            <a:avLst/>
          </a:prstGeom>
          <a:solidFill>
            <a:srgbClr val="8D35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5" name="Rectangle 134">
            <a:hlinkClick r:id="rId3" action="ppaction://hlinksldjump"/>
          </p:cNvPr>
          <p:cNvSpPr/>
          <p:nvPr/>
        </p:nvSpPr>
        <p:spPr>
          <a:xfrm>
            <a:off x="3256574" y="3626272"/>
            <a:ext cx="288000" cy="540000"/>
          </a:xfrm>
          <a:prstGeom prst="rect">
            <a:avLst/>
          </a:prstGeom>
          <a:solidFill>
            <a:srgbClr val="8D35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6" name="Rectangle 135">
            <a:hlinkClick r:id="rId3" action="ppaction://hlinksldjump"/>
          </p:cNvPr>
          <p:cNvSpPr/>
          <p:nvPr/>
        </p:nvSpPr>
        <p:spPr>
          <a:xfrm>
            <a:off x="3757184" y="3446176"/>
            <a:ext cx="288000" cy="720000"/>
          </a:xfrm>
          <a:prstGeom prst="rect">
            <a:avLst/>
          </a:prstGeom>
          <a:solidFill>
            <a:srgbClr val="8D35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33" name="Straight Connector 132"/>
          <p:cNvCxnSpPr/>
          <p:nvPr/>
        </p:nvCxnSpPr>
        <p:spPr>
          <a:xfrm>
            <a:off x="2631818" y="4166272"/>
            <a:ext cx="157625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755650" y="1312665"/>
            <a:ext cx="7632700" cy="1603104"/>
          </a:xfrm>
          <a:prstGeom prst="rect">
            <a:avLst/>
          </a:prstGeom>
          <a:solidFill>
            <a:srgbClr val="C0DEC2"/>
          </a:solidFill>
        </p:spPr>
        <p:txBody>
          <a:bodyPr wrap="square" lIns="108000" tIns="108000" rIns="108000" bIns="108000">
            <a:spAutoFit/>
          </a:bodyPr>
          <a:lstStyle/>
          <a:p>
            <a:pPr algn="ctr"/>
            <a:r>
              <a:rPr lang="en-GB" dirty="0">
                <a:latin typeface="Twinkl" pitchFamily="50" charset="0"/>
              </a:rPr>
              <a:t>You will have seen some charts and graphs in your maths </a:t>
            </a:r>
            <a:br>
              <a:rPr lang="en-GB" dirty="0">
                <a:latin typeface="Twinkl" pitchFamily="50" charset="0"/>
              </a:rPr>
            </a:br>
            <a:r>
              <a:rPr lang="en-GB" dirty="0">
                <a:latin typeface="Twinkl" pitchFamily="50" charset="0"/>
              </a:rPr>
              <a:t>lessons and also in the world outside school. </a:t>
            </a:r>
          </a:p>
          <a:p>
            <a:pPr algn="ctr"/>
            <a:endParaRPr lang="en-GB" dirty="0">
              <a:latin typeface="Twinkl" pitchFamily="50" charset="0"/>
            </a:endParaRPr>
          </a:p>
          <a:p>
            <a:pPr algn="ctr"/>
            <a:r>
              <a:rPr lang="en-GB" dirty="0">
                <a:latin typeface="Twinkl" pitchFamily="50" charset="0"/>
              </a:rPr>
              <a:t>What types of charts and graphs are you familiar with? Can you </a:t>
            </a:r>
            <a:br>
              <a:rPr lang="en-GB" dirty="0">
                <a:latin typeface="Twinkl" pitchFamily="50" charset="0"/>
              </a:rPr>
            </a:br>
            <a:r>
              <a:rPr lang="en-GB" dirty="0">
                <a:latin typeface="Twinkl" pitchFamily="50" charset="0"/>
              </a:rPr>
              <a:t>describe the way each chart of graph represents information?</a:t>
            </a:r>
          </a:p>
        </p:txBody>
      </p:sp>
      <p:sp>
        <p:nvSpPr>
          <p:cNvPr id="8" name="Rectangle 7"/>
          <p:cNvSpPr/>
          <p:nvPr/>
        </p:nvSpPr>
        <p:spPr>
          <a:xfrm>
            <a:off x="755650" y="697112"/>
            <a:ext cx="7632700" cy="615553"/>
          </a:xfrm>
          <a:prstGeom prst="rect">
            <a:avLst/>
          </a:prstGeom>
        </p:spPr>
        <p:txBody>
          <a:bodyPr wrap="square" lIns="0" tIns="0" rIns="0" bIns="0">
            <a:spAutoFit/>
          </a:bodyPr>
          <a:lstStyle/>
          <a:p>
            <a:pPr algn="ctr"/>
            <a:r>
              <a:rPr lang="en-GB" sz="4000" b="1" dirty="0">
                <a:latin typeface="Twinkl" pitchFamily="50" charset="0"/>
              </a:rPr>
              <a:t>Tremendous Charts!</a:t>
            </a:r>
            <a:endParaRPr lang="en-GB" sz="4000" b="1" dirty="0">
              <a:latin typeface="+mj-lt"/>
            </a:endParaRPr>
          </a:p>
        </p:txBody>
      </p:sp>
      <p:pic>
        <p:nvPicPr>
          <p:cNvPr id="10" name="Picture 1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696800" y="612000"/>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 name="Rectangle 128">
            <a:hlinkClick r:id="rId5" action="ppaction://hlinksldjump"/>
          </p:cNvPr>
          <p:cNvSpPr/>
          <p:nvPr/>
        </p:nvSpPr>
        <p:spPr>
          <a:xfrm>
            <a:off x="4624251" y="2990782"/>
            <a:ext cx="2206800" cy="1603104"/>
          </a:xfrm>
          <a:prstGeom prst="rect">
            <a:avLst/>
          </a:prstGeom>
          <a:solidFill>
            <a:srgbClr val="CCB5D8"/>
          </a:solidFill>
        </p:spPr>
        <p:txBody>
          <a:bodyPr wrap="square" lIns="108000" tIns="108000" rIns="108000" bIns="108000">
            <a:spAutoFit/>
          </a:bodyPr>
          <a:lstStyle/>
          <a:p>
            <a:pPr algn="ctr"/>
            <a:br>
              <a:rPr lang="en-GB" b="1" dirty="0"/>
            </a:br>
            <a:br>
              <a:rPr lang="en-GB" b="1" dirty="0"/>
            </a:br>
            <a:br>
              <a:rPr lang="en-GB" b="1" dirty="0"/>
            </a:br>
            <a:br>
              <a:rPr lang="en-GB" b="1" dirty="0"/>
            </a:br>
            <a:endParaRPr lang="en-GB" b="1" dirty="0"/>
          </a:p>
        </p:txBody>
      </p:sp>
      <p:pic>
        <p:nvPicPr>
          <p:cNvPr id="138" name="Picture 137">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76990" y="3454349"/>
            <a:ext cx="527875" cy="722457"/>
          </a:xfrm>
          <a:prstGeom prst="rect">
            <a:avLst/>
          </a:prstGeom>
        </p:spPr>
      </p:pic>
      <p:pic>
        <p:nvPicPr>
          <p:cNvPr id="139" name="Picture 138">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46721" y="3458113"/>
            <a:ext cx="527875" cy="722457"/>
          </a:xfrm>
          <a:prstGeom prst="rect">
            <a:avLst/>
          </a:prstGeom>
        </p:spPr>
      </p:pic>
      <p:pic>
        <p:nvPicPr>
          <p:cNvPr id="140" name="Picture 139">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11037" y="3456748"/>
            <a:ext cx="527875" cy="722457"/>
          </a:xfrm>
          <a:prstGeom prst="rect">
            <a:avLst/>
          </a:prstGeom>
        </p:spPr>
      </p:pic>
      <p:sp>
        <p:nvSpPr>
          <p:cNvPr id="130" name="Rectangle 129">
            <a:hlinkClick r:id="rId7" action="ppaction://hlinksldjump"/>
          </p:cNvPr>
          <p:cNvSpPr/>
          <p:nvPr/>
        </p:nvSpPr>
        <p:spPr>
          <a:xfrm>
            <a:off x="2325813" y="4668900"/>
            <a:ext cx="2205741" cy="1603104"/>
          </a:xfrm>
          <a:prstGeom prst="rect">
            <a:avLst/>
          </a:prstGeom>
          <a:solidFill>
            <a:srgbClr val="CCB5D8"/>
          </a:solidFill>
        </p:spPr>
        <p:txBody>
          <a:bodyPr wrap="square" lIns="108000" tIns="108000" rIns="108000" bIns="108000">
            <a:spAutoFit/>
          </a:bodyPr>
          <a:lstStyle/>
          <a:p>
            <a:pPr algn="ctr"/>
            <a:br>
              <a:rPr lang="en-GB" b="1" dirty="0"/>
            </a:br>
            <a:br>
              <a:rPr lang="en-GB" b="1" dirty="0"/>
            </a:br>
            <a:br>
              <a:rPr lang="en-GB" b="1" dirty="0"/>
            </a:br>
            <a:br>
              <a:rPr lang="en-GB" b="1" dirty="0"/>
            </a:br>
            <a:endParaRPr lang="en-GB" b="1" dirty="0"/>
          </a:p>
        </p:txBody>
      </p:sp>
      <p:graphicFrame>
        <p:nvGraphicFramePr>
          <p:cNvPr id="141" name="Chart 140"/>
          <p:cNvGraphicFramePr/>
          <p:nvPr>
            <p:extLst>
              <p:ext uri="{D42A27DB-BD31-4B8C-83A1-F6EECF244321}">
                <p14:modId xmlns:p14="http://schemas.microsoft.com/office/powerpoint/2010/main" val="2927835544"/>
              </p:ext>
            </p:extLst>
          </p:nvPr>
        </p:nvGraphicFramePr>
        <p:xfrm>
          <a:off x="2260611" y="4935370"/>
          <a:ext cx="2277881" cy="1937133"/>
        </p:xfrm>
        <a:graphic>
          <a:graphicData uri="http://schemas.openxmlformats.org/drawingml/2006/chart">
            <c:chart xmlns:c="http://schemas.openxmlformats.org/drawingml/2006/chart" xmlns:r="http://schemas.openxmlformats.org/officeDocument/2006/relationships" r:id="rId8"/>
          </a:graphicData>
        </a:graphic>
      </p:graphicFrame>
      <p:cxnSp>
        <p:nvCxnSpPr>
          <p:cNvPr id="142" name="Straight Connector 141"/>
          <p:cNvCxnSpPr/>
          <p:nvPr/>
        </p:nvCxnSpPr>
        <p:spPr>
          <a:xfrm>
            <a:off x="2535628" y="5944861"/>
            <a:ext cx="179138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p:cNvCxnSpPr/>
          <p:nvPr/>
        </p:nvCxnSpPr>
        <p:spPr>
          <a:xfrm flipV="1">
            <a:off x="2544346" y="4981569"/>
            <a:ext cx="0" cy="95893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31" name="Rectangle 130">
            <a:hlinkClick r:id="rId9" action="ppaction://hlinksldjump"/>
          </p:cNvPr>
          <p:cNvSpPr/>
          <p:nvPr/>
        </p:nvSpPr>
        <p:spPr>
          <a:xfrm>
            <a:off x="4626022" y="4668899"/>
            <a:ext cx="2206800" cy="1603104"/>
          </a:xfrm>
          <a:prstGeom prst="rect">
            <a:avLst/>
          </a:prstGeom>
          <a:solidFill>
            <a:srgbClr val="CCB5D8"/>
          </a:solidFill>
        </p:spPr>
        <p:txBody>
          <a:bodyPr wrap="square" lIns="108000" tIns="108000" rIns="108000" bIns="108000">
            <a:spAutoFit/>
          </a:bodyPr>
          <a:lstStyle/>
          <a:p>
            <a:pPr algn="ctr"/>
            <a:br>
              <a:rPr lang="en-GB" b="1" dirty="0"/>
            </a:br>
            <a:br>
              <a:rPr lang="en-GB" b="1" dirty="0"/>
            </a:br>
            <a:br>
              <a:rPr lang="en-GB" b="1" dirty="0"/>
            </a:br>
            <a:br>
              <a:rPr lang="en-GB" b="1" dirty="0"/>
            </a:br>
            <a:endParaRPr lang="en-GB" b="1" dirty="0"/>
          </a:p>
        </p:txBody>
      </p:sp>
      <p:grpSp>
        <p:nvGrpSpPr>
          <p:cNvPr id="154" name="Group 153"/>
          <p:cNvGrpSpPr/>
          <p:nvPr/>
        </p:nvGrpSpPr>
        <p:grpSpPr>
          <a:xfrm>
            <a:off x="4585493" y="4935370"/>
            <a:ext cx="2277881" cy="1937133"/>
            <a:chOff x="4550657" y="4935370"/>
            <a:chExt cx="2277881" cy="1937133"/>
          </a:xfrm>
        </p:grpSpPr>
        <p:graphicFrame>
          <p:nvGraphicFramePr>
            <p:cNvPr id="148" name="Chart 147"/>
            <p:cNvGraphicFramePr/>
            <p:nvPr>
              <p:extLst>
                <p:ext uri="{D42A27DB-BD31-4B8C-83A1-F6EECF244321}">
                  <p14:modId xmlns:p14="http://schemas.microsoft.com/office/powerpoint/2010/main" val="3109259376"/>
                </p:ext>
              </p:extLst>
            </p:nvPr>
          </p:nvGraphicFramePr>
          <p:xfrm>
            <a:off x="4550657" y="4935370"/>
            <a:ext cx="2277881" cy="1937133"/>
          </p:xfrm>
          <a:graphic>
            <a:graphicData uri="http://schemas.openxmlformats.org/drawingml/2006/chart">
              <c:chart xmlns:c="http://schemas.openxmlformats.org/drawingml/2006/chart" xmlns:r="http://schemas.openxmlformats.org/officeDocument/2006/relationships" r:id="rId10"/>
            </a:graphicData>
          </a:graphic>
        </p:graphicFrame>
        <p:cxnSp>
          <p:nvCxnSpPr>
            <p:cNvPr id="149" name="Straight Connector 148"/>
            <p:cNvCxnSpPr/>
            <p:nvPr/>
          </p:nvCxnSpPr>
          <p:spPr>
            <a:xfrm>
              <a:off x="4825674" y="5944861"/>
              <a:ext cx="179138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p:cNvCxnSpPr/>
            <p:nvPr/>
          </p:nvCxnSpPr>
          <p:spPr>
            <a:xfrm flipV="1">
              <a:off x="4834392" y="4981569"/>
              <a:ext cx="0" cy="95893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147" name="Picture 14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443553" y="5020553"/>
              <a:ext cx="481417" cy="864000"/>
            </a:xfrm>
            <a:prstGeom prst="rect">
              <a:avLst/>
            </a:prstGeom>
          </p:spPr>
        </p:pic>
      </p:grpSp>
      <p:sp>
        <p:nvSpPr>
          <p:cNvPr id="2" name="Rectangle 1">
            <a:hlinkClick r:id="rId7" action="ppaction://hlinksldjump"/>
          </p:cNvPr>
          <p:cNvSpPr/>
          <p:nvPr/>
        </p:nvSpPr>
        <p:spPr>
          <a:xfrm>
            <a:off x="2321374" y="4668899"/>
            <a:ext cx="2205741" cy="16031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4" name="Rectangle 113">
            <a:hlinkClick r:id="rId9" action="ppaction://hlinksldjump"/>
          </p:cNvPr>
          <p:cNvSpPr/>
          <p:nvPr/>
        </p:nvSpPr>
        <p:spPr>
          <a:xfrm>
            <a:off x="4630461" y="4668899"/>
            <a:ext cx="2205741" cy="16031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854391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8"/>
                                        </p:tgtEl>
                                        <p:attrNameLst>
                                          <p:attrName>style.visibility</p:attrName>
                                        </p:attrNameLst>
                                      </p:cBhvr>
                                      <p:to>
                                        <p:strVal val="visible"/>
                                      </p:to>
                                    </p:set>
                                    <p:animEffect transition="in" filter="fade">
                                      <p:cBhvr>
                                        <p:cTn id="7" dur="500"/>
                                        <p:tgtEl>
                                          <p:spTgt spid="12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4"/>
                                        </p:tgtEl>
                                        <p:attrNameLst>
                                          <p:attrName>style.visibility</p:attrName>
                                        </p:attrNameLst>
                                      </p:cBhvr>
                                      <p:to>
                                        <p:strVal val="visible"/>
                                      </p:to>
                                    </p:set>
                                    <p:animEffect transition="in" filter="fade">
                                      <p:cBhvr>
                                        <p:cTn id="10" dur="500"/>
                                        <p:tgtEl>
                                          <p:spTgt spid="13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5"/>
                                        </p:tgtEl>
                                        <p:attrNameLst>
                                          <p:attrName>style.visibility</p:attrName>
                                        </p:attrNameLst>
                                      </p:cBhvr>
                                      <p:to>
                                        <p:strVal val="visible"/>
                                      </p:to>
                                    </p:set>
                                    <p:animEffect transition="in" filter="fade">
                                      <p:cBhvr>
                                        <p:cTn id="13" dur="500"/>
                                        <p:tgtEl>
                                          <p:spTgt spid="13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6"/>
                                        </p:tgtEl>
                                        <p:attrNameLst>
                                          <p:attrName>style.visibility</p:attrName>
                                        </p:attrNameLst>
                                      </p:cBhvr>
                                      <p:to>
                                        <p:strVal val="visible"/>
                                      </p:to>
                                    </p:set>
                                    <p:animEffect transition="in" filter="fade">
                                      <p:cBhvr>
                                        <p:cTn id="16" dur="500"/>
                                        <p:tgtEl>
                                          <p:spTgt spid="136"/>
                                        </p:tgtEl>
                                      </p:cBhvr>
                                    </p:animEffect>
                                  </p:childTnLst>
                                </p:cTn>
                              </p:par>
                              <p:par>
                                <p:cTn id="17" presetID="10" presetClass="entr" presetSubtype="0" fill="hold" nodeType="withEffect">
                                  <p:stCondLst>
                                    <p:cond delay="0"/>
                                  </p:stCondLst>
                                  <p:childTnLst>
                                    <p:set>
                                      <p:cBhvr>
                                        <p:cTn id="18" dur="1" fill="hold">
                                          <p:stCondLst>
                                            <p:cond delay="0"/>
                                          </p:stCondLst>
                                        </p:cTn>
                                        <p:tgtEl>
                                          <p:spTgt spid="133"/>
                                        </p:tgtEl>
                                        <p:attrNameLst>
                                          <p:attrName>style.visibility</p:attrName>
                                        </p:attrNameLst>
                                      </p:cBhvr>
                                      <p:to>
                                        <p:strVal val="visible"/>
                                      </p:to>
                                    </p:set>
                                    <p:animEffect transition="in" filter="fade">
                                      <p:cBhvr>
                                        <p:cTn id="19" dur="500"/>
                                        <p:tgtEl>
                                          <p:spTgt spid="13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29"/>
                                        </p:tgtEl>
                                        <p:attrNameLst>
                                          <p:attrName>style.visibility</p:attrName>
                                        </p:attrNameLst>
                                      </p:cBhvr>
                                      <p:to>
                                        <p:strVal val="visible"/>
                                      </p:to>
                                    </p:set>
                                    <p:animEffect transition="in" filter="fade">
                                      <p:cBhvr>
                                        <p:cTn id="22" dur="500"/>
                                        <p:tgtEl>
                                          <p:spTgt spid="129"/>
                                        </p:tgtEl>
                                      </p:cBhvr>
                                    </p:animEffect>
                                  </p:childTnLst>
                                </p:cTn>
                              </p:par>
                              <p:par>
                                <p:cTn id="23" presetID="10" presetClass="entr" presetSubtype="0" fill="hold" nodeType="withEffect">
                                  <p:stCondLst>
                                    <p:cond delay="0"/>
                                  </p:stCondLst>
                                  <p:childTnLst>
                                    <p:set>
                                      <p:cBhvr>
                                        <p:cTn id="24" dur="1" fill="hold">
                                          <p:stCondLst>
                                            <p:cond delay="0"/>
                                          </p:stCondLst>
                                        </p:cTn>
                                        <p:tgtEl>
                                          <p:spTgt spid="138"/>
                                        </p:tgtEl>
                                        <p:attrNameLst>
                                          <p:attrName>style.visibility</p:attrName>
                                        </p:attrNameLst>
                                      </p:cBhvr>
                                      <p:to>
                                        <p:strVal val="visible"/>
                                      </p:to>
                                    </p:set>
                                    <p:animEffect transition="in" filter="fade">
                                      <p:cBhvr>
                                        <p:cTn id="25" dur="500"/>
                                        <p:tgtEl>
                                          <p:spTgt spid="138"/>
                                        </p:tgtEl>
                                      </p:cBhvr>
                                    </p:animEffect>
                                  </p:childTnLst>
                                </p:cTn>
                              </p:par>
                              <p:par>
                                <p:cTn id="26" presetID="10" presetClass="entr" presetSubtype="0" fill="hold" nodeType="withEffect">
                                  <p:stCondLst>
                                    <p:cond delay="0"/>
                                  </p:stCondLst>
                                  <p:childTnLst>
                                    <p:set>
                                      <p:cBhvr>
                                        <p:cTn id="27" dur="1" fill="hold">
                                          <p:stCondLst>
                                            <p:cond delay="0"/>
                                          </p:stCondLst>
                                        </p:cTn>
                                        <p:tgtEl>
                                          <p:spTgt spid="139"/>
                                        </p:tgtEl>
                                        <p:attrNameLst>
                                          <p:attrName>style.visibility</p:attrName>
                                        </p:attrNameLst>
                                      </p:cBhvr>
                                      <p:to>
                                        <p:strVal val="visible"/>
                                      </p:to>
                                    </p:set>
                                    <p:animEffect transition="in" filter="fade">
                                      <p:cBhvr>
                                        <p:cTn id="28" dur="500"/>
                                        <p:tgtEl>
                                          <p:spTgt spid="139"/>
                                        </p:tgtEl>
                                      </p:cBhvr>
                                    </p:animEffect>
                                  </p:childTnLst>
                                </p:cTn>
                              </p:par>
                              <p:par>
                                <p:cTn id="29" presetID="10" presetClass="entr" presetSubtype="0" fill="hold" nodeType="withEffect">
                                  <p:stCondLst>
                                    <p:cond delay="0"/>
                                  </p:stCondLst>
                                  <p:childTnLst>
                                    <p:set>
                                      <p:cBhvr>
                                        <p:cTn id="30" dur="1" fill="hold">
                                          <p:stCondLst>
                                            <p:cond delay="0"/>
                                          </p:stCondLst>
                                        </p:cTn>
                                        <p:tgtEl>
                                          <p:spTgt spid="140"/>
                                        </p:tgtEl>
                                        <p:attrNameLst>
                                          <p:attrName>style.visibility</p:attrName>
                                        </p:attrNameLst>
                                      </p:cBhvr>
                                      <p:to>
                                        <p:strVal val="visible"/>
                                      </p:to>
                                    </p:set>
                                    <p:animEffect transition="in" filter="fade">
                                      <p:cBhvr>
                                        <p:cTn id="31" dur="500"/>
                                        <p:tgtEl>
                                          <p:spTgt spid="14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30"/>
                                        </p:tgtEl>
                                        <p:attrNameLst>
                                          <p:attrName>style.visibility</p:attrName>
                                        </p:attrNameLst>
                                      </p:cBhvr>
                                      <p:to>
                                        <p:strVal val="visible"/>
                                      </p:to>
                                    </p:set>
                                    <p:animEffect transition="in" filter="fade">
                                      <p:cBhvr>
                                        <p:cTn id="34" dur="500"/>
                                        <p:tgtEl>
                                          <p:spTgt spid="130"/>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41"/>
                                        </p:tgtEl>
                                        <p:attrNameLst>
                                          <p:attrName>style.visibility</p:attrName>
                                        </p:attrNameLst>
                                      </p:cBhvr>
                                      <p:to>
                                        <p:strVal val="visible"/>
                                      </p:to>
                                    </p:set>
                                    <p:animEffect transition="in" filter="fade">
                                      <p:cBhvr>
                                        <p:cTn id="37" dur="500"/>
                                        <p:tgtEl>
                                          <p:spTgt spid="141"/>
                                        </p:tgtEl>
                                      </p:cBhvr>
                                    </p:animEffect>
                                  </p:childTnLst>
                                </p:cTn>
                              </p:par>
                              <p:par>
                                <p:cTn id="38" presetID="10" presetClass="entr" presetSubtype="0" fill="hold" nodeType="withEffect">
                                  <p:stCondLst>
                                    <p:cond delay="0"/>
                                  </p:stCondLst>
                                  <p:childTnLst>
                                    <p:set>
                                      <p:cBhvr>
                                        <p:cTn id="39" dur="1" fill="hold">
                                          <p:stCondLst>
                                            <p:cond delay="0"/>
                                          </p:stCondLst>
                                        </p:cTn>
                                        <p:tgtEl>
                                          <p:spTgt spid="142"/>
                                        </p:tgtEl>
                                        <p:attrNameLst>
                                          <p:attrName>style.visibility</p:attrName>
                                        </p:attrNameLst>
                                      </p:cBhvr>
                                      <p:to>
                                        <p:strVal val="visible"/>
                                      </p:to>
                                    </p:set>
                                    <p:animEffect transition="in" filter="fade">
                                      <p:cBhvr>
                                        <p:cTn id="40" dur="500"/>
                                        <p:tgtEl>
                                          <p:spTgt spid="142"/>
                                        </p:tgtEl>
                                      </p:cBhvr>
                                    </p:animEffect>
                                  </p:childTnLst>
                                </p:cTn>
                              </p:par>
                              <p:par>
                                <p:cTn id="41" presetID="10" presetClass="entr" presetSubtype="0" fill="hold" nodeType="withEffect">
                                  <p:stCondLst>
                                    <p:cond delay="0"/>
                                  </p:stCondLst>
                                  <p:childTnLst>
                                    <p:set>
                                      <p:cBhvr>
                                        <p:cTn id="42" dur="1" fill="hold">
                                          <p:stCondLst>
                                            <p:cond delay="0"/>
                                          </p:stCondLst>
                                        </p:cTn>
                                        <p:tgtEl>
                                          <p:spTgt spid="143"/>
                                        </p:tgtEl>
                                        <p:attrNameLst>
                                          <p:attrName>style.visibility</p:attrName>
                                        </p:attrNameLst>
                                      </p:cBhvr>
                                      <p:to>
                                        <p:strVal val="visible"/>
                                      </p:to>
                                    </p:set>
                                    <p:animEffect transition="in" filter="fade">
                                      <p:cBhvr>
                                        <p:cTn id="43" dur="500"/>
                                        <p:tgtEl>
                                          <p:spTgt spid="143"/>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31"/>
                                        </p:tgtEl>
                                        <p:attrNameLst>
                                          <p:attrName>style.visibility</p:attrName>
                                        </p:attrNameLst>
                                      </p:cBhvr>
                                      <p:to>
                                        <p:strVal val="visible"/>
                                      </p:to>
                                    </p:set>
                                    <p:animEffect transition="in" filter="fade">
                                      <p:cBhvr>
                                        <p:cTn id="46" dur="500"/>
                                        <p:tgtEl>
                                          <p:spTgt spid="131"/>
                                        </p:tgtEl>
                                      </p:cBhvr>
                                    </p:animEffect>
                                  </p:childTnLst>
                                </p:cTn>
                              </p:par>
                              <p:par>
                                <p:cTn id="47" presetID="10" presetClass="entr" presetSubtype="0" fill="hold" nodeType="withEffect">
                                  <p:stCondLst>
                                    <p:cond delay="0"/>
                                  </p:stCondLst>
                                  <p:childTnLst>
                                    <p:set>
                                      <p:cBhvr>
                                        <p:cTn id="48" dur="1" fill="hold">
                                          <p:stCondLst>
                                            <p:cond delay="0"/>
                                          </p:stCondLst>
                                        </p:cTn>
                                        <p:tgtEl>
                                          <p:spTgt spid="154"/>
                                        </p:tgtEl>
                                        <p:attrNameLst>
                                          <p:attrName>style.visibility</p:attrName>
                                        </p:attrNameLst>
                                      </p:cBhvr>
                                      <p:to>
                                        <p:strVal val="visible"/>
                                      </p:to>
                                    </p:set>
                                    <p:animEffect transition="in" filter="fade">
                                      <p:cBhvr>
                                        <p:cTn id="49" dur="500"/>
                                        <p:tgtEl>
                                          <p:spTgt spid="154"/>
                                        </p:tgtEl>
                                      </p:cBhvr>
                                    </p:animEffect>
                                  </p:childTnLst>
                                </p:cTn>
                              </p:par>
                              <p:par>
                                <p:cTn id="50" presetID="10" presetClass="entr" presetSubtype="0" fill="hold" grpId="0" nodeType="withEffect" nodePh="1">
                                  <p:stCondLst>
                                    <p:cond delay="0"/>
                                  </p:stCondLst>
                                  <p:endCondLst>
                                    <p:cond evt="begin" delay="0">
                                      <p:tn val="50"/>
                                    </p:cond>
                                  </p:endCondLst>
                                  <p:childTnLst>
                                    <p:set>
                                      <p:cBhvr>
                                        <p:cTn id="51" dur="1" fill="hold">
                                          <p:stCondLst>
                                            <p:cond delay="0"/>
                                          </p:stCondLst>
                                        </p:cTn>
                                        <p:tgtEl>
                                          <p:spTgt spid="2"/>
                                        </p:tgtEl>
                                        <p:attrNameLst>
                                          <p:attrName>style.visibility</p:attrName>
                                        </p:attrNameLst>
                                      </p:cBhvr>
                                      <p:to>
                                        <p:strVal val="visible"/>
                                      </p:to>
                                    </p:set>
                                    <p:animEffect transition="in" filter="fade">
                                      <p:cBhvr>
                                        <p:cTn id="52" dur="500"/>
                                        <p:tgtEl>
                                          <p:spTgt spid="2"/>
                                        </p:tgtEl>
                                      </p:cBhvr>
                                    </p:animEffect>
                                  </p:childTnLst>
                                </p:cTn>
                              </p:par>
                              <p:par>
                                <p:cTn id="53" presetID="10" presetClass="entr" presetSubtype="0" fill="hold" grpId="0" nodeType="withEffect" nodePh="1">
                                  <p:stCondLst>
                                    <p:cond delay="0"/>
                                  </p:stCondLst>
                                  <p:endCondLst>
                                    <p:cond evt="begin" delay="0">
                                      <p:tn val="53"/>
                                    </p:cond>
                                  </p:endCondLst>
                                  <p:childTnLst>
                                    <p:set>
                                      <p:cBhvr>
                                        <p:cTn id="54" dur="1" fill="hold">
                                          <p:stCondLst>
                                            <p:cond delay="0"/>
                                          </p:stCondLst>
                                        </p:cTn>
                                        <p:tgtEl>
                                          <p:spTgt spid="114"/>
                                        </p:tgtEl>
                                        <p:attrNameLst>
                                          <p:attrName>style.visibility</p:attrName>
                                        </p:attrNameLst>
                                      </p:cBhvr>
                                      <p:to>
                                        <p:strVal val="visible"/>
                                      </p:to>
                                    </p:set>
                                    <p:animEffect transition="in" filter="fade">
                                      <p:cBhvr>
                                        <p:cTn id="55" dur="500"/>
                                        <p:tgtEl>
                                          <p:spTgt spid="1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 grpId="0" animBg="1"/>
      <p:bldP spid="134" grpId="0" animBg="1"/>
      <p:bldP spid="135" grpId="0" animBg="1"/>
      <p:bldP spid="136" grpId="0" animBg="1"/>
      <p:bldP spid="129" grpId="0" animBg="1"/>
      <p:bldP spid="130" grpId="0" animBg="1"/>
      <p:bldGraphic spid="141" grpId="0">
        <p:bldAsOne/>
      </p:bldGraphic>
      <p:bldP spid="131" grpId="0" animBg="1"/>
      <p:bldP spid="2" grpId="0"/>
      <p:bldP spid="114" grpId="0"/>
    </p:bldLst>
  </p:timing>
</p:sld>
</file>

<file path=ppt/slides/slide5.xml><?xml version="1.0" encoding="utf-8"?>
<p:sld xmlns:a="http://schemas.openxmlformats.org/drawingml/2006/main" xmlns:r="http://schemas.openxmlformats.org/officeDocument/2006/relationships" xmlns:p="http://schemas.openxmlformats.org/presentationml/2006/main" show="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755650" y="2991544"/>
            <a:ext cx="2806410" cy="2711100"/>
          </a:xfrm>
          <a:prstGeom prst="rect">
            <a:avLst/>
          </a:prstGeom>
          <a:solidFill>
            <a:srgbClr val="CCB5D8"/>
          </a:solidFill>
        </p:spPr>
        <p:txBody>
          <a:bodyPr wrap="square" lIns="108000" tIns="108000" rIns="108000" bIns="108000">
            <a:spAutoFit/>
          </a:bodyPr>
          <a:lstStyle/>
          <a:p>
            <a:pPr algn="ctr"/>
            <a:r>
              <a:rPr lang="en-GB" dirty="0"/>
              <a:t>A </a:t>
            </a:r>
            <a:r>
              <a:rPr lang="en-GB" b="1" dirty="0"/>
              <a:t>bar chart </a:t>
            </a:r>
            <a:r>
              <a:rPr lang="en-GB" dirty="0"/>
              <a:t>displays information using bars of different lengths. The bars can be vertical or horizontal. One axis has numbers on and the other axis shows values of something that has been measured.</a:t>
            </a:r>
            <a:endParaRPr lang="en-GB" dirty="0">
              <a:solidFill>
                <a:srgbClr val="FF0000"/>
              </a:solidFill>
            </a:endParaRPr>
          </a:p>
        </p:txBody>
      </p:sp>
      <p:grpSp>
        <p:nvGrpSpPr>
          <p:cNvPr id="2" name="Group 1"/>
          <p:cNvGrpSpPr/>
          <p:nvPr/>
        </p:nvGrpSpPr>
        <p:grpSpPr>
          <a:xfrm>
            <a:off x="3636350" y="2991544"/>
            <a:ext cx="4752000" cy="3168000"/>
            <a:chOff x="3636350" y="2991544"/>
            <a:chExt cx="4752000" cy="3168000"/>
          </a:xfrm>
        </p:grpSpPr>
        <p:sp>
          <p:nvSpPr>
            <p:cNvPr id="49" name="Rectangle 48"/>
            <p:cNvSpPr/>
            <p:nvPr/>
          </p:nvSpPr>
          <p:spPr>
            <a:xfrm>
              <a:off x="3636350" y="2991544"/>
              <a:ext cx="4747125" cy="3168000"/>
            </a:xfrm>
            <a:prstGeom prst="rect">
              <a:avLst/>
            </a:prstGeom>
            <a:solidFill>
              <a:schemeClr val="bg1">
                <a:alpha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48" name="Chart 47"/>
            <p:cNvGraphicFramePr/>
            <p:nvPr>
              <p:extLst>
                <p:ext uri="{D42A27DB-BD31-4B8C-83A1-F6EECF244321}">
                  <p14:modId xmlns:p14="http://schemas.microsoft.com/office/powerpoint/2010/main" val="3896467783"/>
                </p:ext>
              </p:extLst>
            </p:nvPr>
          </p:nvGraphicFramePr>
          <p:xfrm>
            <a:off x="3970421" y="2991544"/>
            <a:ext cx="4417929" cy="2829872"/>
          </p:xfrm>
          <a:graphic>
            <a:graphicData uri="http://schemas.openxmlformats.org/drawingml/2006/chart">
              <c:chart xmlns:c="http://schemas.openxmlformats.org/drawingml/2006/chart" xmlns:r="http://schemas.openxmlformats.org/officeDocument/2006/relationships" r:id="rId3"/>
            </a:graphicData>
          </a:graphic>
        </p:graphicFrame>
        <p:sp>
          <p:nvSpPr>
            <p:cNvPr id="50" name="TextBox 49"/>
            <p:cNvSpPr txBox="1"/>
            <p:nvPr/>
          </p:nvSpPr>
          <p:spPr>
            <a:xfrm>
              <a:off x="5397098" y="5800852"/>
              <a:ext cx="1744579" cy="338554"/>
            </a:xfrm>
            <a:prstGeom prst="rect">
              <a:avLst/>
            </a:prstGeom>
            <a:noFill/>
          </p:spPr>
          <p:txBody>
            <a:bodyPr wrap="square" rtlCol="0">
              <a:spAutoFit/>
            </a:bodyPr>
            <a:lstStyle/>
            <a:p>
              <a:pPr algn="ctr"/>
              <a:r>
                <a:rPr lang="en-GB" sz="1600" b="1" dirty="0">
                  <a:cs typeface="Kalam" panose="02000000000000000000" pitchFamily="2" charset="0"/>
                </a:rPr>
                <a:t>Type of Pet</a:t>
              </a:r>
            </a:p>
          </p:txBody>
        </p:sp>
        <p:sp>
          <p:nvSpPr>
            <p:cNvPr id="51" name="TextBox 50"/>
            <p:cNvSpPr txBox="1"/>
            <p:nvPr/>
          </p:nvSpPr>
          <p:spPr>
            <a:xfrm rot="16200000">
              <a:off x="2981117" y="4237205"/>
              <a:ext cx="1744579" cy="338554"/>
            </a:xfrm>
            <a:prstGeom prst="rect">
              <a:avLst/>
            </a:prstGeom>
            <a:noFill/>
          </p:spPr>
          <p:txBody>
            <a:bodyPr wrap="square" rtlCol="0">
              <a:spAutoFit/>
            </a:bodyPr>
            <a:lstStyle/>
            <a:p>
              <a:pPr algn="ctr"/>
              <a:r>
                <a:rPr lang="en-GB" sz="1600" b="1" dirty="0">
                  <a:cs typeface="Kalam" panose="02000000000000000000" pitchFamily="2" charset="0"/>
                </a:rPr>
                <a:t>Students</a:t>
              </a:r>
            </a:p>
          </p:txBody>
        </p:sp>
      </p:grpSp>
      <p:sp>
        <p:nvSpPr>
          <p:cNvPr id="7" name="Rectangle 6"/>
          <p:cNvSpPr/>
          <p:nvPr/>
        </p:nvSpPr>
        <p:spPr>
          <a:xfrm>
            <a:off x="755650" y="1312665"/>
            <a:ext cx="7632700" cy="1603104"/>
          </a:xfrm>
          <a:prstGeom prst="rect">
            <a:avLst/>
          </a:prstGeom>
          <a:solidFill>
            <a:srgbClr val="C0DEC2"/>
          </a:solidFill>
        </p:spPr>
        <p:txBody>
          <a:bodyPr wrap="square" lIns="108000" tIns="108000" rIns="108000" bIns="108000">
            <a:spAutoFit/>
          </a:bodyPr>
          <a:lstStyle/>
          <a:p>
            <a:pPr algn="ctr"/>
            <a:r>
              <a:rPr lang="en-GB" dirty="0">
                <a:latin typeface="Twinkl" pitchFamily="50" charset="0"/>
              </a:rPr>
              <a:t>You will have seen some charts and graphs in your maths </a:t>
            </a:r>
            <a:br>
              <a:rPr lang="en-GB" dirty="0">
                <a:latin typeface="Twinkl" pitchFamily="50" charset="0"/>
              </a:rPr>
            </a:br>
            <a:r>
              <a:rPr lang="en-GB" dirty="0">
                <a:latin typeface="Twinkl" pitchFamily="50" charset="0"/>
              </a:rPr>
              <a:t>lessons and also in the world outside school. </a:t>
            </a:r>
          </a:p>
          <a:p>
            <a:pPr algn="ctr"/>
            <a:endParaRPr lang="en-GB" dirty="0">
              <a:latin typeface="Twinkl" pitchFamily="50" charset="0"/>
            </a:endParaRPr>
          </a:p>
          <a:p>
            <a:pPr algn="ctr"/>
            <a:r>
              <a:rPr lang="en-GB" dirty="0">
                <a:latin typeface="Twinkl" pitchFamily="50" charset="0"/>
              </a:rPr>
              <a:t>What types of charts and graphs are you familiar with? Can you </a:t>
            </a:r>
            <a:br>
              <a:rPr lang="en-GB" dirty="0">
                <a:latin typeface="Twinkl" pitchFamily="50" charset="0"/>
              </a:rPr>
            </a:br>
            <a:r>
              <a:rPr lang="en-GB" dirty="0">
                <a:latin typeface="Twinkl" pitchFamily="50" charset="0"/>
              </a:rPr>
              <a:t>describe the way each chart of graph represents information?</a:t>
            </a:r>
          </a:p>
        </p:txBody>
      </p:sp>
      <p:sp>
        <p:nvSpPr>
          <p:cNvPr id="8" name="Rectangle 7"/>
          <p:cNvSpPr/>
          <p:nvPr/>
        </p:nvSpPr>
        <p:spPr>
          <a:xfrm>
            <a:off x="755650" y="697112"/>
            <a:ext cx="7632700" cy="615553"/>
          </a:xfrm>
          <a:prstGeom prst="rect">
            <a:avLst/>
          </a:prstGeom>
        </p:spPr>
        <p:txBody>
          <a:bodyPr wrap="square" lIns="0" tIns="0" rIns="0" bIns="0">
            <a:spAutoFit/>
          </a:bodyPr>
          <a:lstStyle/>
          <a:p>
            <a:pPr algn="ctr"/>
            <a:r>
              <a:rPr lang="en-GB" sz="4000" b="1" dirty="0">
                <a:latin typeface="Twinkl" pitchFamily="50" charset="0"/>
              </a:rPr>
              <a:t>Tremendous Charts!</a:t>
            </a:r>
            <a:endParaRPr lang="en-GB" sz="4000" b="1" dirty="0">
              <a:latin typeface="+mj-lt"/>
            </a:endParaRPr>
          </a:p>
        </p:txBody>
      </p:sp>
      <p:pic>
        <p:nvPicPr>
          <p:cNvPr id="10" name="Picture 1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696800" y="612000"/>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5" name="Rectangle 164">
            <a:hlinkClick r:id="rId5" action="ppaction://hlinksldjump"/>
          </p:cNvPr>
          <p:cNvSpPr/>
          <p:nvPr/>
        </p:nvSpPr>
        <p:spPr>
          <a:xfrm>
            <a:off x="768276" y="5769635"/>
            <a:ext cx="1268743" cy="504427"/>
          </a:xfrm>
          <a:prstGeom prst="rect">
            <a:avLst/>
          </a:prstGeom>
          <a:solidFill>
            <a:srgbClr val="C0DEC2"/>
          </a:solidFill>
          <a:ln w="28575">
            <a:solidFill>
              <a:srgbClr val="0095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rPr>
              <a:t>Back</a:t>
            </a:r>
          </a:p>
        </p:txBody>
      </p:sp>
    </p:spTree>
    <p:extLst>
      <p:ext uri="{BB962C8B-B14F-4D97-AF65-F5344CB8AC3E}">
        <p14:creationId xmlns:p14="http://schemas.microsoft.com/office/powerpoint/2010/main" val="1421930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65"/>
                                        </p:tgtEl>
                                        <p:attrNameLst>
                                          <p:attrName>style.visibility</p:attrName>
                                        </p:attrNameLst>
                                      </p:cBhvr>
                                      <p:to>
                                        <p:strVal val="visible"/>
                                      </p:to>
                                    </p:set>
                                    <p:animEffect transition="in" filter="fade">
                                      <p:cBhvr>
                                        <p:cTn id="16" dur="500"/>
                                        <p:tgtEl>
                                          <p:spTgt spid="1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65"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p:cNvSpPr/>
          <p:nvPr/>
        </p:nvSpPr>
        <p:spPr>
          <a:xfrm>
            <a:off x="753845" y="2986375"/>
            <a:ext cx="2806410" cy="1880103"/>
          </a:xfrm>
          <a:prstGeom prst="rect">
            <a:avLst/>
          </a:prstGeom>
          <a:solidFill>
            <a:srgbClr val="CCB5D8"/>
          </a:solidFill>
        </p:spPr>
        <p:txBody>
          <a:bodyPr wrap="square" lIns="108000" tIns="108000" rIns="108000" bIns="108000">
            <a:spAutoFit/>
          </a:bodyPr>
          <a:lstStyle/>
          <a:p>
            <a:pPr algn="ctr"/>
            <a:r>
              <a:rPr lang="en-GB" dirty="0"/>
              <a:t>A </a:t>
            </a:r>
            <a:r>
              <a:rPr lang="en-GB" b="1" dirty="0"/>
              <a:t>pictogram</a:t>
            </a:r>
            <a:r>
              <a:rPr lang="en-GB" dirty="0"/>
              <a:t> is a chart that uses pictures to represent data. Each picture represents a certain value, which is defined in the key.</a:t>
            </a:r>
            <a:endParaRPr lang="en-GB" dirty="0">
              <a:solidFill>
                <a:srgbClr val="FF0000"/>
              </a:solidFill>
            </a:endParaRPr>
          </a:p>
        </p:txBody>
      </p:sp>
      <p:grpSp>
        <p:nvGrpSpPr>
          <p:cNvPr id="2" name="Group 1"/>
          <p:cNvGrpSpPr/>
          <p:nvPr/>
        </p:nvGrpSpPr>
        <p:grpSpPr>
          <a:xfrm>
            <a:off x="3629670" y="2986375"/>
            <a:ext cx="4752000" cy="3132000"/>
            <a:chOff x="3629670" y="2986375"/>
            <a:chExt cx="4752000" cy="3132000"/>
          </a:xfrm>
        </p:grpSpPr>
        <p:graphicFrame>
          <p:nvGraphicFramePr>
            <p:cNvPr id="18" name="Chart 17"/>
            <p:cNvGraphicFramePr/>
            <p:nvPr>
              <p:extLst>
                <p:ext uri="{D42A27DB-BD31-4B8C-83A1-F6EECF244321}">
                  <p14:modId xmlns:p14="http://schemas.microsoft.com/office/powerpoint/2010/main" val="1516895246"/>
                </p:ext>
              </p:extLst>
            </p:nvPr>
          </p:nvGraphicFramePr>
          <p:xfrm>
            <a:off x="3629670" y="2986375"/>
            <a:ext cx="4752000" cy="3132000"/>
          </p:xfrm>
          <a:graphic>
            <a:graphicData uri="http://schemas.openxmlformats.org/drawingml/2006/chart">
              <c:chart xmlns:c="http://schemas.openxmlformats.org/drawingml/2006/chart" xmlns:r="http://schemas.openxmlformats.org/officeDocument/2006/relationships" r:id="rId3"/>
            </a:graphicData>
          </a:graphic>
        </p:graphicFrame>
        <p:grpSp>
          <p:nvGrpSpPr>
            <p:cNvPr id="44" name="Group 43"/>
            <p:cNvGrpSpPr/>
            <p:nvPr/>
          </p:nvGrpSpPr>
          <p:grpSpPr>
            <a:xfrm>
              <a:off x="4800483" y="3542002"/>
              <a:ext cx="2349165" cy="2386235"/>
              <a:chOff x="2451901" y="3105721"/>
              <a:chExt cx="3120590" cy="3169834"/>
            </a:xfrm>
          </p:grpSpPr>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51901" y="3105721"/>
                <a:ext cx="334125" cy="457291"/>
              </a:xfrm>
              <a:prstGeom prst="rect">
                <a:avLst/>
              </a:prstGeom>
            </p:spPr>
          </p:pic>
          <p:pic>
            <p:nvPicPr>
              <p:cNvPr id="20" name="Picture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00210" y="3105721"/>
                <a:ext cx="334125" cy="457291"/>
              </a:xfrm>
              <a:prstGeom prst="rect">
                <a:avLst/>
              </a:prstGeom>
            </p:spPr>
          </p:pic>
          <p:pic>
            <p:nvPicPr>
              <p:cNvPr id="21" name="Picture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48517" y="3105721"/>
                <a:ext cx="334125" cy="457291"/>
              </a:xfrm>
              <a:prstGeom prst="rect">
                <a:avLst/>
              </a:prstGeom>
            </p:spPr>
          </p:pic>
          <p:pic>
            <p:nvPicPr>
              <p:cNvPr id="22" name="Picture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96826" y="3105721"/>
                <a:ext cx="334125" cy="457291"/>
              </a:xfrm>
              <a:prstGeom prst="rect">
                <a:avLst/>
              </a:prstGeom>
            </p:spPr>
          </p:pic>
          <p:pic>
            <p:nvPicPr>
              <p:cNvPr id="23" name="Picture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45133" y="3105721"/>
                <a:ext cx="334125" cy="457291"/>
              </a:xfrm>
              <a:prstGeom prst="rect">
                <a:avLst/>
              </a:prstGeom>
            </p:spPr>
          </p:pic>
          <p:pic>
            <p:nvPicPr>
              <p:cNvPr id="24" name="Picture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51901" y="3775189"/>
                <a:ext cx="334125" cy="457291"/>
              </a:xfrm>
              <a:prstGeom prst="rect">
                <a:avLst/>
              </a:prstGeom>
            </p:spPr>
          </p:pic>
          <p:pic>
            <p:nvPicPr>
              <p:cNvPr id="25" name="Picture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00210" y="3775189"/>
                <a:ext cx="334125" cy="457291"/>
              </a:xfrm>
              <a:prstGeom prst="rect">
                <a:avLst/>
              </a:prstGeom>
            </p:spPr>
          </p:pic>
          <p:pic>
            <p:nvPicPr>
              <p:cNvPr id="26" name="Picture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48517" y="3775189"/>
                <a:ext cx="334125" cy="457291"/>
              </a:xfrm>
              <a:prstGeom prst="rect">
                <a:avLst/>
              </a:prstGeom>
            </p:spPr>
          </p:pic>
          <p:pic>
            <p:nvPicPr>
              <p:cNvPr id="27" name="Picture 2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96826" y="3775189"/>
                <a:ext cx="334125" cy="457291"/>
              </a:xfrm>
              <a:prstGeom prst="rect">
                <a:avLst/>
              </a:prstGeom>
            </p:spPr>
          </p:pic>
          <p:pic>
            <p:nvPicPr>
              <p:cNvPr id="28" name="Picture 2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45133" y="3775189"/>
                <a:ext cx="334125" cy="457291"/>
              </a:xfrm>
              <a:prstGeom prst="rect">
                <a:avLst/>
              </a:prstGeom>
            </p:spPr>
          </p:pic>
          <p:pic>
            <p:nvPicPr>
              <p:cNvPr id="29" name="Picture 2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93441" y="3775189"/>
                <a:ext cx="334125" cy="457291"/>
              </a:xfrm>
              <a:prstGeom prst="rect">
                <a:avLst/>
              </a:prstGeom>
            </p:spPr>
          </p:pic>
          <p:pic>
            <p:nvPicPr>
              <p:cNvPr id="30" name="Picture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51901" y="4461993"/>
                <a:ext cx="334125" cy="457291"/>
              </a:xfrm>
              <a:prstGeom prst="rect">
                <a:avLst/>
              </a:prstGeom>
            </p:spPr>
          </p:pic>
          <p:pic>
            <p:nvPicPr>
              <p:cNvPr id="31" name="Picture 3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00210" y="4461993"/>
                <a:ext cx="334125" cy="457291"/>
              </a:xfrm>
              <a:prstGeom prst="rect">
                <a:avLst/>
              </a:prstGeom>
            </p:spPr>
          </p:pic>
          <p:pic>
            <p:nvPicPr>
              <p:cNvPr id="32" name="Picture 3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48517" y="4461993"/>
                <a:ext cx="334125" cy="457291"/>
              </a:xfrm>
              <a:prstGeom prst="rect">
                <a:avLst/>
              </a:prstGeom>
            </p:spPr>
          </p:pic>
          <p:pic>
            <p:nvPicPr>
              <p:cNvPr id="33" name="Picture 3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51901" y="5140129"/>
                <a:ext cx="334125" cy="457291"/>
              </a:xfrm>
              <a:prstGeom prst="rect">
                <a:avLst/>
              </a:prstGeom>
            </p:spPr>
          </p:pic>
          <p:pic>
            <p:nvPicPr>
              <p:cNvPr id="34" name="Picture 3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00210" y="5140129"/>
                <a:ext cx="334125" cy="457291"/>
              </a:xfrm>
              <a:prstGeom prst="rect">
                <a:avLst/>
              </a:prstGeom>
            </p:spPr>
          </p:pic>
          <p:pic>
            <p:nvPicPr>
              <p:cNvPr id="35" name="Picture 3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48517" y="5140129"/>
                <a:ext cx="334125" cy="457291"/>
              </a:xfrm>
              <a:prstGeom prst="rect">
                <a:avLst/>
              </a:prstGeom>
            </p:spPr>
          </p:pic>
          <p:pic>
            <p:nvPicPr>
              <p:cNvPr id="36" name="Picture 3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96826" y="5140129"/>
                <a:ext cx="334125" cy="457291"/>
              </a:xfrm>
              <a:prstGeom prst="rect">
                <a:avLst/>
              </a:prstGeom>
            </p:spPr>
          </p:pic>
          <p:pic>
            <p:nvPicPr>
              <p:cNvPr id="37" name="Picture 3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45133" y="5140129"/>
                <a:ext cx="334125" cy="457291"/>
              </a:xfrm>
              <a:prstGeom prst="rect">
                <a:avLst/>
              </a:prstGeom>
            </p:spPr>
          </p:pic>
          <p:pic>
            <p:nvPicPr>
              <p:cNvPr id="38" name="Picture 3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93441" y="5140129"/>
                <a:ext cx="334125" cy="457291"/>
              </a:xfrm>
              <a:prstGeom prst="rect">
                <a:avLst/>
              </a:prstGeom>
            </p:spPr>
          </p:pic>
          <p:pic>
            <p:nvPicPr>
              <p:cNvPr id="39" name="Picture 3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41749" y="5140129"/>
                <a:ext cx="334125" cy="457291"/>
              </a:xfrm>
              <a:prstGeom prst="rect">
                <a:avLst/>
              </a:prstGeom>
            </p:spPr>
          </p:pic>
          <p:pic>
            <p:nvPicPr>
              <p:cNvPr id="40" name="Picture 3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90057" y="5140129"/>
                <a:ext cx="334125" cy="457291"/>
              </a:xfrm>
              <a:prstGeom prst="rect">
                <a:avLst/>
              </a:prstGeom>
            </p:spPr>
          </p:pic>
          <p:pic>
            <p:nvPicPr>
              <p:cNvPr id="41" name="Picture 4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38366" y="5140129"/>
                <a:ext cx="334125" cy="457291"/>
              </a:xfrm>
              <a:prstGeom prst="rect">
                <a:avLst/>
              </a:prstGeom>
            </p:spPr>
          </p:pic>
          <p:pic>
            <p:nvPicPr>
              <p:cNvPr id="42" name="Picture 4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51901" y="5818264"/>
                <a:ext cx="334125" cy="457291"/>
              </a:xfrm>
              <a:prstGeom prst="rect">
                <a:avLst/>
              </a:prstGeom>
            </p:spPr>
          </p:pic>
          <p:pic>
            <p:nvPicPr>
              <p:cNvPr id="43" name="Picture 4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00210" y="5818264"/>
                <a:ext cx="334125" cy="457291"/>
              </a:xfrm>
              <a:prstGeom prst="rect">
                <a:avLst/>
              </a:prstGeom>
            </p:spPr>
          </p:pic>
        </p:grpSp>
        <p:sp>
          <p:nvSpPr>
            <p:cNvPr id="159" name="Rectangle 158"/>
            <p:cNvSpPr/>
            <p:nvPr/>
          </p:nvSpPr>
          <p:spPr>
            <a:xfrm>
              <a:off x="7149648" y="3428252"/>
              <a:ext cx="1230990" cy="498174"/>
            </a:xfrm>
            <a:prstGeom prst="rect">
              <a:avLst/>
            </a:prstGeom>
            <a:solidFill>
              <a:schemeClr val="bg1"/>
            </a:solidFill>
            <a:ln w="19050">
              <a:solidFill>
                <a:srgbClr val="8D35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1200" b="1" dirty="0">
                  <a:solidFill>
                    <a:schemeClr val="tx1"/>
                  </a:solidFill>
                  <a:cs typeface="Kalam" panose="02000000000000000000" pitchFamily="2" charset="0"/>
                </a:rPr>
                <a:t>= 1 student</a:t>
              </a:r>
            </a:p>
          </p:txBody>
        </p:sp>
        <p:pic>
          <p:nvPicPr>
            <p:cNvPr id="160" name="Picture 15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20898" y="3503841"/>
              <a:ext cx="251528" cy="344246"/>
            </a:xfrm>
            <a:prstGeom prst="rect">
              <a:avLst/>
            </a:prstGeom>
          </p:spPr>
        </p:pic>
      </p:grpSp>
      <p:sp>
        <p:nvSpPr>
          <p:cNvPr id="7" name="Rectangle 6"/>
          <p:cNvSpPr/>
          <p:nvPr/>
        </p:nvSpPr>
        <p:spPr>
          <a:xfrm>
            <a:off x="755650" y="1312665"/>
            <a:ext cx="7632700" cy="1603104"/>
          </a:xfrm>
          <a:prstGeom prst="rect">
            <a:avLst/>
          </a:prstGeom>
          <a:solidFill>
            <a:srgbClr val="C0DEC2"/>
          </a:solidFill>
        </p:spPr>
        <p:txBody>
          <a:bodyPr wrap="square" lIns="108000" tIns="108000" rIns="108000" bIns="108000">
            <a:spAutoFit/>
          </a:bodyPr>
          <a:lstStyle/>
          <a:p>
            <a:pPr algn="ctr"/>
            <a:r>
              <a:rPr lang="en-GB" dirty="0">
                <a:latin typeface="Twinkl" pitchFamily="50" charset="0"/>
              </a:rPr>
              <a:t>You will have seen some charts and graphs in your maths </a:t>
            </a:r>
            <a:br>
              <a:rPr lang="en-GB" dirty="0">
                <a:latin typeface="Twinkl" pitchFamily="50" charset="0"/>
              </a:rPr>
            </a:br>
            <a:r>
              <a:rPr lang="en-GB" dirty="0">
                <a:latin typeface="Twinkl" pitchFamily="50" charset="0"/>
              </a:rPr>
              <a:t>lessons and also in the world outside school. </a:t>
            </a:r>
          </a:p>
          <a:p>
            <a:pPr algn="ctr"/>
            <a:endParaRPr lang="en-GB" dirty="0">
              <a:latin typeface="Twinkl" pitchFamily="50" charset="0"/>
            </a:endParaRPr>
          </a:p>
          <a:p>
            <a:pPr algn="ctr"/>
            <a:r>
              <a:rPr lang="en-GB" dirty="0">
                <a:latin typeface="Twinkl" pitchFamily="50" charset="0"/>
              </a:rPr>
              <a:t>What types of charts and graphs are you familiar with? Can you </a:t>
            </a:r>
            <a:br>
              <a:rPr lang="en-GB" dirty="0">
                <a:latin typeface="Twinkl" pitchFamily="50" charset="0"/>
              </a:rPr>
            </a:br>
            <a:r>
              <a:rPr lang="en-GB" dirty="0">
                <a:latin typeface="Twinkl" pitchFamily="50" charset="0"/>
              </a:rPr>
              <a:t>describe the way each chart of graph represents information?</a:t>
            </a:r>
          </a:p>
        </p:txBody>
      </p:sp>
      <p:sp>
        <p:nvSpPr>
          <p:cNvPr id="8" name="Rectangle 7"/>
          <p:cNvSpPr/>
          <p:nvPr/>
        </p:nvSpPr>
        <p:spPr>
          <a:xfrm>
            <a:off x="755650" y="697112"/>
            <a:ext cx="7632700" cy="615553"/>
          </a:xfrm>
          <a:prstGeom prst="rect">
            <a:avLst/>
          </a:prstGeom>
        </p:spPr>
        <p:txBody>
          <a:bodyPr wrap="square" lIns="0" tIns="0" rIns="0" bIns="0">
            <a:spAutoFit/>
          </a:bodyPr>
          <a:lstStyle/>
          <a:p>
            <a:pPr algn="ctr"/>
            <a:r>
              <a:rPr lang="en-GB" sz="4000" b="1" dirty="0">
                <a:latin typeface="Twinkl" pitchFamily="50" charset="0"/>
              </a:rPr>
              <a:t>Tremendous Charts!</a:t>
            </a:r>
            <a:endParaRPr lang="en-GB" sz="4000" b="1" dirty="0">
              <a:latin typeface="+mj-lt"/>
            </a:endParaRPr>
          </a:p>
        </p:txBody>
      </p:sp>
      <p:pic>
        <p:nvPicPr>
          <p:cNvPr id="10" name="Picture 1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696800" y="612000"/>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2" name="Rectangle 161">
            <a:hlinkClick r:id="rId6" action="ppaction://hlinksldjump"/>
          </p:cNvPr>
          <p:cNvSpPr/>
          <p:nvPr/>
        </p:nvSpPr>
        <p:spPr>
          <a:xfrm>
            <a:off x="776376" y="4985203"/>
            <a:ext cx="1268743" cy="504427"/>
          </a:xfrm>
          <a:prstGeom prst="rect">
            <a:avLst/>
          </a:prstGeom>
          <a:solidFill>
            <a:srgbClr val="C0DEC2"/>
          </a:solidFill>
          <a:ln w="28575">
            <a:solidFill>
              <a:srgbClr val="0095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rPr>
              <a:t>Back</a:t>
            </a:r>
          </a:p>
        </p:txBody>
      </p:sp>
    </p:spTree>
    <p:extLst>
      <p:ext uri="{BB962C8B-B14F-4D97-AF65-F5344CB8AC3E}">
        <p14:creationId xmlns:p14="http://schemas.microsoft.com/office/powerpoint/2010/main" val="2858920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62"/>
                                        </p:tgtEl>
                                        <p:attrNameLst>
                                          <p:attrName>style.visibility</p:attrName>
                                        </p:attrNameLst>
                                      </p:cBhvr>
                                      <p:to>
                                        <p:strVal val="visible"/>
                                      </p:to>
                                    </p:set>
                                    <p:animEffect transition="in" filter="fade">
                                      <p:cBhvr>
                                        <p:cTn id="16" dur="500"/>
                                        <p:tgtEl>
                                          <p:spTgt spid="1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62"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741861" y="2983087"/>
            <a:ext cx="3633776" cy="2157102"/>
          </a:xfrm>
          <a:prstGeom prst="rect">
            <a:avLst/>
          </a:prstGeom>
          <a:solidFill>
            <a:srgbClr val="CCB5D8"/>
          </a:solidFill>
        </p:spPr>
        <p:txBody>
          <a:bodyPr wrap="square" lIns="108000" tIns="108000" rIns="108000" bIns="108000">
            <a:spAutoFit/>
          </a:bodyPr>
          <a:lstStyle/>
          <a:p>
            <a:pPr algn="ctr"/>
            <a:r>
              <a:rPr lang="en-GB" dirty="0"/>
              <a:t>A </a:t>
            </a:r>
            <a:r>
              <a:rPr lang="en-GB" b="1" dirty="0"/>
              <a:t>line graph </a:t>
            </a:r>
            <a:r>
              <a:rPr lang="en-GB" dirty="0"/>
              <a:t>features points that are connected by a line. Line graphs show how something changes, either over time or as something else changes. They show the relationship between two sets of data.</a:t>
            </a:r>
            <a:endParaRPr lang="en-GB" dirty="0">
              <a:solidFill>
                <a:srgbClr val="FF0000"/>
              </a:solidFill>
            </a:endParaRPr>
          </a:p>
        </p:txBody>
      </p:sp>
      <p:grpSp>
        <p:nvGrpSpPr>
          <p:cNvPr id="2" name="Group 1"/>
          <p:cNvGrpSpPr/>
          <p:nvPr/>
        </p:nvGrpSpPr>
        <p:grpSpPr>
          <a:xfrm>
            <a:off x="4460327" y="2983086"/>
            <a:ext cx="3921343" cy="3339180"/>
            <a:chOff x="4460327" y="2983086"/>
            <a:chExt cx="3921343" cy="3339180"/>
          </a:xfrm>
        </p:grpSpPr>
        <p:sp>
          <p:nvSpPr>
            <p:cNvPr id="65" name="Rectangle 64"/>
            <p:cNvSpPr/>
            <p:nvPr/>
          </p:nvSpPr>
          <p:spPr>
            <a:xfrm>
              <a:off x="4461270" y="2988666"/>
              <a:ext cx="3920400" cy="333360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64" name="Chart 63"/>
            <p:cNvGraphicFramePr/>
            <p:nvPr>
              <p:extLst>
                <p:ext uri="{D42A27DB-BD31-4B8C-83A1-F6EECF244321}">
                  <p14:modId xmlns:p14="http://schemas.microsoft.com/office/powerpoint/2010/main" val="1131003663"/>
                </p:ext>
              </p:extLst>
            </p:nvPr>
          </p:nvGraphicFramePr>
          <p:xfrm>
            <a:off x="4668103" y="2983086"/>
            <a:ext cx="3701581" cy="3147863"/>
          </p:xfrm>
          <a:graphic>
            <a:graphicData uri="http://schemas.openxmlformats.org/drawingml/2006/chart">
              <c:chart xmlns:c="http://schemas.openxmlformats.org/drawingml/2006/chart" xmlns:r="http://schemas.openxmlformats.org/officeDocument/2006/relationships" r:id="rId3"/>
            </a:graphicData>
          </a:graphic>
        </p:graphicFrame>
        <p:cxnSp>
          <p:nvCxnSpPr>
            <p:cNvPr id="77" name="Straight Connector 76"/>
            <p:cNvCxnSpPr/>
            <p:nvPr/>
          </p:nvCxnSpPr>
          <p:spPr>
            <a:xfrm>
              <a:off x="5017074" y="3434039"/>
              <a:ext cx="0" cy="19800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85" name="TextBox 84"/>
            <p:cNvSpPr txBox="1"/>
            <p:nvPr/>
          </p:nvSpPr>
          <p:spPr>
            <a:xfrm>
              <a:off x="5545532" y="6008022"/>
              <a:ext cx="1744579" cy="307777"/>
            </a:xfrm>
            <a:prstGeom prst="rect">
              <a:avLst/>
            </a:prstGeom>
            <a:noFill/>
          </p:spPr>
          <p:txBody>
            <a:bodyPr wrap="square" rtlCol="0">
              <a:spAutoFit/>
            </a:bodyPr>
            <a:lstStyle/>
            <a:p>
              <a:pPr algn="ctr"/>
              <a:r>
                <a:rPr lang="en-GB" sz="1400" b="1" dirty="0">
                  <a:cs typeface="Kalam" panose="02000000000000000000" pitchFamily="2" charset="0"/>
                </a:rPr>
                <a:t>Day of the Week</a:t>
              </a:r>
            </a:p>
          </p:txBody>
        </p:sp>
        <p:sp>
          <p:nvSpPr>
            <p:cNvPr id="86" name="TextBox 85"/>
            <p:cNvSpPr txBox="1"/>
            <p:nvPr/>
          </p:nvSpPr>
          <p:spPr>
            <a:xfrm rot="16200000">
              <a:off x="3741926" y="4274946"/>
              <a:ext cx="1744579" cy="307777"/>
            </a:xfrm>
            <a:prstGeom prst="rect">
              <a:avLst/>
            </a:prstGeom>
            <a:noFill/>
          </p:spPr>
          <p:txBody>
            <a:bodyPr wrap="square" rtlCol="0">
              <a:spAutoFit/>
            </a:bodyPr>
            <a:lstStyle/>
            <a:p>
              <a:pPr algn="ctr"/>
              <a:r>
                <a:rPr lang="en-GB" sz="1400" b="1" dirty="0">
                  <a:cs typeface="Kalam" panose="02000000000000000000" pitchFamily="2" charset="0"/>
                </a:rPr>
                <a:t>Temperature (°C)</a:t>
              </a:r>
            </a:p>
          </p:txBody>
        </p:sp>
      </p:grpSp>
      <p:sp>
        <p:nvSpPr>
          <p:cNvPr id="7" name="Rectangle 6"/>
          <p:cNvSpPr/>
          <p:nvPr/>
        </p:nvSpPr>
        <p:spPr>
          <a:xfrm>
            <a:off x="755650" y="1312665"/>
            <a:ext cx="7632700" cy="1603104"/>
          </a:xfrm>
          <a:prstGeom prst="rect">
            <a:avLst/>
          </a:prstGeom>
          <a:solidFill>
            <a:srgbClr val="C0DEC2"/>
          </a:solidFill>
        </p:spPr>
        <p:txBody>
          <a:bodyPr wrap="square" lIns="108000" tIns="108000" rIns="108000" bIns="108000">
            <a:spAutoFit/>
          </a:bodyPr>
          <a:lstStyle/>
          <a:p>
            <a:pPr algn="ctr"/>
            <a:r>
              <a:rPr lang="en-GB" dirty="0">
                <a:latin typeface="Twinkl" pitchFamily="50" charset="0"/>
              </a:rPr>
              <a:t>You will have seen some charts and graphs in your maths </a:t>
            </a:r>
            <a:br>
              <a:rPr lang="en-GB" dirty="0">
                <a:latin typeface="Twinkl" pitchFamily="50" charset="0"/>
              </a:rPr>
            </a:br>
            <a:r>
              <a:rPr lang="en-GB" dirty="0">
                <a:latin typeface="Twinkl" pitchFamily="50" charset="0"/>
              </a:rPr>
              <a:t>lessons and also in the world outside school. </a:t>
            </a:r>
          </a:p>
          <a:p>
            <a:pPr algn="ctr"/>
            <a:endParaRPr lang="en-GB" dirty="0">
              <a:latin typeface="Twinkl" pitchFamily="50" charset="0"/>
            </a:endParaRPr>
          </a:p>
          <a:p>
            <a:pPr algn="ctr"/>
            <a:r>
              <a:rPr lang="en-GB" dirty="0">
                <a:latin typeface="Twinkl" pitchFamily="50" charset="0"/>
              </a:rPr>
              <a:t>What types of charts and graphs are you familiar with? Can you </a:t>
            </a:r>
            <a:br>
              <a:rPr lang="en-GB" dirty="0">
                <a:latin typeface="Twinkl" pitchFamily="50" charset="0"/>
              </a:rPr>
            </a:br>
            <a:r>
              <a:rPr lang="en-GB" dirty="0">
                <a:latin typeface="Twinkl" pitchFamily="50" charset="0"/>
              </a:rPr>
              <a:t>describe the way each chart of graph represents information?</a:t>
            </a:r>
          </a:p>
        </p:txBody>
      </p:sp>
      <p:sp>
        <p:nvSpPr>
          <p:cNvPr id="8" name="Rectangle 7"/>
          <p:cNvSpPr/>
          <p:nvPr/>
        </p:nvSpPr>
        <p:spPr>
          <a:xfrm>
            <a:off x="755650" y="697112"/>
            <a:ext cx="7632700" cy="615553"/>
          </a:xfrm>
          <a:prstGeom prst="rect">
            <a:avLst/>
          </a:prstGeom>
        </p:spPr>
        <p:txBody>
          <a:bodyPr wrap="square" lIns="0" tIns="0" rIns="0" bIns="0">
            <a:spAutoFit/>
          </a:bodyPr>
          <a:lstStyle/>
          <a:p>
            <a:pPr algn="ctr"/>
            <a:r>
              <a:rPr lang="en-GB" sz="4000" b="1" dirty="0">
                <a:latin typeface="Twinkl" pitchFamily="50" charset="0"/>
              </a:rPr>
              <a:t>Tremendous Charts!</a:t>
            </a:r>
            <a:endParaRPr lang="en-GB" sz="4000" b="1" dirty="0">
              <a:latin typeface="+mj-lt"/>
            </a:endParaRPr>
          </a:p>
        </p:txBody>
      </p:sp>
      <p:pic>
        <p:nvPicPr>
          <p:cNvPr id="10" name="Picture 1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696800" y="612000"/>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 name="Rectangle 163">
            <a:hlinkClick r:id="rId5" action="ppaction://hlinksldjump"/>
          </p:cNvPr>
          <p:cNvSpPr/>
          <p:nvPr/>
        </p:nvSpPr>
        <p:spPr>
          <a:xfrm>
            <a:off x="765498" y="5258854"/>
            <a:ext cx="1268743" cy="504427"/>
          </a:xfrm>
          <a:prstGeom prst="rect">
            <a:avLst/>
          </a:prstGeom>
          <a:solidFill>
            <a:srgbClr val="C0DEC2"/>
          </a:solidFill>
          <a:ln w="28575">
            <a:solidFill>
              <a:srgbClr val="0095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rPr>
              <a:t>Back</a:t>
            </a:r>
          </a:p>
        </p:txBody>
      </p:sp>
    </p:spTree>
    <p:extLst>
      <p:ext uri="{BB962C8B-B14F-4D97-AF65-F5344CB8AC3E}">
        <p14:creationId xmlns:p14="http://schemas.microsoft.com/office/powerpoint/2010/main" val="318476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64"/>
                                        </p:tgtEl>
                                        <p:attrNameLst>
                                          <p:attrName>style.visibility</p:attrName>
                                        </p:attrNameLst>
                                      </p:cBhvr>
                                      <p:to>
                                        <p:strVal val="visible"/>
                                      </p:to>
                                    </p:set>
                                    <p:animEffect transition="in" filter="fade">
                                      <p:cBhvr>
                                        <p:cTn id="16" dur="500"/>
                                        <p:tgtEl>
                                          <p:spTgt spid="1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64"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p:cNvSpPr/>
          <p:nvPr/>
        </p:nvSpPr>
        <p:spPr>
          <a:xfrm>
            <a:off x="755300" y="2987047"/>
            <a:ext cx="3353320" cy="1326105"/>
          </a:xfrm>
          <a:prstGeom prst="rect">
            <a:avLst/>
          </a:prstGeom>
          <a:solidFill>
            <a:srgbClr val="CCB5D8"/>
          </a:solidFill>
        </p:spPr>
        <p:txBody>
          <a:bodyPr wrap="square" lIns="108000" tIns="108000" rIns="108000" bIns="108000">
            <a:spAutoFit/>
          </a:bodyPr>
          <a:lstStyle/>
          <a:p>
            <a:pPr algn="ctr"/>
            <a:r>
              <a:rPr lang="en-GB" dirty="0"/>
              <a:t>A </a:t>
            </a:r>
            <a:r>
              <a:rPr lang="en-GB" b="1" dirty="0"/>
              <a:t>time graph </a:t>
            </a:r>
            <a:r>
              <a:rPr lang="en-GB" dirty="0"/>
              <a:t>shows how data changes over time. It can </a:t>
            </a:r>
            <a:br>
              <a:rPr lang="en-GB" dirty="0"/>
            </a:br>
            <a:r>
              <a:rPr lang="en-GB" dirty="0"/>
              <a:t>be represented as a </a:t>
            </a:r>
            <a:br>
              <a:rPr lang="en-GB" dirty="0"/>
            </a:br>
            <a:r>
              <a:rPr lang="en-GB" dirty="0"/>
              <a:t>line or as bars.</a:t>
            </a:r>
            <a:endParaRPr lang="en-GB" dirty="0">
              <a:solidFill>
                <a:srgbClr val="FF0000"/>
              </a:solidFill>
            </a:endParaRPr>
          </a:p>
        </p:txBody>
      </p:sp>
      <p:grpSp>
        <p:nvGrpSpPr>
          <p:cNvPr id="2" name="Group 1"/>
          <p:cNvGrpSpPr/>
          <p:nvPr/>
        </p:nvGrpSpPr>
        <p:grpSpPr>
          <a:xfrm>
            <a:off x="4136985" y="2987047"/>
            <a:ext cx="4492218" cy="3102042"/>
            <a:chOff x="4136985" y="2987047"/>
            <a:chExt cx="4492218" cy="3102042"/>
          </a:xfrm>
        </p:grpSpPr>
        <p:sp>
          <p:nvSpPr>
            <p:cNvPr id="89" name="Rectangle 88"/>
            <p:cNvSpPr/>
            <p:nvPr/>
          </p:nvSpPr>
          <p:spPr>
            <a:xfrm>
              <a:off x="4182910" y="2987047"/>
              <a:ext cx="4212000" cy="3102042"/>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88" name="Chart 87"/>
            <p:cNvGraphicFramePr/>
            <p:nvPr>
              <p:extLst>
                <p:ext uri="{D42A27DB-BD31-4B8C-83A1-F6EECF244321}">
                  <p14:modId xmlns:p14="http://schemas.microsoft.com/office/powerpoint/2010/main" val="3921614864"/>
                </p:ext>
              </p:extLst>
            </p:nvPr>
          </p:nvGraphicFramePr>
          <p:xfrm>
            <a:off x="4136985" y="2987047"/>
            <a:ext cx="4492218" cy="2855762"/>
          </p:xfrm>
          <a:graphic>
            <a:graphicData uri="http://schemas.openxmlformats.org/drawingml/2006/chart">
              <c:chart xmlns:c="http://schemas.openxmlformats.org/drawingml/2006/chart" xmlns:r="http://schemas.openxmlformats.org/officeDocument/2006/relationships" r:id="rId3"/>
            </a:graphicData>
          </a:graphic>
        </p:graphicFrame>
        <p:cxnSp>
          <p:nvCxnSpPr>
            <p:cNvPr id="91" name="Straight Connector 90"/>
            <p:cNvCxnSpPr/>
            <p:nvPr/>
          </p:nvCxnSpPr>
          <p:spPr>
            <a:xfrm>
              <a:off x="4817728" y="3437964"/>
              <a:ext cx="0" cy="20880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a:off x="5643379" y="3437964"/>
              <a:ext cx="0" cy="20880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a:off x="6455393" y="3437964"/>
              <a:ext cx="0" cy="20880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a:off x="7275178" y="3437964"/>
              <a:ext cx="0" cy="20880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a:off x="8087978" y="3437964"/>
              <a:ext cx="0" cy="20880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5228157" y="3437964"/>
              <a:ext cx="0" cy="20880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a:off x="6041390" y="3437964"/>
              <a:ext cx="0" cy="20880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a:off x="6875561" y="3437964"/>
              <a:ext cx="0" cy="20880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a:off x="7681578" y="3437964"/>
              <a:ext cx="0" cy="20880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a:off x="4817728" y="3444314"/>
              <a:ext cx="3276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a:off x="4817728" y="3698314"/>
              <a:ext cx="3276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a:off x="4817728" y="3965014"/>
              <a:ext cx="3276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a:off x="4817728" y="4219014"/>
              <a:ext cx="3276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a:off x="4817728" y="4485714"/>
              <a:ext cx="3276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a:off x="4817728" y="4746064"/>
              <a:ext cx="3276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p:nvCxnSpPr>
          <p:spPr>
            <a:xfrm>
              <a:off x="4817728" y="5012764"/>
              <a:ext cx="3276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a:xfrm>
              <a:off x="4819734" y="5274274"/>
              <a:ext cx="3276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a:off x="4822603" y="5519614"/>
              <a:ext cx="3258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113" name="TextBox 112"/>
            <p:cNvSpPr txBox="1"/>
            <p:nvPr/>
          </p:nvSpPr>
          <p:spPr>
            <a:xfrm>
              <a:off x="4315647" y="3222484"/>
              <a:ext cx="452827" cy="2481449"/>
            </a:xfrm>
            <a:prstGeom prst="rect">
              <a:avLst/>
            </a:prstGeom>
            <a:noFill/>
          </p:spPr>
          <p:txBody>
            <a:bodyPr wrap="square" rtlCol="0">
              <a:spAutoFit/>
            </a:bodyPr>
            <a:lstStyle/>
            <a:p>
              <a:pPr algn="r">
                <a:lnSpc>
                  <a:spcPct val="150000"/>
                </a:lnSpc>
                <a:spcAft>
                  <a:spcPts val="600"/>
                </a:spcAft>
              </a:pPr>
              <a:r>
                <a:rPr lang="en-GB" sz="1150" dirty="0">
                  <a:cs typeface="Kalam" panose="02000000000000000000" pitchFamily="2" charset="0"/>
                </a:rPr>
                <a:t>8</a:t>
              </a:r>
              <a:br>
                <a:rPr lang="en-GB" sz="1150" dirty="0">
                  <a:cs typeface="Kalam" panose="02000000000000000000" pitchFamily="2" charset="0"/>
                </a:rPr>
              </a:br>
              <a:r>
                <a:rPr lang="en-GB" sz="1150" dirty="0">
                  <a:cs typeface="Kalam" panose="02000000000000000000" pitchFamily="2" charset="0"/>
                </a:rPr>
                <a:t>7</a:t>
              </a:r>
              <a:br>
                <a:rPr lang="en-GB" sz="1150" dirty="0">
                  <a:cs typeface="Kalam" panose="02000000000000000000" pitchFamily="2" charset="0"/>
                </a:rPr>
              </a:br>
              <a:r>
                <a:rPr lang="en-GB" sz="1150" dirty="0">
                  <a:cs typeface="Kalam" panose="02000000000000000000" pitchFamily="2" charset="0"/>
                </a:rPr>
                <a:t>6</a:t>
              </a:r>
              <a:br>
                <a:rPr lang="en-GB" sz="1150" dirty="0">
                  <a:cs typeface="Kalam" panose="02000000000000000000" pitchFamily="2" charset="0"/>
                </a:rPr>
              </a:br>
              <a:r>
                <a:rPr lang="en-GB" sz="1150" dirty="0">
                  <a:cs typeface="Kalam" panose="02000000000000000000" pitchFamily="2" charset="0"/>
                </a:rPr>
                <a:t>5</a:t>
              </a:r>
              <a:br>
                <a:rPr lang="en-GB" sz="1150" dirty="0">
                  <a:cs typeface="Kalam" panose="02000000000000000000" pitchFamily="2" charset="0"/>
                </a:rPr>
              </a:br>
              <a:r>
                <a:rPr lang="en-GB" sz="1150" dirty="0">
                  <a:cs typeface="Kalam" panose="02000000000000000000" pitchFamily="2" charset="0"/>
                </a:rPr>
                <a:t>4</a:t>
              </a:r>
              <a:br>
                <a:rPr lang="en-GB" sz="1150" dirty="0">
                  <a:cs typeface="Kalam" panose="02000000000000000000" pitchFamily="2" charset="0"/>
                </a:rPr>
              </a:br>
              <a:r>
                <a:rPr lang="en-GB" sz="1150" dirty="0">
                  <a:cs typeface="Kalam" panose="02000000000000000000" pitchFamily="2" charset="0"/>
                </a:rPr>
                <a:t>3</a:t>
              </a:r>
              <a:br>
                <a:rPr lang="en-GB" sz="1150" dirty="0">
                  <a:cs typeface="Kalam" panose="02000000000000000000" pitchFamily="2" charset="0"/>
                </a:rPr>
              </a:br>
              <a:r>
                <a:rPr lang="en-GB" sz="1150" dirty="0">
                  <a:cs typeface="Kalam" panose="02000000000000000000" pitchFamily="2" charset="0"/>
                </a:rPr>
                <a:t>2</a:t>
              </a:r>
              <a:br>
                <a:rPr lang="en-GB" sz="1150" dirty="0">
                  <a:cs typeface="Kalam" panose="02000000000000000000" pitchFamily="2" charset="0"/>
                </a:rPr>
              </a:br>
              <a:r>
                <a:rPr lang="en-GB" sz="1150" dirty="0">
                  <a:cs typeface="Kalam" panose="02000000000000000000" pitchFamily="2" charset="0"/>
                </a:rPr>
                <a:t>1</a:t>
              </a:r>
              <a:br>
                <a:rPr lang="en-GB" sz="1150" dirty="0">
                  <a:cs typeface="Kalam" panose="02000000000000000000" pitchFamily="2" charset="0"/>
                </a:rPr>
              </a:br>
              <a:r>
                <a:rPr lang="en-GB" sz="1150" dirty="0">
                  <a:cs typeface="Kalam" panose="02000000000000000000" pitchFamily="2" charset="0"/>
                </a:rPr>
                <a:t>0</a:t>
              </a:r>
            </a:p>
          </p:txBody>
        </p:sp>
        <p:sp>
          <p:nvSpPr>
            <p:cNvPr id="125" name="TextBox 124"/>
            <p:cNvSpPr txBox="1"/>
            <p:nvPr/>
          </p:nvSpPr>
          <p:spPr>
            <a:xfrm>
              <a:off x="5507430" y="5772947"/>
              <a:ext cx="1877405" cy="307777"/>
            </a:xfrm>
            <a:prstGeom prst="rect">
              <a:avLst/>
            </a:prstGeom>
            <a:noFill/>
          </p:spPr>
          <p:txBody>
            <a:bodyPr wrap="square" rtlCol="0">
              <a:spAutoFit/>
            </a:bodyPr>
            <a:lstStyle/>
            <a:p>
              <a:pPr algn="ctr"/>
              <a:r>
                <a:rPr lang="en-GB" sz="1400" b="1" dirty="0">
                  <a:cs typeface="Kalam" panose="02000000000000000000" pitchFamily="2" charset="0"/>
                </a:rPr>
                <a:t>Time (24-hour clock)</a:t>
              </a:r>
            </a:p>
          </p:txBody>
        </p:sp>
        <p:sp>
          <p:nvSpPr>
            <p:cNvPr id="126" name="TextBox 125"/>
            <p:cNvSpPr txBox="1"/>
            <p:nvPr/>
          </p:nvSpPr>
          <p:spPr>
            <a:xfrm rot="16200000">
              <a:off x="3440066" y="4333313"/>
              <a:ext cx="1877405" cy="307777"/>
            </a:xfrm>
            <a:prstGeom prst="rect">
              <a:avLst/>
            </a:prstGeom>
            <a:noFill/>
          </p:spPr>
          <p:txBody>
            <a:bodyPr wrap="square" rtlCol="0">
              <a:spAutoFit/>
            </a:bodyPr>
            <a:lstStyle/>
            <a:p>
              <a:pPr algn="ctr"/>
              <a:r>
                <a:rPr lang="en-GB" sz="1400" b="1" dirty="0">
                  <a:cs typeface="Kalam" panose="02000000000000000000" pitchFamily="2" charset="0"/>
                </a:rPr>
                <a:t>Distance (km)</a:t>
              </a:r>
            </a:p>
          </p:txBody>
        </p:sp>
      </p:grpSp>
      <p:sp>
        <p:nvSpPr>
          <p:cNvPr id="7" name="Rectangle 6"/>
          <p:cNvSpPr/>
          <p:nvPr/>
        </p:nvSpPr>
        <p:spPr>
          <a:xfrm>
            <a:off x="755650" y="1312665"/>
            <a:ext cx="7632700" cy="1603104"/>
          </a:xfrm>
          <a:prstGeom prst="rect">
            <a:avLst/>
          </a:prstGeom>
          <a:solidFill>
            <a:srgbClr val="C0DEC2"/>
          </a:solidFill>
        </p:spPr>
        <p:txBody>
          <a:bodyPr wrap="square" lIns="108000" tIns="108000" rIns="108000" bIns="108000">
            <a:spAutoFit/>
          </a:bodyPr>
          <a:lstStyle/>
          <a:p>
            <a:pPr algn="ctr"/>
            <a:r>
              <a:rPr lang="en-GB" dirty="0">
                <a:latin typeface="Twinkl" pitchFamily="50" charset="0"/>
              </a:rPr>
              <a:t>You will have seen some charts and graphs in your maths </a:t>
            </a:r>
            <a:br>
              <a:rPr lang="en-GB" dirty="0">
                <a:latin typeface="Twinkl" pitchFamily="50" charset="0"/>
              </a:rPr>
            </a:br>
            <a:r>
              <a:rPr lang="en-GB" dirty="0">
                <a:latin typeface="Twinkl" pitchFamily="50" charset="0"/>
              </a:rPr>
              <a:t>lessons and also in the world outside school. </a:t>
            </a:r>
          </a:p>
          <a:p>
            <a:pPr algn="ctr"/>
            <a:endParaRPr lang="en-GB" dirty="0">
              <a:latin typeface="Twinkl" pitchFamily="50" charset="0"/>
            </a:endParaRPr>
          </a:p>
          <a:p>
            <a:pPr algn="ctr"/>
            <a:r>
              <a:rPr lang="en-GB" dirty="0">
                <a:latin typeface="Twinkl" pitchFamily="50" charset="0"/>
              </a:rPr>
              <a:t>What types of charts and graphs are you familiar with? Can you </a:t>
            </a:r>
            <a:br>
              <a:rPr lang="en-GB" dirty="0">
                <a:latin typeface="Twinkl" pitchFamily="50" charset="0"/>
              </a:rPr>
            </a:br>
            <a:r>
              <a:rPr lang="en-GB" dirty="0">
                <a:latin typeface="Twinkl" pitchFamily="50" charset="0"/>
              </a:rPr>
              <a:t>describe the way each chart of graph represents information?</a:t>
            </a:r>
          </a:p>
        </p:txBody>
      </p:sp>
      <p:sp>
        <p:nvSpPr>
          <p:cNvPr id="8" name="Rectangle 7"/>
          <p:cNvSpPr/>
          <p:nvPr/>
        </p:nvSpPr>
        <p:spPr>
          <a:xfrm>
            <a:off x="755650" y="697112"/>
            <a:ext cx="7632700" cy="615553"/>
          </a:xfrm>
          <a:prstGeom prst="rect">
            <a:avLst/>
          </a:prstGeom>
        </p:spPr>
        <p:txBody>
          <a:bodyPr wrap="square" lIns="0" tIns="0" rIns="0" bIns="0">
            <a:spAutoFit/>
          </a:bodyPr>
          <a:lstStyle/>
          <a:p>
            <a:pPr algn="ctr"/>
            <a:r>
              <a:rPr lang="en-GB" sz="4000" b="1" dirty="0">
                <a:latin typeface="Twinkl" pitchFamily="50" charset="0"/>
              </a:rPr>
              <a:t>Tremendous Charts!</a:t>
            </a:r>
            <a:endParaRPr lang="en-GB" sz="4000" b="1" dirty="0">
              <a:latin typeface="+mj-lt"/>
            </a:endParaRPr>
          </a:p>
        </p:txBody>
      </p:sp>
      <p:pic>
        <p:nvPicPr>
          <p:cNvPr id="10" name="Picture 1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696800" y="612000"/>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6" name="Rectangle 165">
            <a:hlinkClick r:id="rId5" action="ppaction://hlinksldjump"/>
          </p:cNvPr>
          <p:cNvSpPr/>
          <p:nvPr/>
        </p:nvSpPr>
        <p:spPr>
          <a:xfrm>
            <a:off x="776376" y="4437021"/>
            <a:ext cx="1268743" cy="504427"/>
          </a:xfrm>
          <a:prstGeom prst="rect">
            <a:avLst/>
          </a:prstGeom>
          <a:solidFill>
            <a:srgbClr val="C0DEC2"/>
          </a:solidFill>
          <a:ln w="28575">
            <a:solidFill>
              <a:srgbClr val="0095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rPr>
              <a:t>Back</a:t>
            </a:r>
          </a:p>
        </p:txBody>
      </p:sp>
    </p:spTree>
    <p:extLst>
      <p:ext uri="{BB962C8B-B14F-4D97-AF65-F5344CB8AC3E}">
        <p14:creationId xmlns:p14="http://schemas.microsoft.com/office/powerpoint/2010/main" val="3278410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66"/>
                                        </p:tgtEl>
                                        <p:attrNameLst>
                                          <p:attrName>style.visibility</p:attrName>
                                        </p:attrNameLst>
                                      </p:cBhvr>
                                      <p:to>
                                        <p:strVal val="visible"/>
                                      </p:to>
                                    </p:set>
                                    <p:animEffect transition="in" filter="fade">
                                      <p:cBhvr>
                                        <p:cTn id="16" dur="500"/>
                                        <p:tgtEl>
                                          <p:spTgt spid="1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6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p:cNvSpPr/>
          <p:nvPr/>
        </p:nvSpPr>
        <p:spPr>
          <a:xfrm>
            <a:off x="755651" y="1920936"/>
            <a:ext cx="3816349" cy="3542096"/>
          </a:xfrm>
          <a:prstGeom prst="rect">
            <a:avLst/>
          </a:prstGeom>
          <a:solidFill>
            <a:srgbClr val="C0DEC2"/>
          </a:solidFill>
        </p:spPr>
        <p:txBody>
          <a:bodyPr wrap="square" lIns="108000" tIns="108000" rIns="108000" bIns="108000">
            <a:spAutoFit/>
          </a:bodyPr>
          <a:lstStyle/>
          <a:p>
            <a:r>
              <a:rPr lang="en-GB" dirty="0" err="1">
                <a:latin typeface="Twinkl" pitchFamily="50" charset="0"/>
              </a:rPr>
              <a:t>Kamil</a:t>
            </a:r>
            <a:r>
              <a:rPr lang="en-GB" dirty="0">
                <a:latin typeface="Twinkl" pitchFamily="50" charset="0"/>
              </a:rPr>
              <a:t> took part in a sponsored cycle ride.</a:t>
            </a:r>
          </a:p>
          <a:p>
            <a:endParaRPr lang="en-GB" dirty="0">
              <a:latin typeface="Twinkl" pitchFamily="50" charset="0"/>
            </a:endParaRPr>
          </a:p>
          <a:p>
            <a:r>
              <a:rPr lang="en-GB" dirty="0">
                <a:latin typeface="Twinkl" pitchFamily="50" charset="0"/>
              </a:rPr>
              <a:t>During the afternoon, his fitness tracker recorded how far he cycled.</a:t>
            </a:r>
          </a:p>
          <a:p>
            <a:endParaRPr lang="en-GB" dirty="0">
              <a:latin typeface="Twinkl" pitchFamily="50" charset="0"/>
            </a:endParaRPr>
          </a:p>
          <a:p>
            <a:r>
              <a:rPr lang="en-GB" dirty="0">
                <a:latin typeface="Twinkl" pitchFamily="50" charset="0"/>
              </a:rPr>
              <a:t>Here is the table of data showing how far </a:t>
            </a:r>
            <a:r>
              <a:rPr lang="en-GB" dirty="0" err="1">
                <a:latin typeface="Twinkl" pitchFamily="50" charset="0"/>
              </a:rPr>
              <a:t>Kamil</a:t>
            </a:r>
            <a:r>
              <a:rPr lang="en-GB" dirty="0">
                <a:latin typeface="Twinkl" pitchFamily="50" charset="0"/>
              </a:rPr>
              <a:t> cycled over two hours.</a:t>
            </a:r>
          </a:p>
          <a:p>
            <a:endParaRPr lang="en-GB" dirty="0">
              <a:latin typeface="Twinkl" pitchFamily="50" charset="0"/>
            </a:endParaRPr>
          </a:p>
          <a:p>
            <a:r>
              <a:rPr lang="en-GB" dirty="0">
                <a:latin typeface="Twinkl" pitchFamily="50" charset="0"/>
              </a:rPr>
              <a:t>How would you represent this data as a graph?</a:t>
            </a:r>
          </a:p>
        </p:txBody>
      </p:sp>
      <p:sp>
        <p:nvSpPr>
          <p:cNvPr id="8" name="Rectangle 7"/>
          <p:cNvSpPr/>
          <p:nvPr/>
        </p:nvSpPr>
        <p:spPr>
          <a:xfrm>
            <a:off x="755650" y="697112"/>
            <a:ext cx="7632700" cy="615553"/>
          </a:xfrm>
          <a:prstGeom prst="rect">
            <a:avLst/>
          </a:prstGeom>
        </p:spPr>
        <p:txBody>
          <a:bodyPr wrap="square" lIns="0" tIns="0" rIns="0" bIns="0">
            <a:spAutoFit/>
          </a:bodyPr>
          <a:lstStyle/>
          <a:p>
            <a:pPr algn="ctr"/>
            <a:r>
              <a:rPr lang="en-GB" sz="4000" b="1" dirty="0">
                <a:latin typeface="Twinkl" pitchFamily="50" charset="0"/>
              </a:rPr>
              <a:t>Cycle Ride Data</a:t>
            </a:r>
            <a:endParaRPr lang="en-GB" sz="4000" b="1" dirty="0">
              <a:latin typeface="+mj-lt"/>
            </a:endParaRPr>
          </a:p>
        </p:txBody>
      </p:sp>
      <p:graphicFrame>
        <p:nvGraphicFramePr>
          <p:cNvPr id="10" name="Table 9">
            <a:extLst>
              <a:ext uri="{FF2B5EF4-FFF2-40B4-BE49-F238E27FC236}">
                <a16:creationId xmlns:a16="http://schemas.microsoft.com/office/drawing/2014/main" id="{77275D15-6BB7-48B0-ABBE-AEAEE61CAEDE}"/>
              </a:ext>
            </a:extLst>
          </p:cNvPr>
          <p:cNvGraphicFramePr>
            <a:graphicFrameLocks noGrp="1"/>
          </p:cNvGraphicFramePr>
          <p:nvPr>
            <p:extLst>
              <p:ext uri="{D42A27DB-BD31-4B8C-83A1-F6EECF244321}">
                <p14:modId xmlns:p14="http://schemas.microsoft.com/office/powerpoint/2010/main" val="94108024"/>
              </p:ext>
            </p:extLst>
          </p:nvPr>
        </p:nvGraphicFramePr>
        <p:xfrm>
          <a:off x="4656666" y="1920936"/>
          <a:ext cx="3731684" cy="3542095"/>
        </p:xfrm>
        <a:graphic>
          <a:graphicData uri="http://schemas.openxmlformats.org/drawingml/2006/table">
            <a:tbl>
              <a:tblPr firstRow="1" bandRow="1">
                <a:tableStyleId>{5C22544A-7EE6-4342-B048-85BDC9FD1C3A}</a:tableStyleId>
              </a:tblPr>
              <a:tblGrid>
                <a:gridCol w="1865842">
                  <a:extLst>
                    <a:ext uri="{9D8B030D-6E8A-4147-A177-3AD203B41FA5}">
                      <a16:colId xmlns:a16="http://schemas.microsoft.com/office/drawing/2014/main" val="69334828"/>
                    </a:ext>
                  </a:extLst>
                </a:gridCol>
                <a:gridCol w="1865842">
                  <a:extLst>
                    <a:ext uri="{9D8B030D-6E8A-4147-A177-3AD203B41FA5}">
                      <a16:colId xmlns:a16="http://schemas.microsoft.com/office/drawing/2014/main" val="3065641960"/>
                    </a:ext>
                  </a:extLst>
                </a:gridCol>
              </a:tblGrid>
              <a:tr h="700634">
                <a:tc>
                  <a:txBody>
                    <a:bodyPr/>
                    <a:lstStyle/>
                    <a:p>
                      <a:pPr algn="ctr"/>
                      <a:r>
                        <a:rPr lang="en-GB" b="1" dirty="0">
                          <a:solidFill>
                            <a:schemeClr val="bg1"/>
                          </a:solidFill>
                          <a:latin typeface="Twinkl" pitchFamily="50" charset="0"/>
                        </a:rPr>
                        <a:t>Time </a:t>
                      </a:r>
                      <a:br>
                        <a:rPr lang="en-GB" b="1" dirty="0">
                          <a:solidFill>
                            <a:schemeClr val="bg1"/>
                          </a:solidFill>
                          <a:latin typeface="Twinkl" pitchFamily="50" charset="0"/>
                        </a:rPr>
                      </a:br>
                      <a:r>
                        <a:rPr lang="en-GB" b="1" dirty="0">
                          <a:solidFill>
                            <a:schemeClr val="bg1"/>
                          </a:solidFill>
                          <a:latin typeface="Twinkl" pitchFamily="50" charset="0"/>
                        </a:rPr>
                        <a:t>(24-hour clock)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9541"/>
                    </a:solidFill>
                  </a:tcPr>
                </a:tc>
                <a:tc>
                  <a:txBody>
                    <a:bodyPr/>
                    <a:lstStyle/>
                    <a:p>
                      <a:pPr algn="ctr"/>
                      <a:r>
                        <a:rPr lang="en-GB" b="1" dirty="0">
                          <a:solidFill>
                            <a:schemeClr val="bg1"/>
                          </a:solidFill>
                          <a:latin typeface="Twinkl" pitchFamily="50" charset="0"/>
                        </a:rPr>
                        <a:t>Distance Cycled </a:t>
                      </a:r>
                      <a:br>
                        <a:rPr lang="en-GB" b="1" dirty="0">
                          <a:solidFill>
                            <a:schemeClr val="bg1"/>
                          </a:solidFill>
                          <a:latin typeface="Twinkl" pitchFamily="50" charset="0"/>
                        </a:rPr>
                      </a:br>
                      <a:r>
                        <a:rPr lang="en-GB" b="1" dirty="0">
                          <a:solidFill>
                            <a:schemeClr val="bg1"/>
                          </a:solidFill>
                          <a:latin typeface="Twinkl" pitchFamily="50" charset="0"/>
                        </a:rPr>
                        <a:t>(km)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9541"/>
                    </a:solidFill>
                  </a:tcPr>
                </a:tc>
                <a:extLst>
                  <a:ext uri="{0D108BD9-81ED-4DB2-BD59-A6C34878D82A}">
                    <a16:rowId xmlns:a16="http://schemas.microsoft.com/office/drawing/2014/main" val="214128003"/>
                  </a:ext>
                </a:extLst>
              </a:tr>
              <a:tr h="405923">
                <a:tc>
                  <a:txBody>
                    <a:bodyPr/>
                    <a:lstStyle/>
                    <a:p>
                      <a:pPr algn="ctr"/>
                      <a:r>
                        <a:rPr lang="en-GB" b="0" dirty="0">
                          <a:latin typeface="Twinkl" pitchFamily="50" charset="0"/>
                        </a:rPr>
                        <a:t>14:00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b="0" dirty="0">
                          <a:latin typeface="Twinkl" pitchFamily="50" charset="0"/>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68135030"/>
                  </a:ext>
                </a:extLst>
              </a:tr>
              <a:tr h="405923">
                <a:tc>
                  <a:txBody>
                    <a:bodyPr/>
                    <a:lstStyle/>
                    <a:p>
                      <a:pPr algn="ctr"/>
                      <a:r>
                        <a:rPr lang="en-GB" b="0" dirty="0">
                          <a:latin typeface="Twinkl" pitchFamily="50" charset="0"/>
                        </a:rPr>
                        <a:t>14:20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b="0" dirty="0">
                          <a:latin typeface="Twinkl" pitchFamily="50" charset="0"/>
                        </a:rPr>
                        <a:t>1.2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27872459"/>
                  </a:ext>
                </a:extLst>
              </a:tr>
              <a:tr h="405923">
                <a:tc>
                  <a:txBody>
                    <a:bodyPr/>
                    <a:lstStyle/>
                    <a:p>
                      <a:pPr algn="ctr"/>
                      <a:r>
                        <a:rPr lang="en-GB" b="0">
                          <a:latin typeface="Twinkl" pitchFamily="50" charset="0"/>
                        </a:rPr>
                        <a:t>14:40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b="0" dirty="0">
                          <a:latin typeface="Twinkl" pitchFamily="50"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91437712"/>
                  </a:ext>
                </a:extLst>
              </a:tr>
              <a:tr h="405923">
                <a:tc>
                  <a:txBody>
                    <a:bodyPr/>
                    <a:lstStyle/>
                    <a:p>
                      <a:pPr algn="ctr"/>
                      <a:r>
                        <a:rPr lang="en-GB" b="0">
                          <a:latin typeface="Twinkl" pitchFamily="50" charset="0"/>
                        </a:rPr>
                        <a:t>15:00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b="0" dirty="0">
                          <a:latin typeface="Twinkl" pitchFamily="50" charset="0"/>
                        </a:rPr>
                        <a:t>3.2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4416775"/>
                  </a:ext>
                </a:extLst>
              </a:tr>
              <a:tr h="405923">
                <a:tc>
                  <a:txBody>
                    <a:bodyPr/>
                    <a:lstStyle/>
                    <a:p>
                      <a:pPr algn="ctr"/>
                      <a:r>
                        <a:rPr lang="en-GB" b="0">
                          <a:latin typeface="Twinkl" pitchFamily="50" charset="0"/>
                        </a:rPr>
                        <a:t>15:20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b="0" dirty="0">
                          <a:latin typeface="Twinkl" pitchFamily="50" charset="0"/>
                        </a:rPr>
                        <a:t>3.6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29930228"/>
                  </a:ext>
                </a:extLst>
              </a:tr>
              <a:tr h="405923">
                <a:tc>
                  <a:txBody>
                    <a:bodyPr/>
                    <a:lstStyle/>
                    <a:p>
                      <a:pPr algn="ctr"/>
                      <a:r>
                        <a:rPr lang="en-GB" b="0" dirty="0">
                          <a:latin typeface="Twinkl" pitchFamily="50" charset="0"/>
                        </a:rPr>
                        <a:t>15:40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b="0" dirty="0">
                          <a:latin typeface="Twinkl" pitchFamily="50" charset="0"/>
                        </a:rPr>
                        <a:t>4.8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15020368"/>
                  </a:ext>
                </a:extLst>
              </a:tr>
              <a:tr h="405923">
                <a:tc>
                  <a:txBody>
                    <a:bodyPr/>
                    <a:lstStyle/>
                    <a:p>
                      <a:pPr algn="ctr"/>
                      <a:r>
                        <a:rPr lang="en-GB" b="0" dirty="0">
                          <a:latin typeface="Twinkl" pitchFamily="50" charset="0"/>
                        </a:rPr>
                        <a:t>16:00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b="0" dirty="0">
                          <a:latin typeface="Twinkl" pitchFamily="50" charset="0"/>
                        </a:rPr>
                        <a:t>5.4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87817827"/>
                  </a:ext>
                </a:extLst>
              </a:tr>
            </a:tbl>
          </a:graphicData>
        </a:graphic>
      </p:graphicFrame>
      <p:pic>
        <p:nvPicPr>
          <p:cNvPr id="11" name="Whole Clas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80751" y="612000"/>
            <a:ext cx="1238498" cy="864000"/>
          </a:xfrm>
          <a:prstGeom prst="rect">
            <a:avLst/>
          </a:prstGeom>
        </p:spPr>
      </p:pic>
    </p:spTree>
    <p:extLst>
      <p:ext uri="{BB962C8B-B14F-4D97-AF65-F5344CB8AC3E}">
        <p14:creationId xmlns:p14="http://schemas.microsoft.com/office/powerpoint/2010/main" val="258865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theme/theme1.xml><?xml version="1.0" encoding="utf-8"?>
<a:theme xmlns:a="http://schemas.openxmlformats.org/drawingml/2006/main" name="1_Office Theme">
  <a:themeElements>
    <a:clrScheme name="Twinkl Planit">
      <a:dk1>
        <a:srgbClr val="1C1C1C"/>
      </a:dk1>
      <a:lt1>
        <a:srgbClr val="FFFFFF"/>
      </a:lt1>
      <a:dk2>
        <a:srgbClr val="132A8C"/>
      </a:dk2>
      <a:lt2>
        <a:srgbClr val="E2E2E2"/>
      </a:lt2>
      <a:accent1>
        <a:srgbClr val="6B388C"/>
      </a:accent1>
      <a:accent2>
        <a:srgbClr val="E6236A"/>
      </a:accent2>
      <a:accent3>
        <a:srgbClr val="32B3A2"/>
      </a:accent3>
      <a:accent4>
        <a:srgbClr val="A21774"/>
      </a:accent4>
      <a:accent5>
        <a:srgbClr val="14B4E4"/>
      </a:accent5>
      <a:accent6>
        <a:srgbClr val="EE7918"/>
      </a:accent6>
      <a:hlink>
        <a:srgbClr val="14B4E4"/>
      </a:hlink>
      <a:folHlink>
        <a:srgbClr val="86CEFA"/>
      </a:folHlink>
    </a:clrScheme>
    <a:fontScheme name="Custom 1">
      <a:majorFont>
        <a:latin typeface="Twinkl SemiBold"/>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esson Presentation Template" id="{1412784A-9730-4539-AD18-FDCBB0907DE4}" vid="{C564E1A4-2DFA-4397-8513-317C74FF867F}"/>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Lesson Presentation Template</Template>
  <TotalTime>654</TotalTime>
  <Words>1456</Words>
  <Application>Microsoft Macintosh PowerPoint</Application>
  <PresentationFormat>On-screen Show (4:3)</PresentationFormat>
  <Paragraphs>246</Paragraphs>
  <Slides>21</Slides>
  <Notes>0</Notes>
  <HiddenSlides>4</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21</vt:i4>
      </vt:variant>
    </vt:vector>
  </HeadingPairs>
  <TitlesOfParts>
    <vt:vector size="28" baseType="lpstr">
      <vt:lpstr>Twinkl</vt:lpstr>
      <vt:lpstr>Sassoon Infant Md</vt:lpstr>
      <vt:lpstr>Arial</vt:lpstr>
      <vt:lpstr>Tuffy</vt:lpstr>
      <vt:lpstr>Tuffy-TTF</vt:lpstr>
      <vt:lpstr>Twinkl SemiBold</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Twinkl PlanIt</dc:title>
  <dc:creator>Lydia Fay</dc:creator>
  <cp:lastModifiedBy>Sarah Haden</cp:lastModifiedBy>
  <cp:revision>140</cp:revision>
  <dcterms:created xsi:type="dcterms:W3CDTF">2019-08-14T14:16:56Z</dcterms:created>
  <dcterms:modified xsi:type="dcterms:W3CDTF">2020-05-12T13:08:38Z</dcterms:modified>
</cp:coreProperties>
</file>