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6" r:id="rId4"/>
    <p:sldId id="258" r:id="rId5"/>
    <p:sldId id="267" r:id="rId6"/>
    <p:sldId id="259" r:id="rId7"/>
    <p:sldId id="260" r:id="rId8"/>
    <p:sldId id="261" r:id="rId9"/>
    <p:sldId id="268" r:id="rId10"/>
    <p:sldId id="269" r:id="rId11"/>
    <p:sldId id="262" r:id="rId12"/>
    <p:sldId id="270" r:id="rId13"/>
    <p:sldId id="263" r:id="rId14"/>
    <p:sldId id="272" r:id="rId15"/>
    <p:sldId id="264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915B869-DD3D-4F9A-845E-37008CADBDA3}" type="doc">
      <dgm:prSet loTypeId="urn:microsoft.com/office/officeart/2005/8/layout/vList3#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9FD4823C-6633-4D35-A344-454BAB211EA5}">
      <dgm:prSet phldrT="[Text]"/>
      <dgm:spPr>
        <a:solidFill>
          <a:schemeClr val="accent5">
            <a:lumMod val="50000"/>
          </a:schemeClr>
        </a:solidFill>
      </dgm:spPr>
      <dgm:t>
        <a:bodyPr/>
        <a:lstStyle/>
        <a:p>
          <a:r>
            <a:rPr lang="en-GB" b="1" dirty="0">
              <a:solidFill>
                <a:schemeClr val="tx1"/>
              </a:solidFill>
            </a:rPr>
            <a:t>Identify </a:t>
          </a:r>
          <a:r>
            <a:rPr lang="en-GB" b="0" dirty="0">
              <a:solidFill>
                <a:schemeClr val="tx1"/>
              </a:solidFill>
            </a:rPr>
            <a:t>what a waterfall looks like</a:t>
          </a:r>
        </a:p>
      </dgm:t>
    </dgm:pt>
    <dgm:pt modelId="{753396D8-EBD5-4F27-9343-CF11EB016B16}" type="parTrans" cxnId="{BF268D77-CE5D-48D6-A935-336C3F557B63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9F22AE9C-4ECB-4640-92F3-A905963B57B3}" type="sibTrans" cxnId="{BF268D77-CE5D-48D6-A935-336C3F557B63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E9566A28-5ACD-4B1E-B51E-16F349058315}">
      <dgm:prSet phldrT="[Text]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en-GB" b="1" dirty="0">
              <a:solidFill>
                <a:schemeClr val="tx1"/>
              </a:solidFill>
            </a:rPr>
            <a:t>Consider</a:t>
          </a:r>
          <a:r>
            <a:rPr lang="en-GB" b="0" dirty="0">
              <a:solidFill>
                <a:schemeClr val="tx1"/>
              </a:solidFill>
            </a:rPr>
            <a:t> how waterfalls are created</a:t>
          </a:r>
        </a:p>
      </dgm:t>
    </dgm:pt>
    <dgm:pt modelId="{DDF75108-4826-4E19-BC05-2F2551D66BDE}" type="parTrans" cxnId="{8B876A7B-5612-4D63-905B-BA609B3A4568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0F68EBD7-9387-4235-80C9-0DD7D3D93741}" type="sibTrans" cxnId="{8B876A7B-5612-4D63-905B-BA609B3A4568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37802A34-3BF2-4FE0-84F3-AFEDA7E54ED3}">
      <dgm:prSet phldrT="[Text]"/>
      <dgm:spPr>
        <a:solidFill>
          <a:srgbClr val="FFC000"/>
        </a:solidFill>
      </dgm:spPr>
      <dgm:t>
        <a:bodyPr/>
        <a:lstStyle/>
        <a:p>
          <a:r>
            <a:rPr lang="en-GB" b="1" dirty="0">
              <a:solidFill>
                <a:schemeClr val="tx1"/>
              </a:solidFill>
            </a:rPr>
            <a:t>Summarise </a:t>
          </a:r>
          <a:r>
            <a:rPr lang="en-GB" b="0" dirty="0">
              <a:solidFill>
                <a:schemeClr val="tx1"/>
              </a:solidFill>
            </a:rPr>
            <a:t>your understanding in a detailed paragraph to explain the formation of waterfalls</a:t>
          </a:r>
        </a:p>
      </dgm:t>
    </dgm:pt>
    <dgm:pt modelId="{35410B36-DF1C-410A-A48F-714BD9E8FD79}" type="parTrans" cxnId="{207D6D4C-644A-4A0D-93DE-28C39B99DE40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EC601FC1-B93A-4869-A701-034A52409E6D}" type="sibTrans" cxnId="{207D6D4C-644A-4A0D-93DE-28C39B99DE40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4188A397-039A-4944-A31B-619A33B4E98A}" type="pres">
      <dgm:prSet presAssocID="{C915B869-DD3D-4F9A-845E-37008CADBDA3}" presName="linearFlow" presStyleCnt="0">
        <dgm:presLayoutVars>
          <dgm:dir/>
          <dgm:resizeHandles val="exact"/>
        </dgm:presLayoutVars>
      </dgm:prSet>
      <dgm:spPr/>
    </dgm:pt>
    <dgm:pt modelId="{30A768FF-5486-451C-8D28-3E402F996E53}" type="pres">
      <dgm:prSet presAssocID="{9FD4823C-6633-4D35-A344-454BAB211EA5}" presName="composite" presStyleCnt="0"/>
      <dgm:spPr/>
    </dgm:pt>
    <dgm:pt modelId="{310A4C49-36CF-424D-A405-8412F3B9523B}" type="pres">
      <dgm:prSet presAssocID="{9FD4823C-6633-4D35-A344-454BAB211EA5}" presName="imgShp" presStyleLbl="fgImgPlace1" presStyleIdx="0" presStyleCnt="3"/>
      <dgm:spPr>
        <a:blipFill>
          <a:blip xmlns:r="http://schemas.openxmlformats.org/officeDocument/2006/relationships" r:embed="rId1">
            <a:extLst/>
          </a:blip>
          <a:srcRect/>
          <a:stretch>
            <a:fillRect t="-10000" b="-10000"/>
          </a:stretch>
        </a:blipFill>
      </dgm:spPr>
    </dgm:pt>
    <dgm:pt modelId="{4847FBB8-04B6-434D-9662-884FE21BE275}" type="pres">
      <dgm:prSet presAssocID="{9FD4823C-6633-4D35-A344-454BAB211EA5}" presName="txShp" presStyleLbl="node1" presStyleIdx="0" presStyleCnt="3">
        <dgm:presLayoutVars>
          <dgm:bulletEnabled val="1"/>
        </dgm:presLayoutVars>
      </dgm:prSet>
      <dgm:spPr/>
    </dgm:pt>
    <dgm:pt modelId="{928B0000-EC6F-4E30-9993-6B3473C9815C}" type="pres">
      <dgm:prSet presAssocID="{9F22AE9C-4ECB-4640-92F3-A905963B57B3}" presName="spacing" presStyleCnt="0"/>
      <dgm:spPr/>
    </dgm:pt>
    <dgm:pt modelId="{28F82717-41E5-4994-8AC1-F747FDAE1959}" type="pres">
      <dgm:prSet presAssocID="{E9566A28-5ACD-4B1E-B51E-16F349058315}" presName="composite" presStyleCnt="0"/>
      <dgm:spPr/>
    </dgm:pt>
    <dgm:pt modelId="{45B99FEE-4E56-4314-A5B0-53E34C8B0149}" type="pres">
      <dgm:prSet presAssocID="{E9566A28-5ACD-4B1E-B51E-16F349058315}" presName="imgShp" presStyleLbl="fgImgPlace1" presStyleIdx="1" presStyleCnt="3"/>
      <dgm:spPr>
        <a:blipFill>
          <a:blip xmlns:r="http://schemas.openxmlformats.org/officeDocument/2006/relationships" r:embed="rId2">
            <a:extLst/>
          </a:blip>
          <a:srcRect/>
          <a:stretch>
            <a:fillRect t="-10000" b="-10000"/>
          </a:stretch>
        </a:blipFill>
      </dgm:spPr>
    </dgm:pt>
    <dgm:pt modelId="{45D3CAE1-118A-4ACA-B71C-FB2DF82DDC8D}" type="pres">
      <dgm:prSet presAssocID="{E9566A28-5ACD-4B1E-B51E-16F349058315}" presName="txShp" presStyleLbl="node1" presStyleIdx="1" presStyleCnt="3">
        <dgm:presLayoutVars>
          <dgm:bulletEnabled val="1"/>
        </dgm:presLayoutVars>
      </dgm:prSet>
      <dgm:spPr/>
    </dgm:pt>
    <dgm:pt modelId="{0B3A8ADA-AB8C-4626-A697-CD7FE5B1590B}" type="pres">
      <dgm:prSet presAssocID="{0F68EBD7-9387-4235-80C9-0DD7D3D93741}" presName="spacing" presStyleCnt="0"/>
      <dgm:spPr/>
    </dgm:pt>
    <dgm:pt modelId="{8880477E-D9C6-468A-9CAA-BFC0164CA71A}" type="pres">
      <dgm:prSet presAssocID="{37802A34-3BF2-4FE0-84F3-AFEDA7E54ED3}" presName="composite" presStyleCnt="0"/>
      <dgm:spPr/>
    </dgm:pt>
    <dgm:pt modelId="{FABDD2E3-9646-4F44-9A2D-0484455B72C9}" type="pres">
      <dgm:prSet presAssocID="{37802A34-3BF2-4FE0-84F3-AFEDA7E54ED3}" presName="imgShp" presStyleLbl="fgImgPlace1" presStyleIdx="2" presStyleCnt="3"/>
      <dgm:spPr>
        <a:blipFill>
          <a:blip xmlns:r="http://schemas.openxmlformats.org/officeDocument/2006/relationships" r:embed="rId3">
            <a:extLst/>
          </a:blip>
          <a:srcRect/>
          <a:stretch>
            <a:fillRect t="-12000" b="-12000"/>
          </a:stretch>
        </a:blipFill>
      </dgm:spPr>
    </dgm:pt>
    <dgm:pt modelId="{09FB03FA-59C9-4B18-AB5E-CA7E06E8A7D6}" type="pres">
      <dgm:prSet presAssocID="{37802A34-3BF2-4FE0-84F3-AFEDA7E54ED3}" presName="txShp" presStyleLbl="node1" presStyleIdx="2" presStyleCnt="3">
        <dgm:presLayoutVars>
          <dgm:bulletEnabled val="1"/>
        </dgm:presLayoutVars>
      </dgm:prSet>
      <dgm:spPr/>
    </dgm:pt>
  </dgm:ptLst>
  <dgm:cxnLst>
    <dgm:cxn modelId="{55375F64-C70C-4769-8567-A6E3519A8BE1}" type="presOf" srcId="{37802A34-3BF2-4FE0-84F3-AFEDA7E54ED3}" destId="{09FB03FA-59C9-4B18-AB5E-CA7E06E8A7D6}" srcOrd="0" destOrd="0" presId="urn:microsoft.com/office/officeart/2005/8/layout/vList3#1"/>
    <dgm:cxn modelId="{207D6D4C-644A-4A0D-93DE-28C39B99DE40}" srcId="{C915B869-DD3D-4F9A-845E-37008CADBDA3}" destId="{37802A34-3BF2-4FE0-84F3-AFEDA7E54ED3}" srcOrd="2" destOrd="0" parTransId="{35410B36-DF1C-410A-A48F-714BD9E8FD79}" sibTransId="{EC601FC1-B93A-4869-A701-034A52409E6D}"/>
    <dgm:cxn modelId="{BF268D77-CE5D-48D6-A935-336C3F557B63}" srcId="{C915B869-DD3D-4F9A-845E-37008CADBDA3}" destId="{9FD4823C-6633-4D35-A344-454BAB211EA5}" srcOrd="0" destOrd="0" parTransId="{753396D8-EBD5-4F27-9343-CF11EB016B16}" sibTransId="{9F22AE9C-4ECB-4640-92F3-A905963B57B3}"/>
    <dgm:cxn modelId="{8B876A7B-5612-4D63-905B-BA609B3A4568}" srcId="{C915B869-DD3D-4F9A-845E-37008CADBDA3}" destId="{E9566A28-5ACD-4B1E-B51E-16F349058315}" srcOrd="1" destOrd="0" parTransId="{DDF75108-4826-4E19-BC05-2F2551D66BDE}" sibTransId="{0F68EBD7-9387-4235-80C9-0DD7D3D93741}"/>
    <dgm:cxn modelId="{7A641181-33AD-49A9-96DE-6B41976114A8}" type="presOf" srcId="{9FD4823C-6633-4D35-A344-454BAB211EA5}" destId="{4847FBB8-04B6-434D-9662-884FE21BE275}" srcOrd="0" destOrd="0" presId="urn:microsoft.com/office/officeart/2005/8/layout/vList3#1"/>
    <dgm:cxn modelId="{D38DF39F-75CA-47B8-B721-BA88569D8F16}" type="presOf" srcId="{C915B869-DD3D-4F9A-845E-37008CADBDA3}" destId="{4188A397-039A-4944-A31B-619A33B4E98A}" srcOrd="0" destOrd="0" presId="urn:microsoft.com/office/officeart/2005/8/layout/vList3#1"/>
    <dgm:cxn modelId="{C9CAB5BF-60D2-4C76-8F50-5B037E1E77C2}" type="presOf" srcId="{E9566A28-5ACD-4B1E-B51E-16F349058315}" destId="{45D3CAE1-118A-4ACA-B71C-FB2DF82DDC8D}" srcOrd="0" destOrd="0" presId="urn:microsoft.com/office/officeart/2005/8/layout/vList3#1"/>
    <dgm:cxn modelId="{940D365C-22A9-40B2-B3B2-5DA6BEAADF08}" type="presParOf" srcId="{4188A397-039A-4944-A31B-619A33B4E98A}" destId="{30A768FF-5486-451C-8D28-3E402F996E53}" srcOrd="0" destOrd="0" presId="urn:microsoft.com/office/officeart/2005/8/layout/vList3#1"/>
    <dgm:cxn modelId="{DC08866B-9F63-475F-94C0-07BE1AC615B0}" type="presParOf" srcId="{30A768FF-5486-451C-8D28-3E402F996E53}" destId="{310A4C49-36CF-424D-A405-8412F3B9523B}" srcOrd="0" destOrd="0" presId="urn:microsoft.com/office/officeart/2005/8/layout/vList3#1"/>
    <dgm:cxn modelId="{27AC15A6-7BF5-4EBC-8906-1C860FCDA00F}" type="presParOf" srcId="{30A768FF-5486-451C-8D28-3E402F996E53}" destId="{4847FBB8-04B6-434D-9662-884FE21BE275}" srcOrd="1" destOrd="0" presId="urn:microsoft.com/office/officeart/2005/8/layout/vList3#1"/>
    <dgm:cxn modelId="{45D9EFD8-08F2-4C04-ABC8-704DF50A5B0F}" type="presParOf" srcId="{4188A397-039A-4944-A31B-619A33B4E98A}" destId="{928B0000-EC6F-4E30-9993-6B3473C9815C}" srcOrd="1" destOrd="0" presId="urn:microsoft.com/office/officeart/2005/8/layout/vList3#1"/>
    <dgm:cxn modelId="{E6375FA5-42BC-42C9-9638-BC588141C224}" type="presParOf" srcId="{4188A397-039A-4944-A31B-619A33B4E98A}" destId="{28F82717-41E5-4994-8AC1-F747FDAE1959}" srcOrd="2" destOrd="0" presId="urn:microsoft.com/office/officeart/2005/8/layout/vList3#1"/>
    <dgm:cxn modelId="{26F109D8-6926-4080-86A7-DBA92DDDFDD0}" type="presParOf" srcId="{28F82717-41E5-4994-8AC1-F747FDAE1959}" destId="{45B99FEE-4E56-4314-A5B0-53E34C8B0149}" srcOrd="0" destOrd="0" presId="urn:microsoft.com/office/officeart/2005/8/layout/vList3#1"/>
    <dgm:cxn modelId="{B1ABDBF6-BADC-4159-95CC-569EC60FCBB0}" type="presParOf" srcId="{28F82717-41E5-4994-8AC1-F747FDAE1959}" destId="{45D3CAE1-118A-4ACA-B71C-FB2DF82DDC8D}" srcOrd="1" destOrd="0" presId="urn:microsoft.com/office/officeart/2005/8/layout/vList3#1"/>
    <dgm:cxn modelId="{8E32B8A3-6925-4368-96B8-AA2AE525BA71}" type="presParOf" srcId="{4188A397-039A-4944-A31B-619A33B4E98A}" destId="{0B3A8ADA-AB8C-4626-A697-CD7FE5B1590B}" srcOrd="3" destOrd="0" presId="urn:microsoft.com/office/officeart/2005/8/layout/vList3#1"/>
    <dgm:cxn modelId="{34485437-3B21-467C-8FC1-54222F5EF246}" type="presParOf" srcId="{4188A397-039A-4944-A31B-619A33B4E98A}" destId="{8880477E-D9C6-468A-9CAA-BFC0164CA71A}" srcOrd="4" destOrd="0" presId="urn:microsoft.com/office/officeart/2005/8/layout/vList3#1"/>
    <dgm:cxn modelId="{1969804C-BE82-4466-B74D-26F79E8E470D}" type="presParOf" srcId="{8880477E-D9C6-468A-9CAA-BFC0164CA71A}" destId="{FABDD2E3-9646-4F44-9A2D-0484455B72C9}" srcOrd="0" destOrd="0" presId="urn:microsoft.com/office/officeart/2005/8/layout/vList3#1"/>
    <dgm:cxn modelId="{9E5B4547-EEEA-4E2D-8996-F9C3DE1A50CB}" type="presParOf" srcId="{8880477E-D9C6-468A-9CAA-BFC0164CA71A}" destId="{09FB03FA-59C9-4B18-AB5E-CA7E06E8A7D6}" srcOrd="1" destOrd="0" presId="urn:microsoft.com/office/officeart/2005/8/layout/vList3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47FBB8-04B6-434D-9662-884FE21BE275}">
      <dsp:nvSpPr>
        <dsp:cNvPr id="0" name=""/>
        <dsp:cNvSpPr/>
      </dsp:nvSpPr>
      <dsp:spPr>
        <a:xfrm rot="10800000">
          <a:off x="1814657" y="710"/>
          <a:ext cx="5794123" cy="1420941"/>
        </a:xfrm>
        <a:prstGeom prst="homePlate">
          <a:avLst/>
        </a:prstGeom>
        <a:solidFill>
          <a:schemeClr val="accent5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26596" tIns="87630" rIns="163576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b="1" kern="1200" dirty="0">
              <a:solidFill>
                <a:schemeClr val="tx1"/>
              </a:solidFill>
            </a:rPr>
            <a:t>Identify </a:t>
          </a:r>
          <a:r>
            <a:rPr lang="en-GB" sz="2300" b="0" kern="1200" dirty="0">
              <a:solidFill>
                <a:schemeClr val="tx1"/>
              </a:solidFill>
            </a:rPr>
            <a:t>what a waterfall looks like</a:t>
          </a:r>
        </a:p>
      </dsp:txBody>
      <dsp:txXfrm rot="10800000">
        <a:off x="2169892" y="710"/>
        <a:ext cx="5438888" cy="1420941"/>
      </dsp:txXfrm>
    </dsp:sp>
    <dsp:sp modelId="{310A4C49-36CF-424D-A405-8412F3B9523B}">
      <dsp:nvSpPr>
        <dsp:cNvPr id="0" name=""/>
        <dsp:cNvSpPr/>
      </dsp:nvSpPr>
      <dsp:spPr>
        <a:xfrm>
          <a:off x="1104186" y="710"/>
          <a:ext cx="1420941" cy="1420941"/>
        </a:xfrm>
        <a:prstGeom prst="ellipse">
          <a:avLst/>
        </a:prstGeom>
        <a:blipFill>
          <a:blip xmlns:r="http://schemas.openxmlformats.org/officeDocument/2006/relationships" r:embed="rId1">
            <a:extLst/>
          </a:blip>
          <a:srcRect/>
          <a:stretch>
            <a:fillRect t="-10000" b="-10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5D3CAE1-118A-4ACA-B71C-FB2DF82DDC8D}">
      <dsp:nvSpPr>
        <dsp:cNvPr id="0" name=""/>
        <dsp:cNvSpPr/>
      </dsp:nvSpPr>
      <dsp:spPr>
        <a:xfrm rot="10800000">
          <a:off x="1814657" y="1845813"/>
          <a:ext cx="5794123" cy="1420941"/>
        </a:xfrm>
        <a:prstGeom prst="homePlate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26596" tIns="87630" rIns="163576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b="1" kern="1200" dirty="0">
              <a:solidFill>
                <a:schemeClr val="tx1"/>
              </a:solidFill>
            </a:rPr>
            <a:t>Consider</a:t>
          </a:r>
          <a:r>
            <a:rPr lang="en-GB" sz="2300" b="0" kern="1200" dirty="0">
              <a:solidFill>
                <a:schemeClr val="tx1"/>
              </a:solidFill>
            </a:rPr>
            <a:t> how waterfalls are created</a:t>
          </a:r>
        </a:p>
      </dsp:txBody>
      <dsp:txXfrm rot="10800000">
        <a:off x="2169892" y="1845813"/>
        <a:ext cx="5438888" cy="1420941"/>
      </dsp:txXfrm>
    </dsp:sp>
    <dsp:sp modelId="{45B99FEE-4E56-4314-A5B0-53E34C8B0149}">
      <dsp:nvSpPr>
        <dsp:cNvPr id="0" name=""/>
        <dsp:cNvSpPr/>
      </dsp:nvSpPr>
      <dsp:spPr>
        <a:xfrm>
          <a:off x="1104186" y="1845813"/>
          <a:ext cx="1420941" cy="1420941"/>
        </a:xfrm>
        <a:prstGeom prst="ellipse">
          <a:avLst/>
        </a:prstGeom>
        <a:blipFill>
          <a:blip xmlns:r="http://schemas.openxmlformats.org/officeDocument/2006/relationships" r:embed="rId2">
            <a:extLst/>
          </a:blip>
          <a:srcRect/>
          <a:stretch>
            <a:fillRect t="-10000" b="-10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9FB03FA-59C9-4B18-AB5E-CA7E06E8A7D6}">
      <dsp:nvSpPr>
        <dsp:cNvPr id="0" name=""/>
        <dsp:cNvSpPr/>
      </dsp:nvSpPr>
      <dsp:spPr>
        <a:xfrm rot="10800000">
          <a:off x="1814657" y="3690916"/>
          <a:ext cx="5794123" cy="1420941"/>
        </a:xfrm>
        <a:prstGeom prst="homePlate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26596" tIns="87630" rIns="163576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b="1" kern="1200" dirty="0">
              <a:solidFill>
                <a:schemeClr val="tx1"/>
              </a:solidFill>
            </a:rPr>
            <a:t>Summarise </a:t>
          </a:r>
          <a:r>
            <a:rPr lang="en-GB" sz="2300" b="0" kern="1200" dirty="0">
              <a:solidFill>
                <a:schemeClr val="tx1"/>
              </a:solidFill>
            </a:rPr>
            <a:t>your understanding in a detailed paragraph to explain the formation of waterfalls</a:t>
          </a:r>
        </a:p>
      </dsp:txBody>
      <dsp:txXfrm rot="10800000">
        <a:off x="2169892" y="3690916"/>
        <a:ext cx="5438888" cy="1420941"/>
      </dsp:txXfrm>
    </dsp:sp>
    <dsp:sp modelId="{FABDD2E3-9646-4F44-9A2D-0484455B72C9}">
      <dsp:nvSpPr>
        <dsp:cNvPr id="0" name=""/>
        <dsp:cNvSpPr/>
      </dsp:nvSpPr>
      <dsp:spPr>
        <a:xfrm>
          <a:off x="1104186" y="3690916"/>
          <a:ext cx="1420941" cy="1420941"/>
        </a:xfrm>
        <a:prstGeom prst="ellipse">
          <a:avLst/>
        </a:prstGeom>
        <a:blipFill>
          <a:blip xmlns:r="http://schemas.openxmlformats.org/officeDocument/2006/relationships" r:embed="rId3">
            <a:extLst/>
          </a:blip>
          <a:srcRect/>
          <a:stretch>
            <a:fillRect t="-12000" b="-12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#1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1F97B-FE3A-43C4-AFE1-BD390F54047B}" type="datetimeFigureOut">
              <a:rPr lang="en-GB" smtClean="0"/>
              <a:t>12/05/2020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3F28D-E1F4-4B1C-BB98-EA640F36F3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27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1F97B-FE3A-43C4-AFE1-BD390F54047B}" type="datetimeFigureOut">
              <a:rPr lang="en-GB" smtClean="0"/>
              <a:t>12/05/2020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3F28D-E1F4-4B1C-BB98-EA640F36F3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1403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1F97B-FE3A-43C4-AFE1-BD390F54047B}" type="datetimeFigureOut">
              <a:rPr lang="en-GB" smtClean="0"/>
              <a:t>12/05/2020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3F28D-E1F4-4B1C-BB98-EA640F36F3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2691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1F97B-FE3A-43C4-AFE1-BD390F54047B}" type="datetimeFigureOut">
              <a:rPr lang="en-GB" smtClean="0"/>
              <a:t>12/05/2020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3F28D-E1F4-4B1C-BB98-EA640F36F3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52234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1F97B-FE3A-43C4-AFE1-BD390F54047B}" type="datetimeFigureOut">
              <a:rPr lang="en-GB" smtClean="0"/>
              <a:t>12/05/2020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3F28D-E1F4-4B1C-BB98-EA640F36F3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6775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1F97B-FE3A-43C4-AFE1-BD390F54047B}" type="datetimeFigureOut">
              <a:rPr lang="en-GB" smtClean="0"/>
              <a:t>12/05/2020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3F28D-E1F4-4B1C-BB98-EA640F36F3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6448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1F97B-FE3A-43C4-AFE1-BD390F54047B}" type="datetimeFigureOut">
              <a:rPr lang="en-GB" smtClean="0"/>
              <a:t>12/05/2020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3F28D-E1F4-4B1C-BB98-EA640F36F3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3539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1F97B-FE3A-43C4-AFE1-BD390F54047B}" type="datetimeFigureOut">
              <a:rPr lang="en-GB" smtClean="0"/>
              <a:t>12/05/2020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3F28D-E1F4-4B1C-BB98-EA640F36F3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41225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1F97B-FE3A-43C4-AFE1-BD390F54047B}" type="datetimeFigureOut">
              <a:rPr lang="en-GB" smtClean="0"/>
              <a:t>12/05/2020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3F28D-E1F4-4B1C-BB98-EA640F36F3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1672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1F97B-FE3A-43C4-AFE1-BD390F54047B}" type="datetimeFigureOut">
              <a:rPr lang="en-GB" smtClean="0"/>
              <a:t>12/05/2020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3F28D-E1F4-4B1C-BB98-EA640F36F3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7272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1F97B-FE3A-43C4-AFE1-BD390F54047B}" type="datetimeFigureOut">
              <a:rPr lang="en-GB" smtClean="0"/>
              <a:t>12/05/2020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3F28D-E1F4-4B1C-BB98-EA640F36F3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12544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01F97B-FE3A-43C4-AFE1-BD390F54047B}" type="datetimeFigureOut">
              <a:rPr lang="en-GB" smtClean="0"/>
              <a:t>12/05/2020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43F28D-E1F4-4B1C-BB98-EA640F36F3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0865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urriculumbits.com/prodimages/details/geography/waterfalls.html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u="sng" dirty="0"/>
              <a:t>How Are Waterfalls Created?</a:t>
            </a:r>
          </a:p>
        </p:txBody>
      </p:sp>
      <p:graphicFrame>
        <p:nvGraphicFramePr>
          <p:cNvPr id="6" name="Content Placeholder 7">
            <a:extLst/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97446977"/>
              </p:ext>
            </p:extLst>
          </p:nvPr>
        </p:nvGraphicFramePr>
        <p:xfrm>
          <a:off x="179512" y="1412776"/>
          <a:ext cx="8712968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663265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35821" y="260648"/>
            <a:ext cx="8229600" cy="1143000"/>
          </a:xfrm>
        </p:spPr>
        <p:txBody>
          <a:bodyPr/>
          <a:lstStyle/>
          <a:p>
            <a:r>
              <a:rPr lang="en-GB" dirty="0"/>
              <a:t>NEW KEY WORDs ALERT!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4630" y="1052736"/>
            <a:ext cx="912937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6000" dirty="0">
                <a:solidFill>
                  <a:schemeClr val="tx2"/>
                </a:solidFill>
              </a:rPr>
              <a:t>Plunge Pool and Overhang</a:t>
            </a:r>
          </a:p>
        </p:txBody>
      </p:sp>
      <p:pic>
        <p:nvPicPr>
          <p:cNvPr id="2050" name="Picture 2" descr="See the source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2911" y="2060848"/>
            <a:ext cx="7272808" cy="4797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loud Callout 4"/>
          <p:cNvSpPr/>
          <p:nvPr/>
        </p:nvSpPr>
        <p:spPr>
          <a:xfrm>
            <a:off x="0" y="1628800"/>
            <a:ext cx="2555776" cy="3096344"/>
          </a:xfrm>
          <a:prstGeom prst="cloudCallout">
            <a:avLst>
              <a:gd name="adj1" fmla="val 78567"/>
              <a:gd name="adj2" fmla="val 63350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The soft rock will be eroded by the water crashing and splashing in the plunge pool </a:t>
            </a:r>
          </a:p>
        </p:txBody>
      </p:sp>
      <p:sp>
        <p:nvSpPr>
          <p:cNvPr id="7" name="Cloud Callout 6"/>
          <p:cNvSpPr/>
          <p:nvPr/>
        </p:nvSpPr>
        <p:spPr>
          <a:xfrm>
            <a:off x="5508104" y="4077072"/>
            <a:ext cx="3634230" cy="2160240"/>
          </a:xfrm>
          <a:prstGeom prst="cloudCallout">
            <a:avLst>
              <a:gd name="adj1" fmla="val -81185"/>
              <a:gd name="adj2" fmla="val -57510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The ‘overhang’ will eventually fall into the bottom of the waterfall as there is nothing underneath to support it</a:t>
            </a:r>
          </a:p>
        </p:txBody>
      </p:sp>
      <p:sp>
        <p:nvSpPr>
          <p:cNvPr id="6" name="Rectangle 5"/>
          <p:cNvSpPr/>
          <p:nvPr/>
        </p:nvSpPr>
        <p:spPr>
          <a:xfrm>
            <a:off x="251520" y="5013176"/>
            <a:ext cx="2448272" cy="172819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ysClr val="windowText" lastClr="000000"/>
                </a:solidFill>
              </a:rPr>
              <a:t>Challenge:</a:t>
            </a:r>
          </a:p>
          <a:p>
            <a:pPr algn="ctr"/>
            <a:r>
              <a:rPr lang="en-GB" sz="2000" dirty="0">
                <a:solidFill>
                  <a:sysClr val="windowText" lastClr="000000"/>
                </a:solidFill>
              </a:rPr>
              <a:t>This will mean the waterfall moves backwards over time!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14630" y="94718"/>
            <a:ext cx="6857501" cy="422438"/>
            <a:chOff x="1814657" y="1845813"/>
            <a:chExt cx="5794123" cy="1420941"/>
          </a:xfrm>
        </p:grpSpPr>
        <p:sp>
          <p:nvSpPr>
            <p:cNvPr id="9" name="Pentagon 8"/>
            <p:cNvSpPr/>
            <p:nvPr/>
          </p:nvSpPr>
          <p:spPr>
            <a:xfrm rot="10800000">
              <a:off x="1814657" y="1845813"/>
              <a:ext cx="5794123" cy="1420941"/>
            </a:xfrm>
            <a:prstGeom prst="homePlate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Pentagon 4"/>
            <p:cNvSpPr/>
            <p:nvPr/>
          </p:nvSpPr>
          <p:spPr>
            <a:xfrm rot="21600000">
              <a:off x="2169892" y="1845813"/>
              <a:ext cx="5438888" cy="142094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26596" tIns="87630" rIns="163576" bIns="87630" numCol="1" spcCol="1270" anchor="ctr" anchorCtr="0">
              <a:noAutofit/>
            </a:bodyPr>
            <a:lstStyle/>
            <a:p>
              <a:pPr lvl="0" algn="ctr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2300" b="1" kern="1200" dirty="0">
                  <a:solidFill>
                    <a:schemeClr val="tx1"/>
                  </a:solidFill>
                </a:rPr>
                <a:t>Consider</a:t>
              </a:r>
              <a:r>
                <a:rPr lang="en-GB" sz="2300" b="0" kern="1200" dirty="0">
                  <a:solidFill>
                    <a:schemeClr val="tx1"/>
                  </a:solidFill>
                </a:rPr>
                <a:t> how waterfalls are created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05440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07636" y="3442643"/>
            <a:ext cx="8229600" cy="114300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>
                <a:hlinkClick r:id="rId2"/>
              </a:rPr>
              <a:t>https://www.curriculumbits.com/prodimages/details/geography/waterfalls.html</a:t>
            </a:r>
            <a:r>
              <a:rPr lang="en-GB" dirty="0"/>
              <a:t> 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14630" y="94718"/>
            <a:ext cx="6857501" cy="422438"/>
            <a:chOff x="1814657" y="1845813"/>
            <a:chExt cx="5794123" cy="1420941"/>
          </a:xfrm>
        </p:grpSpPr>
        <p:sp>
          <p:nvSpPr>
            <p:cNvPr id="5" name="Pentagon 4"/>
            <p:cNvSpPr/>
            <p:nvPr/>
          </p:nvSpPr>
          <p:spPr>
            <a:xfrm rot="10800000">
              <a:off x="1814657" y="1845813"/>
              <a:ext cx="5794123" cy="1420941"/>
            </a:xfrm>
            <a:prstGeom prst="homePlate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Pentagon 4"/>
            <p:cNvSpPr/>
            <p:nvPr/>
          </p:nvSpPr>
          <p:spPr>
            <a:xfrm rot="21600000">
              <a:off x="2169892" y="1845813"/>
              <a:ext cx="5438888" cy="142094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26596" tIns="87630" rIns="163576" bIns="87630" numCol="1" spcCol="1270" anchor="ctr" anchorCtr="0">
              <a:noAutofit/>
            </a:bodyPr>
            <a:lstStyle/>
            <a:p>
              <a:pPr lvl="0" algn="ctr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2300" b="1" kern="1200" dirty="0">
                  <a:solidFill>
                    <a:schemeClr val="tx1"/>
                  </a:solidFill>
                </a:rPr>
                <a:t>Consider</a:t>
              </a:r>
              <a:r>
                <a:rPr lang="en-GB" sz="2300" b="0" kern="1200" dirty="0">
                  <a:solidFill>
                    <a:schemeClr val="tx1"/>
                  </a:solidFill>
                </a:rPr>
                <a:t> how waterfalls are created</a:t>
              </a:r>
            </a:p>
          </p:txBody>
        </p: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1F9E8F3C-3D0C-42AE-B9C0-BB5488C613D2}"/>
              </a:ext>
            </a:extLst>
          </p:cNvPr>
          <p:cNvSpPr/>
          <p:nvPr/>
        </p:nvSpPr>
        <p:spPr>
          <a:xfrm>
            <a:off x="487222" y="1340768"/>
            <a:ext cx="8136904" cy="144016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600" dirty="0"/>
              <a:t>Watch this animation to see the process in action!</a:t>
            </a:r>
          </a:p>
        </p:txBody>
      </p:sp>
    </p:spTree>
    <p:extLst>
      <p:ext uri="{BB962C8B-B14F-4D97-AF65-F5344CB8AC3E}">
        <p14:creationId xmlns:p14="http://schemas.microsoft.com/office/powerpoint/2010/main" val="22933096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961D77-8BE6-47C6-9CB9-0D40814FC9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/>
              <a:t>Task: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BB580F-6B98-49D6-8D9F-71D2485F58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I would like you to draw your own diagram of a waterfall </a:t>
            </a:r>
          </a:p>
          <a:p>
            <a:r>
              <a:rPr lang="en-GB" dirty="0"/>
              <a:t>You need to include ALL of the key terms on the next slide</a:t>
            </a:r>
          </a:p>
          <a:p>
            <a:r>
              <a:rPr lang="en-GB" dirty="0"/>
              <a:t>You can decide if you would like to use the template provided in worksheet 1 and just add labels</a:t>
            </a:r>
          </a:p>
          <a:p>
            <a:r>
              <a:rPr lang="en-GB" dirty="0"/>
              <a:t>OR you can challenge yourself and draw your own diagram!</a:t>
            </a:r>
          </a:p>
        </p:txBody>
      </p:sp>
    </p:spTree>
    <p:extLst>
      <p:ext uri="{BB962C8B-B14F-4D97-AF65-F5344CB8AC3E}">
        <p14:creationId xmlns:p14="http://schemas.microsoft.com/office/powerpoint/2010/main" val="18768824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Add the following labels to your diagram: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46180"/>
            <a:ext cx="8229600" cy="4525963"/>
          </a:xfrm>
        </p:spPr>
        <p:txBody>
          <a:bodyPr>
            <a:normAutofit fontScale="77500" lnSpcReduction="20000"/>
          </a:bodyPr>
          <a:lstStyle/>
          <a:p>
            <a:r>
              <a:rPr lang="en-GB" sz="4000" dirty="0"/>
              <a:t>Hard Rock</a:t>
            </a:r>
          </a:p>
          <a:p>
            <a:r>
              <a:rPr lang="en-GB" sz="4000" dirty="0"/>
              <a:t>Soft Rock</a:t>
            </a:r>
          </a:p>
          <a:p>
            <a:r>
              <a:rPr lang="en-GB" sz="4000" dirty="0"/>
              <a:t>Erosion</a:t>
            </a:r>
          </a:p>
          <a:p>
            <a:r>
              <a:rPr lang="en-GB" sz="4000" dirty="0"/>
              <a:t>Plunge Pool</a:t>
            </a:r>
          </a:p>
          <a:p>
            <a:r>
              <a:rPr lang="en-GB" sz="4000" dirty="0"/>
              <a:t>Cave</a:t>
            </a:r>
          </a:p>
          <a:p>
            <a:r>
              <a:rPr lang="en-GB" sz="4000" dirty="0"/>
              <a:t>Fallen rocks (draw them in)</a:t>
            </a:r>
          </a:p>
          <a:p>
            <a:r>
              <a:rPr lang="en-GB" sz="4000" dirty="0"/>
              <a:t>Overhang </a:t>
            </a:r>
          </a:p>
          <a:p>
            <a:r>
              <a:rPr lang="en-GB" sz="4000" dirty="0"/>
              <a:t>Waterfall will move backwards (add an arrow)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D68B57C4-1045-4B55-A30B-1FDBE74C48B9}"/>
              </a:ext>
            </a:extLst>
          </p:cNvPr>
          <p:cNvGrpSpPr/>
          <p:nvPr/>
        </p:nvGrpSpPr>
        <p:grpSpPr>
          <a:xfrm>
            <a:off x="2051720" y="6160924"/>
            <a:ext cx="6857501" cy="422438"/>
            <a:chOff x="1814657" y="1845813"/>
            <a:chExt cx="5794123" cy="1420941"/>
          </a:xfrm>
        </p:grpSpPr>
        <p:sp>
          <p:nvSpPr>
            <p:cNvPr id="8" name="Pentagon 4">
              <a:extLst>
                <a:ext uri="{FF2B5EF4-FFF2-40B4-BE49-F238E27FC236}">
                  <a16:creationId xmlns:a16="http://schemas.microsoft.com/office/drawing/2014/main" id="{B0FBF2EA-E894-4F01-A9E0-6C3EA94C6FE6}"/>
                </a:ext>
              </a:extLst>
            </p:cNvPr>
            <p:cNvSpPr/>
            <p:nvPr/>
          </p:nvSpPr>
          <p:spPr>
            <a:xfrm rot="10800000">
              <a:off x="1814657" y="1845813"/>
              <a:ext cx="5794123" cy="1420941"/>
            </a:xfrm>
            <a:prstGeom prst="homePlate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Pentagon 4">
              <a:extLst>
                <a:ext uri="{FF2B5EF4-FFF2-40B4-BE49-F238E27FC236}">
                  <a16:creationId xmlns:a16="http://schemas.microsoft.com/office/drawing/2014/main" id="{1767815A-FE69-493B-A256-DD8A5CB43B66}"/>
                </a:ext>
              </a:extLst>
            </p:cNvPr>
            <p:cNvSpPr/>
            <p:nvPr/>
          </p:nvSpPr>
          <p:spPr>
            <a:xfrm rot="21600000">
              <a:off x="2169892" y="1845813"/>
              <a:ext cx="5438888" cy="142094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26596" tIns="87630" rIns="163576" bIns="87630" numCol="1" spcCol="1270" anchor="ctr" anchorCtr="0">
              <a:noAutofit/>
            </a:bodyPr>
            <a:lstStyle/>
            <a:p>
              <a:pPr lvl="0" algn="ctr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2300" b="1" kern="1200" dirty="0">
                  <a:solidFill>
                    <a:schemeClr val="tx1"/>
                  </a:solidFill>
                </a:rPr>
                <a:t>Consider</a:t>
              </a:r>
              <a:r>
                <a:rPr lang="en-GB" sz="2300" b="0" kern="1200" dirty="0">
                  <a:solidFill>
                    <a:schemeClr val="tx1"/>
                  </a:solidFill>
                </a:rPr>
                <a:t> how waterfalls are created</a:t>
              </a:r>
            </a:p>
          </p:txBody>
        </p:sp>
      </p:grpSp>
      <p:sp>
        <p:nvSpPr>
          <p:cNvPr id="10" name="Speech Bubble: Oval 9">
            <a:extLst>
              <a:ext uri="{FF2B5EF4-FFF2-40B4-BE49-F238E27FC236}">
                <a16:creationId xmlns:a16="http://schemas.microsoft.com/office/drawing/2014/main" id="{06FD6B18-8AF4-4067-B7DE-44C123146D80}"/>
              </a:ext>
            </a:extLst>
          </p:cNvPr>
          <p:cNvSpPr/>
          <p:nvPr/>
        </p:nvSpPr>
        <p:spPr>
          <a:xfrm>
            <a:off x="4788024" y="1700808"/>
            <a:ext cx="3888432" cy="1872208"/>
          </a:xfrm>
          <a:prstGeom prst="wedgeEllipseCallout">
            <a:avLst>
              <a:gd name="adj1" fmla="val -42902"/>
              <a:gd name="adj2" fmla="val 62500"/>
            </a:avLst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When you’ve finished check your diagram is correct by looking at the next slide…</a:t>
            </a:r>
          </a:p>
        </p:txBody>
      </p:sp>
    </p:spTree>
    <p:extLst>
      <p:ext uri="{BB962C8B-B14F-4D97-AF65-F5344CB8AC3E}">
        <p14:creationId xmlns:p14="http://schemas.microsoft.com/office/powerpoint/2010/main" val="42414067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7B05B2-4F17-400E-82B9-79AD91B109F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4013" t="24788" r="24012" b="12182"/>
          <a:stretch/>
        </p:blipFill>
        <p:spPr>
          <a:xfrm>
            <a:off x="154360" y="548680"/>
            <a:ext cx="8976995" cy="6120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819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80920" cy="1656184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GB" sz="2400" dirty="0"/>
              <a:t>Task: Write a </a:t>
            </a:r>
            <a:r>
              <a:rPr lang="en-GB" sz="2400" b="1" u="sng" dirty="0"/>
              <a:t>detailed explanation </a:t>
            </a:r>
            <a:r>
              <a:rPr lang="en-GB" sz="2400" dirty="0"/>
              <a:t>about how waterfalls are formed. </a:t>
            </a:r>
            <a:br>
              <a:rPr lang="en-GB" sz="2400" dirty="0"/>
            </a:br>
            <a:r>
              <a:rPr lang="en-GB" sz="2400" dirty="0"/>
              <a:t>By following the bullet points below you should end up with an excellent paragraph!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856" y="2204864"/>
            <a:ext cx="8229600" cy="3256794"/>
          </a:xfrm>
        </p:spPr>
        <p:txBody>
          <a:bodyPr>
            <a:normAutofit lnSpcReduction="10000"/>
          </a:bodyPr>
          <a:lstStyle/>
          <a:p>
            <a:r>
              <a:rPr lang="en-GB" sz="2000" dirty="0"/>
              <a:t>Explain which two different types of rocks can be at the bottom of a river</a:t>
            </a:r>
          </a:p>
          <a:p>
            <a:r>
              <a:rPr lang="en-GB" sz="2000" dirty="0"/>
              <a:t>Explain which rock will be eroded</a:t>
            </a:r>
          </a:p>
          <a:p>
            <a:r>
              <a:rPr lang="en-GB" sz="2000" dirty="0"/>
              <a:t>What will happen overtime when that rock is eroded (why doesn’t the rive just flow in a straight line anymore)?</a:t>
            </a:r>
          </a:p>
          <a:p>
            <a:r>
              <a:rPr lang="en-GB" sz="2000" dirty="0"/>
              <a:t>What is a plunge pool?</a:t>
            </a:r>
          </a:p>
          <a:p>
            <a:r>
              <a:rPr lang="en-GB" sz="2000" dirty="0"/>
              <a:t>What does the plunge pool do to the soft rock at the side (and what is created)?</a:t>
            </a:r>
          </a:p>
          <a:p>
            <a:r>
              <a:rPr lang="en-GB" sz="2000" dirty="0"/>
              <a:t>How does this affect the overhang at the top?</a:t>
            </a:r>
          </a:p>
          <a:p>
            <a:r>
              <a:rPr lang="en-GB" sz="2000" dirty="0"/>
              <a:t>How does this affect the waterfall?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179512" y="6093296"/>
            <a:ext cx="8784975" cy="712326"/>
            <a:chOff x="1814657" y="3690916"/>
            <a:chExt cx="5794123" cy="1420941"/>
          </a:xfrm>
        </p:grpSpPr>
        <p:sp>
          <p:nvSpPr>
            <p:cNvPr id="5" name="Pentagon 4"/>
            <p:cNvSpPr/>
            <p:nvPr/>
          </p:nvSpPr>
          <p:spPr>
            <a:xfrm rot="10800000">
              <a:off x="1814657" y="3690916"/>
              <a:ext cx="5794123" cy="1420941"/>
            </a:xfrm>
            <a:prstGeom prst="homePlate">
              <a:avLst/>
            </a:prstGeom>
            <a:solidFill>
              <a:srgbClr val="FFC00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Pentagon 4"/>
            <p:cNvSpPr/>
            <p:nvPr/>
          </p:nvSpPr>
          <p:spPr>
            <a:xfrm rot="21600000">
              <a:off x="2169892" y="3690916"/>
              <a:ext cx="5438888" cy="142094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26596" tIns="87630" rIns="163576" bIns="87630" numCol="1" spcCol="1270" anchor="ctr" anchorCtr="0">
              <a:noAutofit/>
            </a:bodyPr>
            <a:lstStyle/>
            <a:p>
              <a:pPr lvl="0" algn="ctr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2300" b="1" kern="1200" dirty="0">
                  <a:solidFill>
                    <a:schemeClr val="tx1"/>
                  </a:solidFill>
                </a:rPr>
                <a:t>Summarise </a:t>
              </a:r>
              <a:r>
                <a:rPr lang="en-GB" sz="2300" b="0" kern="1200" dirty="0">
                  <a:solidFill>
                    <a:schemeClr val="tx1"/>
                  </a:solidFill>
                </a:rPr>
                <a:t>your understanding in a detailed paragraph to explain the formation of waterfalls</a:t>
              </a:r>
            </a:p>
          </p:txBody>
        </p:sp>
      </p:grpSp>
      <p:sp>
        <p:nvSpPr>
          <p:cNvPr id="7" name="Speech Bubble: Oval 6">
            <a:extLst>
              <a:ext uri="{FF2B5EF4-FFF2-40B4-BE49-F238E27FC236}">
                <a16:creationId xmlns:a16="http://schemas.microsoft.com/office/drawing/2014/main" id="{5239B34B-B853-4461-BC8F-6BD21757BA80}"/>
              </a:ext>
            </a:extLst>
          </p:cNvPr>
          <p:cNvSpPr/>
          <p:nvPr/>
        </p:nvSpPr>
        <p:spPr>
          <a:xfrm>
            <a:off x="4753942" y="5151556"/>
            <a:ext cx="4355027" cy="941739"/>
          </a:xfrm>
          <a:prstGeom prst="wedgeEllipseCallout">
            <a:avLst>
              <a:gd name="adj1" fmla="val -36119"/>
              <a:gd name="adj2" fmla="val -55510"/>
            </a:avLst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When you’ve finished check your work using the answers on the next slide…</a:t>
            </a:r>
          </a:p>
        </p:txBody>
      </p:sp>
    </p:spTree>
    <p:extLst>
      <p:ext uri="{BB962C8B-B14F-4D97-AF65-F5344CB8AC3E}">
        <p14:creationId xmlns:p14="http://schemas.microsoft.com/office/powerpoint/2010/main" val="36090300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5F0BA9-6DA9-41C0-AC80-039A0EE2A2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476672"/>
            <a:ext cx="8229600" cy="1143000"/>
          </a:xfrm>
        </p:spPr>
        <p:txBody>
          <a:bodyPr>
            <a:noAutofit/>
          </a:bodyPr>
          <a:lstStyle/>
          <a:p>
            <a:r>
              <a:rPr lang="en-GB" sz="2800" dirty="0"/>
              <a:t>Check your work- remember to tick if you’ve included everything, but also add to your description if you’ve missed something! 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7B7D166-E5A6-45F3-9A27-8F3A8BE87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824536"/>
          </a:xfrm>
        </p:spPr>
        <p:txBody>
          <a:bodyPr>
            <a:normAutofit fontScale="92500"/>
          </a:bodyPr>
          <a:lstStyle/>
          <a:p>
            <a:r>
              <a:rPr lang="en-GB" sz="2000" dirty="0">
                <a:solidFill>
                  <a:srgbClr val="7030A0"/>
                </a:solidFill>
              </a:rPr>
              <a:t>In order for a waterfall to form, there needs to be two different types of rock at the bottom of the river, </a:t>
            </a:r>
            <a:r>
              <a:rPr lang="en-GB" sz="2000" b="1" dirty="0">
                <a:solidFill>
                  <a:srgbClr val="7030A0"/>
                </a:solidFill>
              </a:rPr>
              <a:t>hard rock </a:t>
            </a:r>
            <a:r>
              <a:rPr lang="en-GB" sz="2000" dirty="0">
                <a:solidFill>
                  <a:srgbClr val="7030A0"/>
                </a:solidFill>
              </a:rPr>
              <a:t>and </a:t>
            </a:r>
            <a:r>
              <a:rPr lang="en-GB" sz="2000" b="1" dirty="0">
                <a:solidFill>
                  <a:srgbClr val="7030A0"/>
                </a:solidFill>
              </a:rPr>
              <a:t>soft rock</a:t>
            </a:r>
            <a:r>
              <a:rPr lang="en-GB" sz="2000" dirty="0">
                <a:solidFill>
                  <a:srgbClr val="7030A0"/>
                </a:solidFill>
              </a:rPr>
              <a:t>. </a:t>
            </a:r>
          </a:p>
          <a:p>
            <a:r>
              <a:rPr lang="en-GB" sz="2000" dirty="0">
                <a:solidFill>
                  <a:srgbClr val="7030A0"/>
                </a:solidFill>
              </a:rPr>
              <a:t>The water in the river will </a:t>
            </a:r>
            <a:r>
              <a:rPr lang="en-GB" sz="2000" b="1" dirty="0">
                <a:solidFill>
                  <a:srgbClr val="7030A0"/>
                </a:solidFill>
              </a:rPr>
              <a:t>erode (wear away) the soft rock </a:t>
            </a:r>
            <a:r>
              <a:rPr lang="en-GB" sz="2000" dirty="0">
                <a:solidFill>
                  <a:srgbClr val="7030A0"/>
                </a:solidFill>
              </a:rPr>
              <a:t>as this type of rock is much weaker. </a:t>
            </a:r>
          </a:p>
          <a:p>
            <a:r>
              <a:rPr lang="en-GB" sz="2000" dirty="0">
                <a:solidFill>
                  <a:srgbClr val="7030A0"/>
                </a:solidFill>
              </a:rPr>
              <a:t>Overtime the soft rock will erode so much that a </a:t>
            </a:r>
            <a:r>
              <a:rPr lang="en-GB" sz="2000" b="1" dirty="0">
                <a:solidFill>
                  <a:srgbClr val="7030A0"/>
                </a:solidFill>
              </a:rPr>
              <a:t>steep drop </a:t>
            </a:r>
            <a:r>
              <a:rPr lang="en-GB" sz="2000" dirty="0">
                <a:solidFill>
                  <a:srgbClr val="7030A0"/>
                </a:solidFill>
              </a:rPr>
              <a:t>will be created which the water will fall over</a:t>
            </a:r>
          </a:p>
          <a:p>
            <a:r>
              <a:rPr lang="en-GB" sz="2000" dirty="0">
                <a:solidFill>
                  <a:srgbClr val="7030A0"/>
                </a:solidFill>
              </a:rPr>
              <a:t>The </a:t>
            </a:r>
            <a:r>
              <a:rPr lang="en-GB" sz="2000" b="1" dirty="0">
                <a:solidFill>
                  <a:srgbClr val="7030A0"/>
                </a:solidFill>
              </a:rPr>
              <a:t>plunge pool </a:t>
            </a:r>
            <a:r>
              <a:rPr lang="en-GB" sz="2000" dirty="0">
                <a:solidFill>
                  <a:srgbClr val="7030A0"/>
                </a:solidFill>
              </a:rPr>
              <a:t>is the name given to the bottom of the waterfall where the water splashes and crashes down</a:t>
            </a:r>
          </a:p>
          <a:p>
            <a:r>
              <a:rPr lang="en-GB" sz="2000" dirty="0">
                <a:solidFill>
                  <a:srgbClr val="7030A0"/>
                </a:solidFill>
              </a:rPr>
              <a:t>The water from the plunge pool will </a:t>
            </a:r>
            <a:r>
              <a:rPr lang="en-GB" sz="2000" b="1" dirty="0">
                <a:solidFill>
                  <a:srgbClr val="7030A0"/>
                </a:solidFill>
              </a:rPr>
              <a:t>erode</a:t>
            </a:r>
            <a:r>
              <a:rPr lang="en-GB" sz="2000" dirty="0">
                <a:solidFill>
                  <a:srgbClr val="7030A0"/>
                </a:solidFill>
              </a:rPr>
              <a:t> the side of the waterfall which will create a </a:t>
            </a:r>
            <a:r>
              <a:rPr lang="en-GB" sz="2000" b="1" dirty="0">
                <a:solidFill>
                  <a:srgbClr val="7030A0"/>
                </a:solidFill>
              </a:rPr>
              <a:t>cave</a:t>
            </a:r>
            <a:r>
              <a:rPr lang="en-GB" sz="2000" dirty="0">
                <a:solidFill>
                  <a:srgbClr val="7030A0"/>
                </a:solidFill>
              </a:rPr>
              <a:t> behind the water. </a:t>
            </a:r>
          </a:p>
          <a:p>
            <a:r>
              <a:rPr lang="en-GB" sz="2000" dirty="0">
                <a:solidFill>
                  <a:srgbClr val="7030A0"/>
                </a:solidFill>
              </a:rPr>
              <a:t>Eventually, the overhang at the top of the waterfall will </a:t>
            </a:r>
            <a:r>
              <a:rPr lang="en-GB" sz="2000" b="1" dirty="0">
                <a:solidFill>
                  <a:srgbClr val="7030A0"/>
                </a:solidFill>
              </a:rPr>
              <a:t>fall down </a:t>
            </a:r>
            <a:r>
              <a:rPr lang="en-GB" sz="2000" dirty="0">
                <a:solidFill>
                  <a:srgbClr val="7030A0"/>
                </a:solidFill>
              </a:rPr>
              <a:t>to the bottom as there is nothing underneath to support it. The </a:t>
            </a:r>
            <a:r>
              <a:rPr lang="en-GB" sz="2000" b="1" dirty="0">
                <a:solidFill>
                  <a:srgbClr val="7030A0"/>
                </a:solidFill>
              </a:rPr>
              <a:t>fallen rocks </a:t>
            </a:r>
            <a:r>
              <a:rPr lang="en-GB" sz="2000" dirty="0">
                <a:solidFill>
                  <a:srgbClr val="7030A0"/>
                </a:solidFill>
              </a:rPr>
              <a:t>will sit at the bottom of the waterfall.</a:t>
            </a:r>
          </a:p>
          <a:p>
            <a:r>
              <a:rPr lang="en-GB" sz="2000" dirty="0">
                <a:solidFill>
                  <a:srgbClr val="7030A0"/>
                </a:solidFill>
              </a:rPr>
              <a:t>Over time, this means that the waterfall will continue to </a:t>
            </a:r>
            <a:r>
              <a:rPr lang="en-GB" sz="2000" b="1" dirty="0">
                <a:solidFill>
                  <a:srgbClr val="7030A0"/>
                </a:solidFill>
              </a:rPr>
              <a:t>move backwards</a:t>
            </a:r>
            <a:r>
              <a:rPr lang="en-GB" sz="2000" dirty="0">
                <a:solidFill>
                  <a:srgbClr val="7030A0"/>
                </a:solidFill>
              </a:rPr>
              <a:t> as the overhang will fall off time and time again.</a:t>
            </a:r>
          </a:p>
        </p:txBody>
      </p:sp>
    </p:spTree>
    <p:extLst>
      <p:ext uri="{BB962C8B-B14F-4D97-AF65-F5344CB8AC3E}">
        <p14:creationId xmlns:p14="http://schemas.microsoft.com/office/powerpoint/2010/main" val="2656784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What do you already know?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 w="76200">
            <a:solidFill>
              <a:schemeClr val="tx2"/>
            </a:solidFill>
            <a:prstDash val="lgDashDot"/>
          </a:ln>
        </p:spPr>
        <p:txBody>
          <a:bodyPr/>
          <a:lstStyle/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Draw a quick image of what you think a waterfall looks like and add some labels to explain your ideas.</a:t>
            </a:r>
          </a:p>
        </p:txBody>
      </p:sp>
      <p:pic>
        <p:nvPicPr>
          <p:cNvPr id="1026" name="Picture 2" descr="C:\Users\j.hyland\AppData\Local\Microsoft\Windows\Temporary Internet Files\Content.IE5\9KKQBAMT\59218-Thinking-School-Boy-Doing-His-Homework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4338611"/>
            <a:ext cx="1488976" cy="25001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" name="Group 4"/>
          <p:cNvGrpSpPr/>
          <p:nvPr/>
        </p:nvGrpSpPr>
        <p:grpSpPr>
          <a:xfrm>
            <a:off x="0" y="6304027"/>
            <a:ext cx="6713485" cy="494446"/>
            <a:chOff x="1814657" y="710"/>
            <a:chExt cx="5794123" cy="1420941"/>
          </a:xfrm>
        </p:grpSpPr>
        <p:sp>
          <p:nvSpPr>
            <p:cNvPr id="6" name="Pentagon 5"/>
            <p:cNvSpPr/>
            <p:nvPr/>
          </p:nvSpPr>
          <p:spPr>
            <a:xfrm rot="10800000">
              <a:off x="1814657" y="710"/>
              <a:ext cx="5794123" cy="1420941"/>
            </a:xfrm>
            <a:prstGeom prst="homePlate">
              <a:avLst/>
            </a:prstGeom>
            <a:solidFill>
              <a:schemeClr val="accent5">
                <a:lumMod val="5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Pentagon 4"/>
            <p:cNvSpPr/>
            <p:nvPr/>
          </p:nvSpPr>
          <p:spPr>
            <a:xfrm rot="21600000">
              <a:off x="2169892" y="710"/>
              <a:ext cx="5438888" cy="142094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26596" tIns="87630" rIns="163576" bIns="87630" numCol="1" spcCol="1270" anchor="ctr" anchorCtr="0">
              <a:noAutofit/>
            </a:bodyPr>
            <a:lstStyle/>
            <a:p>
              <a:pPr lvl="0" algn="ctr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2300" b="1" kern="1200" dirty="0">
                  <a:solidFill>
                    <a:schemeClr val="tx1"/>
                  </a:solidFill>
                </a:rPr>
                <a:t>Identify </a:t>
              </a:r>
              <a:r>
                <a:rPr lang="en-GB" sz="2300" b="0" kern="1200" dirty="0">
                  <a:solidFill>
                    <a:schemeClr val="tx1"/>
                  </a:solidFill>
                </a:rPr>
                <a:t>what a waterfall looks like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944671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waterfal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620688"/>
            <a:ext cx="7787989" cy="5184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Pentagon 6"/>
          <p:cNvSpPr/>
          <p:nvPr/>
        </p:nvSpPr>
        <p:spPr>
          <a:xfrm rot="10800000">
            <a:off x="0" y="6304027"/>
            <a:ext cx="6713485" cy="494446"/>
          </a:xfrm>
          <a:prstGeom prst="homePlate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8" name="Pentagon 4"/>
          <p:cNvSpPr/>
          <p:nvPr/>
        </p:nvSpPr>
        <p:spPr>
          <a:xfrm>
            <a:off x="411601" y="6304027"/>
            <a:ext cx="6301884" cy="494446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26596" tIns="87630" rIns="163576" bIns="87630" numCol="1" spcCol="1270" anchor="ctr" anchorCtr="0">
            <a:noAutofit/>
          </a:bodyPr>
          <a:lstStyle/>
          <a:p>
            <a:pPr lvl="0" algn="ctr" defTabSz="10223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2300" b="1" kern="1200" dirty="0">
                <a:solidFill>
                  <a:schemeClr val="tx1"/>
                </a:solidFill>
              </a:rPr>
              <a:t>Identify </a:t>
            </a:r>
            <a:r>
              <a:rPr lang="en-GB" sz="2300" b="0" kern="1200" dirty="0">
                <a:solidFill>
                  <a:schemeClr val="tx1"/>
                </a:solidFill>
              </a:rPr>
              <a:t>what a waterfall looks like</a:t>
            </a:r>
          </a:p>
        </p:txBody>
      </p:sp>
    </p:spTree>
    <p:extLst>
      <p:ext uri="{BB962C8B-B14F-4D97-AF65-F5344CB8AC3E}">
        <p14:creationId xmlns:p14="http://schemas.microsoft.com/office/powerpoint/2010/main" val="31607029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88326" y="4005064"/>
            <a:ext cx="4320480" cy="72008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>
                <a:solidFill>
                  <a:schemeClr val="tx1"/>
                </a:solidFill>
              </a:rPr>
              <a:t>HARD ROCK</a:t>
            </a:r>
          </a:p>
        </p:txBody>
      </p:sp>
      <p:sp>
        <p:nvSpPr>
          <p:cNvPr id="5" name="Rectangle 4"/>
          <p:cNvSpPr/>
          <p:nvPr/>
        </p:nvSpPr>
        <p:spPr>
          <a:xfrm>
            <a:off x="4608806" y="4005064"/>
            <a:ext cx="4320480" cy="72008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>
                <a:solidFill>
                  <a:schemeClr val="tx1"/>
                </a:solidFill>
              </a:rPr>
              <a:t>SOFT ROCK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288326" y="2492896"/>
            <a:ext cx="8640960" cy="1512168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/>
              <a:t>A FLOWING RIVER…</a:t>
            </a:r>
          </a:p>
        </p:txBody>
      </p:sp>
      <p:sp>
        <p:nvSpPr>
          <p:cNvPr id="9" name="Rectangle 8"/>
          <p:cNvSpPr/>
          <p:nvPr/>
        </p:nvSpPr>
        <p:spPr>
          <a:xfrm>
            <a:off x="288326" y="332656"/>
            <a:ext cx="2699498" cy="172819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/>
              <a:t>Look at the information in my diagram below…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288326" y="5157192"/>
            <a:ext cx="2483474" cy="1440160"/>
          </a:xfrm>
          <a:prstGeom prst="round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tx1"/>
                </a:solidFill>
              </a:rPr>
              <a:t>What is different </a:t>
            </a:r>
            <a:r>
              <a:rPr lang="en-GB" dirty="0">
                <a:solidFill>
                  <a:schemeClr val="tx1"/>
                </a:solidFill>
              </a:rPr>
              <a:t>about the river as it moves along?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3203848" y="5143725"/>
            <a:ext cx="2483474" cy="1440160"/>
          </a:xfrm>
          <a:prstGeom prst="roundRect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tx1"/>
                </a:solidFill>
              </a:rPr>
              <a:t>What will happen </a:t>
            </a:r>
            <a:r>
              <a:rPr lang="en-GB" dirty="0">
                <a:solidFill>
                  <a:schemeClr val="tx1"/>
                </a:solidFill>
              </a:rPr>
              <a:t>to the river because of these differences?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5940152" y="5129871"/>
            <a:ext cx="2483474" cy="1440160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Can you </a:t>
            </a:r>
            <a:r>
              <a:rPr lang="en-GB" b="1" dirty="0">
                <a:solidFill>
                  <a:schemeClr val="tx1"/>
                </a:solidFill>
              </a:rPr>
              <a:t>explain how this will create a waterfall </a:t>
            </a:r>
            <a:r>
              <a:rPr lang="en-GB" dirty="0">
                <a:solidFill>
                  <a:schemeClr val="tx1"/>
                </a:solidFill>
              </a:rPr>
              <a:t>(using key terms)?</a:t>
            </a:r>
          </a:p>
        </p:txBody>
      </p:sp>
    </p:spTree>
    <p:extLst>
      <p:ext uri="{BB962C8B-B14F-4D97-AF65-F5344CB8AC3E}">
        <p14:creationId xmlns:p14="http://schemas.microsoft.com/office/powerpoint/2010/main" val="28867346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88326" y="4005064"/>
            <a:ext cx="4320480" cy="72008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>
                <a:solidFill>
                  <a:schemeClr val="tx1"/>
                </a:solidFill>
              </a:rPr>
              <a:t>HARD ROCK</a:t>
            </a:r>
          </a:p>
        </p:txBody>
      </p:sp>
      <p:sp>
        <p:nvSpPr>
          <p:cNvPr id="5" name="Rectangle 4"/>
          <p:cNvSpPr/>
          <p:nvPr/>
        </p:nvSpPr>
        <p:spPr>
          <a:xfrm>
            <a:off x="4608806" y="4005064"/>
            <a:ext cx="4320480" cy="72008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>
                <a:solidFill>
                  <a:schemeClr val="tx1"/>
                </a:solidFill>
              </a:rPr>
              <a:t>SOFT ROCK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288326" y="2492896"/>
            <a:ext cx="8640960" cy="1512168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/>
              <a:t>A FLOWING RIVER…</a:t>
            </a:r>
          </a:p>
        </p:txBody>
      </p:sp>
      <p:sp>
        <p:nvSpPr>
          <p:cNvPr id="9" name="Rectangle 8"/>
          <p:cNvSpPr/>
          <p:nvPr/>
        </p:nvSpPr>
        <p:spPr>
          <a:xfrm>
            <a:off x="288326" y="332656"/>
            <a:ext cx="2699498" cy="172819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/>
              <a:t>Look at the information in my diagram below…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32650" y="5129871"/>
            <a:ext cx="2483474" cy="1440160"/>
          </a:xfrm>
          <a:prstGeom prst="roundRect">
            <a:avLst/>
          </a:prstGeom>
          <a:solidFill>
            <a:schemeClr val="bg1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tx1"/>
                </a:solidFill>
              </a:rPr>
              <a:t>What is different?</a:t>
            </a:r>
          </a:p>
          <a:p>
            <a:pPr algn="ctr"/>
            <a:r>
              <a:rPr lang="en-GB" dirty="0">
                <a:solidFill>
                  <a:srgbClr val="7030A0"/>
                </a:solidFill>
              </a:rPr>
              <a:t>The rock changes from hard rock to soft rock.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2627784" y="5129871"/>
            <a:ext cx="2483474" cy="1440160"/>
          </a:xfrm>
          <a:prstGeom prst="round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tx1"/>
                </a:solidFill>
              </a:rPr>
              <a:t>What will happen? </a:t>
            </a:r>
            <a:r>
              <a:rPr lang="en-GB" dirty="0">
                <a:solidFill>
                  <a:srgbClr val="7030A0"/>
                </a:solidFill>
              </a:rPr>
              <a:t>the water will </a:t>
            </a:r>
            <a:r>
              <a:rPr lang="en-GB" b="1" dirty="0">
                <a:solidFill>
                  <a:srgbClr val="7030A0"/>
                </a:solidFill>
              </a:rPr>
              <a:t>erode</a:t>
            </a:r>
            <a:r>
              <a:rPr lang="en-GB" dirty="0">
                <a:solidFill>
                  <a:srgbClr val="7030A0"/>
                </a:solidFill>
              </a:rPr>
              <a:t> (wear away) the soft rock.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5222918" y="5129871"/>
            <a:ext cx="3706368" cy="144016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Can you </a:t>
            </a:r>
            <a:r>
              <a:rPr lang="en-GB" b="1" dirty="0">
                <a:solidFill>
                  <a:schemeClr val="tx1"/>
                </a:solidFill>
              </a:rPr>
              <a:t>explain how this will create a waterfall?</a:t>
            </a:r>
          </a:p>
          <a:p>
            <a:pPr algn="ctr"/>
            <a:r>
              <a:rPr lang="en-GB" dirty="0">
                <a:solidFill>
                  <a:srgbClr val="7030A0"/>
                </a:solidFill>
              </a:rPr>
              <a:t>The soft rock will continue to erode, creating a steep drop, which the water will fall down!</a:t>
            </a:r>
          </a:p>
        </p:txBody>
      </p:sp>
    </p:spTree>
    <p:extLst>
      <p:ext uri="{BB962C8B-B14F-4D97-AF65-F5344CB8AC3E}">
        <p14:creationId xmlns:p14="http://schemas.microsoft.com/office/powerpoint/2010/main" val="18355451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88326" y="2780928"/>
            <a:ext cx="4320480" cy="72008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>
                <a:solidFill>
                  <a:schemeClr val="tx1"/>
                </a:solidFill>
              </a:rPr>
              <a:t>HARD ROCK</a:t>
            </a:r>
          </a:p>
        </p:txBody>
      </p:sp>
      <p:sp>
        <p:nvSpPr>
          <p:cNvPr id="5" name="Rectangle 4"/>
          <p:cNvSpPr/>
          <p:nvPr/>
        </p:nvSpPr>
        <p:spPr>
          <a:xfrm>
            <a:off x="4608806" y="2780928"/>
            <a:ext cx="4320480" cy="72008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>
                <a:solidFill>
                  <a:schemeClr val="tx1"/>
                </a:solidFill>
              </a:rPr>
              <a:t>SOFT ROCK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288326" y="1268760"/>
            <a:ext cx="8640960" cy="1512168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/>
              <a:t>A FLOWING RIVER…</a:t>
            </a:r>
          </a:p>
        </p:txBody>
      </p:sp>
      <p:sp>
        <p:nvSpPr>
          <p:cNvPr id="7" name="Oval Callout 6"/>
          <p:cNvSpPr/>
          <p:nvPr/>
        </p:nvSpPr>
        <p:spPr>
          <a:xfrm>
            <a:off x="288326" y="4149080"/>
            <a:ext cx="3491586" cy="1872208"/>
          </a:xfrm>
          <a:prstGeom prst="wedgeEllipseCallout">
            <a:avLst>
              <a:gd name="adj1" fmla="val -38761"/>
              <a:gd name="adj2" fmla="val 72922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>
                <a:solidFill>
                  <a:schemeClr val="tx1"/>
                </a:solidFill>
              </a:rPr>
              <a:t>What will the river do to the soft rock?</a:t>
            </a:r>
          </a:p>
        </p:txBody>
      </p:sp>
      <p:sp>
        <p:nvSpPr>
          <p:cNvPr id="8" name="Rectangle 7"/>
          <p:cNvSpPr/>
          <p:nvPr/>
        </p:nvSpPr>
        <p:spPr>
          <a:xfrm>
            <a:off x="2843808" y="4365104"/>
            <a:ext cx="3816424" cy="144016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/>
              <a:t>EROSION</a:t>
            </a:r>
          </a:p>
        </p:txBody>
      </p:sp>
      <p:sp>
        <p:nvSpPr>
          <p:cNvPr id="9" name="Oval Callout 8"/>
          <p:cNvSpPr/>
          <p:nvPr/>
        </p:nvSpPr>
        <p:spPr>
          <a:xfrm>
            <a:off x="288326" y="4141618"/>
            <a:ext cx="3491586" cy="1872208"/>
          </a:xfrm>
          <a:prstGeom prst="wedgeEllipseCallout">
            <a:avLst>
              <a:gd name="adj1" fmla="val -38761"/>
              <a:gd name="adj2" fmla="val 72922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>
                <a:solidFill>
                  <a:schemeClr val="tx1"/>
                </a:solidFill>
              </a:rPr>
              <a:t>So, eventually, what will happen to the river?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14630" y="94718"/>
            <a:ext cx="6857501" cy="422438"/>
            <a:chOff x="1814657" y="1845813"/>
            <a:chExt cx="5794123" cy="1420941"/>
          </a:xfrm>
        </p:grpSpPr>
        <p:sp>
          <p:nvSpPr>
            <p:cNvPr id="11" name="Pentagon 10"/>
            <p:cNvSpPr/>
            <p:nvPr/>
          </p:nvSpPr>
          <p:spPr>
            <a:xfrm rot="10800000">
              <a:off x="1814657" y="1845813"/>
              <a:ext cx="5794123" cy="1420941"/>
            </a:xfrm>
            <a:prstGeom prst="homePlate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Pentagon 4"/>
            <p:cNvSpPr/>
            <p:nvPr/>
          </p:nvSpPr>
          <p:spPr>
            <a:xfrm rot="21600000">
              <a:off x="2169892" y="1845813"/>
              <a:ext cx="5438888" cy="142094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26596" tIns="87630" rIns="163576" bIns="87630" numCol="1" spcCol="1270" anchor="ctr" anchorCtr="0">
              <a:noAutofit/>
            </a:bodyPr>
            <a:lstStyle/>
            <a:p>
              <a:pPr lvl="0" algn="ctr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2300" b="1" kern="1200" dirty="0">
                  <a:solidFill>
                    <a:schemeClr val="tx1"/>
                  </a:solidFill>
                </a:rPr>
                <a:t>Consider</a:t>
              </a:r>
              <a:r>
                <a:rPr lang="en-GB" sz="2300" b="0" kern="1200" dirty="0">
                  <a:solidFill>
                    <a:schemeClr val="tx1"/>
                  </a:solidFill>
                </a:rPr>
                <a:t> how waterfalls are created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43827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8" grpId="1" animBg="1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4608806" y="2564904"/>
            <a:ext cx="4320480" cy="3096344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/>
          <p:cNvSpPr/>
          <p:nvPr/>
        </p:nvSpPr>
        <p:spPr>
          <a:xfrm>
            <a:off x="288326" y="2780928"/>
            <a:ext cx="4320480" cy="72008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>
                <a:solidFill>
                  <a:schemeClr val="tx1"/>
                </a:solidFill>
              </a:rPr>
              <a:t>HARD ROCK</a:t>
            </a:r>
          </a:p>
        </p:txBody>
      </p:sp>
      <p:sp>
        <p:nvSpPr>
          <p:cNvPr id="5" name="Rectangle 4"/>
          <p:cNvSpPr/>
          <p:nvPr/>
        </p:nvSpPr>
        <p:spPr>
          <a:xfrm>
            <a:off x="4608806" y="2780928"/>
            <a:ext cx="4320480" cy="72008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>
                <a:solidFill>
                  <a:schemeClr val="tx1"/>
                </a:solidFill>
              </a:rPr>
              <a:t>SOFT ROCK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288326" y="1268760"/>
            <a:ext cx="8640960" cy="1512168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/>
              <a:t>A FLOWING RIVER…</a:t>
            </a:r>
          </a:p>
        </p:txBody>
      </p:sp>
      <p:sp>
        <p:nvSpPr>
          <p:cNvPr id="7" name="Rectangle 6"/>
          <p:cNvSpPr/>
          <p:nvPr/>
        </p:nvSpPr>
        <p:spPr>
          <a:xfrm>
            <a:off x="4608806" y="3501008"/>
            <a:ext cx="4320480" cy="72008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>
                <a:solidFill>
                  <a:schemeClr val="tx1"/>
                </a:solidFill>
              </a:rPr>
              <a:t>SOFT ROCK</a:t>
            </a:r>
          </a:p>
        </p:txBody>
      </p:sp>
      <p:sp>
        <p:nvSpPr>
          <p:cNvPr id="8" name="Rectangle 7"/>
          <p:cNvSpPr/>
          <p:nvPr/>
        </p:nvSpPr>
        <p:spPr>
          <a:xfrm>
            <a:off x="4608806" y="4221088"/>
            <a:ext cx="4320480" cy="72008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>
                <a:solidFill>
                  <a:schemeClr val="tx1"/>
                </a:solidFill>
              </a:rPr>
              <a:t>SOFT ROCK</a:t>
            </a:r>
          </a:p>
        </p:txBody>
      </p:sp>
      <p:sp>
        <p:nvSpPr>
          <p:cNvPr id="9" name="Rectangle 8"/>
          <p:cNvSpPr/>
          <p:nvPr/>
        </p:nvSpPr>
        <p:spPr>
          <a:xfrm>
            <a:off x="4608806" y="4941168"/>
            <a:ext cx="4320480" cy="72008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>
                <a:solidFill>
                  <a:schemeClr val="tx1"/>
                </a:solidFill>
              </a:rPr>
              <a:t>SOFT ROCK</a:t>
            </a:r>
          </a:p>
        </p:txBody>
      </p:sp>
      <p:sp>
        <p:nvSpPr>
          <p:cNvPr id="10" name="Rectangle 9"/>
          <p:cNvSpPr/>
          <p:nvPr/>
        </p:nvSpPr>
        <p:spPr>
          <a:xfrm>
            <a:off x="4608806" y="5661248"/>
            <a:ext cx="4320480" cy="72008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>
                <a:solidFill>
                  <a:schemeClr val="tx1"/>
                </a:solidFill>
              </a:rPr>
              <a:t>SOFT ROCK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14630" y="94718"/>
            <a:ext cx="6857501" cy="422438"/>
            <a:chOff x="1814657" y="1845813"/>
            <a:chExt cx="5794123" cy="1420941"/>
          </a:xfrm>
        </p:grpSpPr>
        <p:sp>
          <p:nvSpPr>
            <p:cNvPr id="13" name="Pentagon 12"/>
            <p:cNvSpPr/>
            <p:nvPr/>
          </p:nvSpPr>
          <p:spPr>
            <a:xfrm rot="10800000">
              <a:off x="1814657" y="1845813"/>
              <a:ext cx="5794123" cy="1420941"/>
            </a:xfrm>
            <a:prstGeom prst="homePlate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Pentagon 4"/>
            <p:cNvSpPr/>
            <p:nvPr/>
          </p:nvSpPr>
          <p:spPr>
            <a:xfrm rot="21600000">
              <a:off x="2169892" y="1845813"/>
              <a:ext cx="5438888" cy="142094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26596" tIns="87630" rIns="163576" bIns="87630" numCol="1" spcCol="1270" anchor="ctr" anchorCtr="0">
              <a:noAutofit/>
            </a:bodyPr>
            <a:lstStyle/>
            <a:p>
              <a:pPr lvl="0" algn="ctr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2300" b="1" kern="1200" dirty="0">
                  <a:solidFill>
                    <a:schemeClr val="tx1"/>
                  </a:solidFill>
                </a:rPr>
                <a:t>Consider</a:t>
              </a:r>
              <a:r>
                <a:rPr lang="en-GB" sz="2300" b="0" kern="1200" dirty="0">
                  <a:solidFill>
                    <a:schemeClr val="tx1"/>
                  </a:solidFill>
                </a:rPr>
                <a:t> how waterfalls are created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87744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5" grpId="0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35821" y="260648"/>
            <a:ext cx="8229600" cy="1143000"/>
          </a:xfrm>
        </p:spPr>
        <p:txBody>
          <a:bodyPr/>
          <a:lstStyle/>
          <a:p>
            <a:r>
              <a:rPr lang="en-GB" dirty="0"/>
              <a:t>NEW KEY WORDS ALERT!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4630" y="1052736"/>
            <a:ext cx="912937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5400" dirty="0">
                <a:solidFill>
                  <a:schemeClr val="tx2"/>
                </a:solidFill>
              </a:rPr>
              <a:t>Plunge Pool, Overhang, Cave</a:t>
            </a:r>
          </a:p>
        </p:txBody>
      </p:sp>
      <p:pic>
        <p:nvPicPr>
          <p:cNvPr id="2050" name="Picture 2" descr="See the source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1356" y="2060849"/>
            <a:ext cx="7272808" cy="4797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14630" y="94718"/>
            <a:ext cx="6857501" cy="422438"/>
            <a:chOff x="1814657" y="1845813"/>
            <a:chExt cx="5794123" cy="1420941"/>
          </a:xfrm>
        </p:grpSpPr>
        <p:sp>
          <p:nvSpPr>
            <p:cNvPr id="9" name="Pentagon 8"/>
            <p:cNvSpPr/>
            <p:nvPr/>
          </p:nvSpPr>
          <p:spPr>
            <a:xfrm rot="10800000">
              <a:off x="1814657" y="1845813"/>
              <a:ext cx="5794123" cy="1420941"/>
            </a:xfrm>
            <a:prstGeom prst="homePlate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Pentagon 4"/>
            <p:cNvSpPr/>
            <p:nvPr/>
          </p:nvSpPr>
          <p:spPr>
            <a:xfrm rot="21600000">
              <a:off x="2169892" y="1845813"/>
              <a:ext cx="5438888" cy="142094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26596" tIns="87630" rIns="163576" bIns="87630" numCol="1" spcCol="1270" anchor="ctr" anchorCtr="0">
              <a:noAutofit/>
            </a:bodyPr>
            <a:lstStyle/>
            <a:p>
              <a:pPr lvl="0" algn="ctr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2300" b="1" kern="1200" dirty="0">
                  <a:solidFill>
                    <a:schemeClr val="tx1"/>
                  </a:solidFill>
                </a:rPr>
                <a:t>Consider</a:t>
              </a:r>
              <a:r>
                <a:rPr lang="en-GB" sz="2300" b="0" kern="1200" dirty="0">
                  <a:solidFill>
                    <a:schemeClr val="tx1"/>
                  </a:solidFill>
                </a:rPr>
                <a:t> how waterfalls are created</a:t>
              </a:r>
            </a:p>
          </p:txBody>
        </p:sp>
      </p:grpSp>
      <p:sp>
        <p:nvSpPr>
          <p:cNvPr id="2" name="Callout: Line 1">
            <a:extLst>
              <a:ext uri="{FF2B5EF4-FFF2-40B4-BE49-F238E27FC236}">
                <a16:creationId xmlns:a16="http://schemas.microsoft.com/office/drawing/2014/main" id="{6BF86D62-9F5B-4874-BFDE-B3F3D8EE937F}"/>
              </a:ext>
            </a:extLst>
          </p:cNvPr>
          <p:cNvSpPr/>
          <p:nvPr/>
        </p:nvSpPr>
        <p:spPr>
          <a:xfrm>
            <a:off x="1331640" y="5157192"/>
            <a:ext cx="1512168" cy="1078708"/>
          </a:xfrm>
          <a:prstGeom prst="borderCallout1">
            <a:avLst>
              <a:gd name="adj1" fmla="val 42224"/>
              <a:gd name="adj2" fmla="val 96791"/>
              <a:gd name="adj3" fmla="val -23129"/>
              <a:gd name="adj4" fmla="val 12260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Cave</a:t>
            </a:r>
          </a:p>
        </p:txBody>
      </p:sp>
    </p:spTree>
    <p:extLst>
      <p:ext uri="{BB962C8B-B14F-4D97-AF65-F5344CB8AC3E}">
        <p14:creationId xmlns:p14="http://schemas.microsoft.com/office/powerpoint/2010/main" val="25990079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35821" y="260648"/>
            <a:ext cx="8229600" cy="1143000"/>
          </a:xfrm>
        </p:spPr>
        <p:txBody>
          <a:bodyPr/>
          <a:lstStyle/>
          <a:p>
            <a:r>
              <a:rPr lang="en-GB" dirty="0"/>
              <a:t>NEW KEY WORDs ALERT!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4630" y="1052736"/>
            <a:ext cx="912937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6000" dirty="0">
                <a:solidFill>
                  <a:schemeClr val="tx2"/>
                </a:solidFill>
              </a:rPr>
              <a:t>Plunge Pool and Overhang</a:t>
            </a:r>
          </a:p>
        </p:txBody>
      </p:sp>
      <p:pic>
        <p:nvPicPr>
          <p:cNvPr id="2050" name="Picture 2" descr="See the source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1356" y="2060849"/>
            <a:ext cx="7272808" cy="4797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loud Callout 4"/>
          <p:cNvSpPr/>
          <p:nvPr/>
        </p:nvSpPr>
        <p:spPr>
          <a:xfrm>
            <a:off x="0" y="1628800"/>
            <a:ext cx="2555776" cy="2160240"/>
          </a:xfrm>
          <a:prstGeom prst="cloudCallout">
            <a:avLst>
              <a:gd name="adj1" fmla="val 59852"/>
              <a:gd name="adj2" fmla="val 110601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What will happen to the soft rock by the plunge pool?</a:t>
            </a:r>
          </a:p>
        </p:txBody>
      </p:sp>
      <p:sp>
        <p:nvSpPr>
          <p:cNvPr id="7" name="Cloud Callout 6"/>
          <p:cNvSpPr/>
          <p:nvPr/>
        </p:nvSpPr>
        <p:spPr>
          <a:xfrm>
            <a:off x="6586558" y="4077072"/>
            <a:ext cx="2555776" cy="2160240"/>
          </a:xfrm>
          <a:prstGeom prst="cloudCallout">
            <a:avLst>
              <a:gd name="adj1" fmla="val -134216"/>
              <a:gd name="adj2" fmla="val -5230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What will happen to the overhang on top?</a:t>
            </a:r>
          </a:p>
        </p:txBody>
      </p:sp>
      <p:sp>
        <p:nvSpPr>
          <p:cNvPr id="6" name="Rectangle 5"/>
          <p:cNvSpPr/>
          <p:nvPr/>
        </p:nvSpPr>
        <p:spPr>
          <a:xfrm>
            <a:off x="251520" y="5013176"/>
            <a:ext cx="2448272" cy="172819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>
                <a:solidFill>
                  <a:sysClr val="windowText" lastClr="000000"/>
                </a:solidFill>
              </a:rPr>
              <a:t>Challenge:</a:t>
            </a:r>
          </a:p>
          <a:p>
            <a:pPr algn="ctr"/>
            <a:r>
              <a:rPr lang="en-GB" sz="2400" dirty="0">
                <a:solidFill>
                  <a:sysClr val="windowText" lastClr="000000"/>
                </a:solidFill>
              </a:rPr>
              <a:t>What will this do to the waterfall?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14630" y="94718"/>
            <a:ext cx="6857501" cy="422438"/>
            <a:chOff x="1814657" y="1845813"/>
            <a:chExt cx="5794123" cy="1420941"/>
          </a:xfrm>
        </p:grpSpPr>
        <p:sp>
          <p:nvSpPr>
            <p:cNvPr id="9" name="Pentagon 8"/>
            <p:cNvSpPr/>
            <p:nvPr/>
          </p:nvSpPr>
          <p:spPr>
            <a:xfrm rot="10800000">
              <a:off x="1814657" y="1845813"/>
              <a:ext cx="5794123" cy="1420941"/>
            </a:xfrm>
            <a:prstGeom prst="homePlate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Pentagon 4"/>
            <p:cNvSpPr/>
            <p:nvPr/>
          </p:nvSpPr>
          <p:spPr>
            <a:xfrm rot="21600000">
              <a:off x="2169892" y="1845813"/>
              <a:ext cx="5438888" cy="142094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26596" tIns="87630" rIns="163576" bIns="87630" numCol="1" spcCol="1270" anchor="ctr" anchorCtr="0">
              <a:noAutofit/>
            </a:bodyPr>
            <a:lstStyle/>
            <a:p>
              <a:pPr lvl="0" algn="ctr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2300" b="1" kern="1200" dirty="0">
                  <a:solidFill>
                    <a:schemeClr val="tx1"/>
                  </a:solidFill>
                </a:rPr>
                <a:t>Consider</a:t>
              </a:r>
              <a:r>
                <a:rPr lang="en-GB" sz="2300" b="0" kern="1200" dirty="0">
                  <a:solidFill>
                    <a:schemeClr val="tx1"/>
                  </a:solidFill>
                </a:rPr>
                <a:t> how waterfalls are created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30488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Jo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328</TotalTime>
  <Words>844</Words>
  <Application>Microsoft Office PowerPoint</Application>
  <PresentationFormat>On-screen Show (4:3)</PresentationFormat>
  <Paragraphs>96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Comic Sans MS</vt:lpstr>
      <vt:lpstr>Office Theme</vt:lpstr>
      <vt:lpstr>How Are Waterfalls Created?</vt:lpstr>
      <vt:lpstr>What do you already know?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NEW KEY WORDS ALERT!</vt:lpstr>
      <vt:lpstr>NEW KEY WORDs ALERT!</vt:lpstr>
      <vt:lpstr>NEW KEY WORDs ALERT!</vt:lpstr>
      <vt:lpstr>https://www.curriculumbits.com/prodimages/details/geography/waterfalls.html </vt:lpstr>
      <vt:lpstr>Task:</vt:lpstr>
      <vt:lpstr>Add the following labels to your diagram:</vt:lpstr>
      <vt:lpstr>PowerPoint Presentation</vt:lpstr>
      <vt:lpstr>Task: Write a detailed explanation about how waterfalls are formed.  By following the bullet points below you should end up with an excellent paragraph!</vt:lpstr>
      <vt:lpstr>Check your work- remember to tick if you’ve included everything, but also add to your description if you’ve missed something! </vt:lpstr>
    </vt:vector>
  </TitlesOfParts>
  <Company>RM plc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j.hyland</dc:creator>
  <cp:lastModifiedBy>R.Stevenson</cp:lastModifiedBy>
  <cp:revision>23</cp:revision>
  <dcterms:created xsi:type="dcterms:W3CDTF">2018-03-05T14:11:08Z</dcterms:created>
  <dcterms:modified xsi:type="dcterms:W3CDTF">2020-05-12T11:57:24Z</dcterms:modified>
</cp:coreProperties>
</file>