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57" r:id="rId3"/>
    <p:sldId id="260" r:id="rId4"/>
    <p:sldId id="265" r:id="rId5"/>
    <p:sldId id="258" r:id="rId6"/>
    <p:sldId id="256" r:id="rId7"/>
    <p:sldId id="266" r:id="rId8"/>
    <p:sldId id="261" r:id="rId9"/>
    <p:sldId id="262" r:id="rId10"/>
    <p:sldId id="26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46" d="100"/>
          <a:sy n="46" d="100"/>
        </p:scale>
        <p:origin x="116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15B869-DD3D-4F9A-845E-37008CADBDA3}" type="doc">
      <dgm:prSet loTypeId="urn:microsoft.com/office/officeart/2005/8/layout/vList3#1" loCatId="list" qsTypeId="urn:microsoft.com/office/officeart/2005/8/quickstyle/simple1" qsCatId="simple" csTypeId="urn:microsoft.com/office/officeart/2005/8/colors/accent1_2" csCatId="accent1" phldr="1"/>
      <dgm:spPr/>
      <dgm:t>
        <a:bodyPr/>
        <a:lstStyle/>
        <a:p>
          <a:endParaRPr lang="en-GB"/>
        </a:p>
      </dgm:t>
    </dgm:pt>
    <dgm:pt modelId="{9FD4823C-6633-4D35-A344-454BAB211EA5}">
      <dgm:prSet phldrT="[Text]"/>
      <dgm:spPr>
        <a:solidFill>
          <a:srgbClr val="993300"/>
        </a:solidFill>
      </dgm:spPr>
      <dgm:t>
        <a:bodyPr/>
        <a:lstStyle/>
        <a:p>
          <a:r>
            <a:rPr lang="en-GB" b="1" dirty="0" smtClean="0">
              <a:solidFill>
                <a:schemeClr val="tx1"/>
              </a:solidFill>
            </a:rPr>
            <a:t>Explain </a:t>
          </a:r>
          <a:r>
            <a:rPr lang="en-GB" b="0" dirty="0" smtClean="0">
              <a:solidFill>
                <a:schemeClr val="tx1"/>
              </a:solidFill>
            </a:rPr>
            <a:t>the key terms active, dormant and extinct</a:t>
          </a:r>
          <a:endParaRPr lang="en-GB" b="0" dirty="0">
            <a:solidFill>
              <a:schemeClr val="tx1"/>
            </a:solidFill>
          </a:endParaRPr>
        </a:p>
      </dgm:t>
    </dgm:pt>
    <dgm:pt modelId="{753396D8-EBD5-4F27-9343-CF11EB016B16}" type="parTrans" cxnId="{BF268D77-CE5D-48D6-A935-336C3F557B63}">
      <dgm:prSet/>
      <dgm:spPr/>
      <dgm:t>
        <a:bodyPr/>
        <a:lstStyle/>
        <a:p>
          <a:endParaRPr lang="en-GB">
            <a:solidFill>
              <a:schemeClr val="tx1"/>
            </a:solidFill>
          </a:endParaRPr>
        </a:p>
      </dgm:t>
    </dgm:pt>
    <dgm:pt modelId="{9F22AE9C-4ECB-4640-92F3-A905963B57B3}" type="sibTrans" cxnId="{BF268D77-CE5D-48D6-A935-336C3F557B63}">
      <dgm:prSet/>
      <dgm:spPr/>
      <dgm:t>
        <a:bodyPr/>
        <a:lstStyle/>
        <a:p>
          <a:endParaRPr lang="en-GB">
            <a:solidFill>
              <a:schemeClr val="tx1"/>
            </a:solidFill>
          </a:endParaRPr>
        </a:p>
      </dgm:t>
    </dgm:pt>
    <dgm:pt modelId="{E9566A28-5ACD-4B1E-B51E-16F349058315}">
      <dgm:prSet phldrT="[Text]"/>
      <dgm:spPr>
        <a:solidFill>
          <a:schemeClr val="bg1">
            <a:lumMod val="65000"/>
          </a:schemeClr>
        </a:solidFill>
      </dgm:spPr>
      <dgm:t>
        <a:bodyPr/>
        <a:lstStyle/>
        <a:p>
          <a:r>
            <a:rPr lang="en-GB" b="1" dirty="0" smtClean="0">
              <a:solidFill>
                <a:schemeClr val="tx1"/>
              </a:solidFill>
            </a:rPr>
            <a:t>Compare</a:t>
          </a:r>
          <a:r>
            <a:rPr lang="en-GB" b="0" dirty="0" smtClean="0">
              <a:solidFill>
                <a:schemeClr val="tx1"/>
              </a:solidFill>
            </a:rPr>
            <a:t> at least two of Italy’s active volcanoes</a:t>
          </a:r>
          <a:endParaRPr lang="en-GB" b="0" dirty="0">
            <a:solidFill>
              <a:schemeClr val="tx1"/>
            </a:solidFill>
          </a:endParaRPr>
        </a:p>
      </dgm:t>
    </dgm:pt>
    <dgm:pt modelId="{DDF75108-4826-4E19-BC05-2F2551D66BDE}" type="parTrans" cxnId="{8B876A7B-5612-4D63-905B-BA609B3A4568}">
      <dgm:prSet/>
      <dgm:spPr/>
      <dgm:t>
        <a:bodyPr/>
        <a:lstStyle/>
        <a:p>
          <a:endParaRPr lang="en-GB">
            <a:solidFill>
              <a:schemeClr val="tx1"/>
            </a:solidFill>
          </a:endParaRPr>
        </a:p>
      </dgm:t>
    </dgm:pt>
    <dgm:pt modelId="{0F68EBD7-9387-4235-80C9-0DD7D3D93741}" type="sibTrans" cxnId="{8B876A7B-5612-4D63-905B-BA609B3A4568}">
      <dgm:prSet/>
      <dgm:spPr/>
      <dgm:t>
        <a:bodyPr/>
        <a:lstStyle/>
        <a:p>
          <a:endParaRPr lang="en-GB">
            <a:solidFill>
              <a:schemeClr val="tx1"/>
            </a:solidFill>
          </a:endParaRPr>
        </a:p>
      </dgm:t>
    </dgm:pt>
    <dgm:pt modelId="{37802A34-3BF2-4FE0-84F3-AFEDA7E54ED3}">
      <dgm:prSet phldrT="[Text]"/>
      <dgm:spPr>
        <a:solidFill>
          <a:srgbClr val="FFC000"/>
        </a:solidFill>
      </dgm:spPr>
      <dgm:t>
        <a:bodyPr/>
        <a:lstStyle/>
        <a:p>
          <a:r>
            <a:rPr lang="en-GB" b="1" dirty="0" smtClean="0">
              <a:solidFill>
                <a:schemeClr val="tx1"/>
              </a:solidFill>
            </a:rPr>
            <a:t>Make judgements </a:t>
          </a:r>
          <a:r>
            <a:rPr lang="en-GB" b="0" dirty="0" smtClean="0">
              <a:solidFill>
                <a:schemeClr val="tx1"/>
              </a:solidFill>
            </a:rPr>
            <a:t>about Italy’s volcanoes using the information you have gathered</a:t>
          </a:r>
          <a:endParaRPr lang="en-GB" b="0" dirty="0">
            <a:solidFill>
              <a:schemeClr val="tx1"/>
            </a:solidFill>
          </a:endParaRPr>
        </a:p>
      </dgm:t>
    </dgm:pt>
    <dgm:pt modelId="{35410B36-DF1C-410A-A48F-714BD9E8FD79}" type="parTrans" cxnId="{207D6D4C-644A-4A0D-93DE-28C39B99DE40}">
      <dgm:prSet/>
      <dgm:spPr/>
      <dgm:t>
        <a:bodyPr/>
        <a:lstStyle/>
        <a:p>
          <a:endParaRPr lang="en-GB">
            <a:solidFill>
              <a:schemeClr val="tx1"/>
            </a:solidFill>
          </a:endParaRPr>
        </a:p>
      </dgm:t>
    </dgm:pt>
    <dgm:pt modelId="{EC601FC1-B93A-4869-A701-034A52409E6D}" type="sibTrans" cxnId="{207D6D4C-644A-4A0D-93DE-28C39B99DE40}">
      <dgm:prSet/>
      <dgm:spPr/>
      <dgm:t>
        <a:bodyPr/>
        <a:lstStyle/>
        <a:p>
          <a:endParaRPr lang="en-GB">
            <a:solidFill>
              <a:schemeClr val="tx1"/>
            </a:solidFill>
          </a:endParaRPr>
        </a:p>
      </dgm:t>
    </dgm:pt>
    <dgm:pt modelId="{4188A397-039A-4944-A31B-619A33B4E98A}" type="pres">
      <dgm:prSet presAssocID="{C915B869-DD3D-4F9A-845E-37008CADBDA3}" presName="linearFlow" presStyleCnt="0">
        <dgm:presLayoutVars>
          <dgm:dir/>
          <dgm:resizeHandles val="exact"/>
        </dgm:presLayoutVars>
      </dgm:prSet>
      <dgm:spPr/>
      <dgm:t>
        <a:bodyPr/>
        <a:lstStyle/>
        <a:p>
          <a:endParaRPr lang="en-GB"/>
        </a:p>
      </dgm:t>
    </dgm:pt>
    <dgm:pt modelId="{30A768FF-5486-451C-8D28-3E402F996E53}" type="pres">
      <dgm:prSet presAssocID="{9FD4823C-6633-4D35-A344-454BAB211EA5}" presName="composite" presStyleCnt="0"/>
      <dgm:spPr/>
    </dgm:pt>
    <dgm:pt modelId="{310A4C49-36CF-424D-A405-8412F3B9523B}" type="pres">
      <dgm:prSet presAssocID="{9FD4823C-6633-4D35-A344-454BAB211EA5}" presName="imgShp"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10000" b="-10000"/>
          </a:stretch>
        </a:blipFill>
      </dgm:spPr>
    </dgm:pt>
    <dgm:pt modelId="{4847FBB8-04B6-434D-9662-884FE21BE275}" type="pres">
      <dgm:prSet presAssocID="{9FD4823C-6633-4D35-A344-454BAB211EA5}" presName="txShp" presStyleLbl="node1" presStyleIdx="0" presStyleCnt="3">
        <dgm:presLayoutVars>
          <dgm:bulletEnabled val="1"/>
        </dgm:presLayoutVars>
      </dgm:prSet>
      <dgm:spPr/>
      <dgm:t>
        <a:bodyPr/>
        <a:lstStyle/>
        <a:p>
          <a:endParaRPr lang="en-GB"/>
        </a:p>
      </dgm:t>
    </dgm:pt>
    <dgm:pt modelId="{928B0000-EC6F-4E30-9993-6B3473C9815C}" type="pres">
      <dgm:prSet presAssocID="{9F22AE9C-4ECB-4640-92F3-A905963B57B3}" presName="spacing" presStyleCnt="0"/>
      <dgm:spPr/>
    </dgm:pt>
    <dgm:pt modelId="{28F82717-41E5-4994-8AC1-F747FDAE1959}" type="pres">
      <dgm:prSet presAssocID="{E9566A28-5ACD-4B1E-B51E-16F349058315}" presName="composite" presStyleCnt="0"/>
      <dgm:spPr/>
    </dgm:pt>
    <dgm:pt modelId="{45B99FEE-4E56-4314-A5B0-53E34C8B0149}" type="pres">
      <dgm:prSet presAssocID="{E9566A28-5ACD-4B1E-B51E-16F349058315}" presName="imgShp"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t="-10000" b="-10000"/>
          </a:stretch>
        </a:blipFill>
      </dgm:spPr>
    </dgm:pt>
    <dgm:pt modelId="{45D3CAE1-118A-4ACA-B71C-FB2DF82DDC8D}" type="pres">
      <dgm:prSet presAssocID="{E9566A28-5ACD-4B1E-B51E-16F349058315}" presName="txShp" presStyleLbl="node1" presStyleIdx="1" presStyleCnt="3">
        <dgm:presLayoutVars>
          <dgm:bulletEnabled val="1"/>
        </dgm:presLayoutVars>
      </dgm:prSet>
      <dgm:spPr/>
      <dgm:t>
        <a:bodyPr/>
        <a:lstStyle/>
        <a:p>
          <a:endParaRPr lang="en-GB"/>
        </a:p>
      </dgm:t>
    </dgm:pt>
    <dgm:pt modelId="{0B3A8ADA-AB8C-4626-A697-CD7FE5B1590B}" type="pres">
      <dgm:prSet presAssocID="{0F68EBD7-9387-4235-80C9-0DD7D3D93741}" presName="spacing" presStyleCnt="0"/>
      <dgm:spPr/>
    </dgm:pt>
    <dgm:pt modelId="{8880477E-D9C6-468A-9CAA-BFC0164CA71A}" type="pres">
      <dgm:prSet presAssocID="{37802A34-3BF2-4FE0-84F3-AFEDA7E54ED3}" presName="composite" presStyleCnt="0"/>
      <dgm:spPr/>
    </dgm:pt>
    <dgm:pt modelId="{FABDD2E3-9646-4F44-9A2D-0484455B72C9}" type="pres">
      <dgm:prSet presAssocID="{37802A34-3BF2-4FE0-84F3-AFEDA7E54ED3}" presName="imgShp"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12000" b="-12000"/>
          </a:stretch>
        </a:blipFill>
      </dgm:spPr>
    </dgm:pt>
    <dgm:pt modelId="{09FB03FA-59C9-4B18-AB5E-CA7E06E8A7D6}" type="pres">
      <dgm:prSet presAssocID="{37802A34-3BF2-4FE0-84F3-AFEDA7E54ED3}" presName="txShp" presStyleLbl="node1" presStyleIdx="2" presStyleCnt="3">
        <dgm:presLayoutVars>
          <dgm:bulletEnabled val="1"/>
        </dgm:presLayoutVars>
      </dgm:prSet>
      <dgm:spPr/>
      <dgm:t>
        <a:bodyPr/>
        <a:lstStyle/>
        <a:p>
          <a:endParaRPr lang="en-GB"/>
        </a:p>
      </dgm:t>
    </dgm:pt>
  </dgm:ptLst>
  <dgm:cxnLst>
    <dgm:cxn modelId="{4D7C098B-76F8-4AD5-85D6-3690525F85A5}" type="presOf" srcId="{37802A34-3BF2-4FE0-84F3-AFEDA7E54ED3}" destId="{09FB03FA-59C9-4B18-AB5E-CA7E06E8A7D6}" srcOrd="0" destOrd="0" presId="urn:microsoft.com/office/officeart/2005/8/layout/vList3#1"/>
    <dgm:cxn modelId="{BF268D77-CE5D-48D6-A935-336C3F557B63}" srcId="{C915B869-DD3D-4F9A-845E-37008CADBDA3}" destId="{9FD4823C-6633-4D35-A344-454BAB211EA5}" srcOrd="0" destOrd="0" parTransId="{753396D8-EBD5-4F27-9343-CF11EB016B16}" sibTransId="{9F22AE9C-4ECB-4640-92F3-A905963B57B3}"/>
    <dgm:cxn modelId="{207D6D4C-644A-4A0D-93DE-28C39B99DE40}" srcId="{C915B869-DD3D-4F9A-845E-37008CADBDA3}" destId="{37802A34-3BF2-4FE0-84F3-AFEDA7E54ED3}" srcOrd="2" destOrd="0" parTransId="{35410B36-DF1C-410A-A48F-714BD9E8FD79}" sibTransId="{EC601FC1-B93A-4869-A701-034A52409E6D}"/>
    <dgm:cxn modelId="{4B152634-2B45-4541-9B84-19B2FFEF1233}" type="presOf" srcId="{E9566A28-5ACD-4B1E-B51E-16F349058315}" destId="{45D3CAE1-118A-4ACA-B71C-FB2DF82DDC8D}" srcOrd="0" destOrd="0" presId="urn:microsoft.com/office/officeart/2005/8/layout/vList3#1"/>
    <dgm:cxn modelId="{8B876A7B-5612-4D63-905B-BA609B3A4568}" srcId="{C915B869-DD3D-4F9A-845E-37008CADBDA3}" destId="{E9566A28-5ACD-4B1E-B51E-16F349058315}" srcOrd="1" destOrd="0" parTransId="{DDF75108-4826-4E19-BC05-2F2551D66BDE}" sibTransId="{0F68EBD7-9387-4235-80C9-0DD7D3D93741}"/>
    <dgm:cxn modelId="{3B3EC5D7-88C0-449F-9D79-EC49F1F5AB66}" type="presOf" srcId="{C915B869-DD3D-4F9A-845E-37008CADBDA3}" destId="{4188A397-039A-4944-A31B-619A33B4E98A}" srcOrd="0" destOrd="0" presId="urn:microsoft.com/office/officeart/2005/8/layout/vList3#1"/>
    <dgm:cxn modelId="{08588D9F-DB48-4212-B868-318EAE8CEDA6}" type="presOf" srcId="{9FD4823C-6633-4D35-A344-454BAB211EA5}" destId="{4847FBB8-04B6-434D-9662-884FE21BE275}" srcOrd="0" destOrd="0" presId="urn:microsoft.com/office/officeart/2005/8/layout/vList3#1"/>
    <dgm:cxn modelId="{E9657460-4384-4D8F-83CC-3F4608F1F93D}" type="presParOf" srcId="{4188A397-039A-4944-A31B-619A33B4E98A}" destId="{30A768FF-5486-451C-8D28-3E402F996E53}" srcOrd="0" destOrd="0" presId="urn:microsoft.com/office/officeart/2005/8/layout/vList3#1"/>
    <dgm:cxn modelId="{474A5FD8-2951-4033-9519-244AD45C0844}" type="presParOf" srcId="{30A768FF-5486-451C-8D28-3E402F996E53}" destId="{310A4C49-36CF-424D-A405-8412F3B9523B}" srcOrd="0" destOrd="0" presId="urn:microsoft.com/office/officeart/2005/8/layout/vList3#1"/>
    <dgm:cxn modelId="{3AABFD08-1344-4C7D-8268-810EBAC46C9F}" type="presParOf" srcId="{30A768FF-5486-451C-8D28-3E402F996E53}" destId="{4847FBB8-04B6-434D-9662-884FE21BE275}" srcOrd="1" destOrd="0" presId="urn:microsoft.com/office/officeart/2005/8/layout/vList3#1"/>
    <dgm:cxn modelId="{EB874446-F31B-43D5-ADC4-4953F6090BFA}" type="presParOf" srcId="{4188A397-039A-4944-A31B-619A33B4E98A}" destId="{928B0000-EC6F-4E30-9993-6B3473C9815C}" srcOrd="1" destOrd="0" presId="urn:microsoft.com/office/officeart/2005/8/layout/vList3#1"/>
    <dgm:cxn modelId="{91F0CA91-1C90-4E5F-9E02-A5AB14F13E9D}" type="presParOf" srcId="{4188A397-039A-4944-A31B-619A33B4E98A}" destId="{28F82717-41E5-4994-8AC1-F747FDAE1959}" srcOrd="2" destOrd="0" presId="urn:microsoft.com/office/officeart/2005/8/layout/vList3#1"/>
    <dgm:cxn modelId="{AC5DA37D-D22F-44AC-AC44-19629CDDD614}" type="presParOf" srcId="{28F82717-41E5-4994-8AC1-F747FDAE1959}" destId="{45B99FEE-4E56-4314-A5B0-53E34C8B0149}" srcOrd="0" destOrd="0" presId="urn:microsoft.com/office/officeart/2005/8/layout/vList3#1"/>
    <dgm:cxn modelId="{D1A5EC18-1197-4C12-B6E5-279C67D2705D}" type="presParOf" srcId="{28F82717-41E5-4994-8AC1-F747FDAE1959}" destId="{45D3CAE1-118A-4ACA-B71C-FB2DF82DDC8D}" srcOrd="1" destOrd="0" presId="urn:microsoft.com/office/officeart/2005/8/layout/vList3#1"/>
    <dgm:cxn modelId="{8EEB8C0D-BB6F-45BD-8DE3-751995F7CE1D}" type="presParOf" srcId="{4188A397-039A-4944-A31B-619A33B4E98A}" destId="{0B3A8ADA-AB8C-4626-A697-CD7FE5B1590B}" srcOrd="3" destOrd="0" presId="urn:microsoft.com/office/officeart/2005/8/layout/vList3#1"/>
    <dgm:cxn modelId="{D9BF89BA-81E2-44DE-8C81-A294AC6E79C1}" type="presParOf" srcId="{4188A397-039A-4944-A31B-619A33B4E98A}" destId="{8880477E-D9C6-468A-9CAA-BFC0164CA71A}" srcOrd="4" destOrd="0" presId="urn:microsoft.com/office/officeart/2005/8/layout/vList3#1"/>
    <dgm:cxn modelId="{CD3DF996-DA32-4235-84AB-47E492AE8EBF}" type="presParOf" srcId="{8880477E-D9C6-468A-9CAA-BFC0164CA71A}" destId="{FABDD2E3-9646-4F44-9A2D-0484455B72C9}" srcOrd="0" destOrd="0" presId="urn:microsoft.com/office/officeart/2005/8/layout/vList3#1"/>
    <dgm:cxn modelId="{DC5AC8DD-39AC-4618-B354-44B0D5A4BF20}" type="presParOf" srcId="{8880477E-D9C6-468A-9CAA-BFC0164CA71A}" destId="{09FB03FA-59C9-4B18-AB5E-CA7E06E8A7D6}"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7FBB8-04B6-434D-9662-884FE21BE275}">
      <dsp:nvSpPr>
        <dsp:cNvPr id="0" name=""/>
        <dsp:cNvSpPr/>
      </dsp:nvSpPr>
      <dsp:spPr>
        <a:xfrm rot="10800000">
          <a:off x="1623218" y="1656"/>
          <a:ext cx="5244655" cy="1208786"/>
        </a:xfrm>
        <a:prstGeom prst="homePlate">
          <a:avLst/>
        </a:prstGeom>
        <a:solidFill>
          <a:srgbClr val="9933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041" tIns="80010" rIns="149352" bIns="80010" numCol="1" spcCol="1270" anchor="ctr" anchorCtr="0">
          <a:noAutofit/>
        </a:bodyPr>
        <a:lstStyle/>
        <a:p>
          <a:pPr lvl="0" algn="ctr" defTabSz="933450">
            <a:lnSpc>
              <a:spcPct val="90000"/>
            </a:lnSpc>
            <a:spcBef>
              <a:spcPct val="0"/>
            </a:spcBef>
            <a:spcAft>
              <a:spcPct val="35000"/>
            </a:spcAft>
          </a:pPr>
          <a:r>
            <a:rPr lang="en-GB" sz="2100" b="1" kern="1200" dirty="0" smtClean="0">
              <a:solidFill>
                <a:schemeClr val="tx1"/>
              </a:solidFill>
            </a:rPr>
            <a:t>Explain </a:t>
          </a:r>
          <a:r>
            <a:rPr lang="en-GB" sz="2100" b="0" kern="1200" dirty="0" smtClean="0">
              <a:solidFill>
                <a:schemeClr val="tx1"/>
              </a:solidFill>
            </a:rPr>
            <a:t>the key terms active, dormant and extinct</a:t>
          </a:r>
          <a:endParaRPr lang="en-GB" sz="2100" b="0" kern="1200" dirty="0">
            <a:solidFill>
              <a:schemeClr val="tx1"/>
            </a:solidFill>
          </a:endParaRPr>
        </a:p>
      </dsp:txBody>
      <dsp:txXfrm rot="10800000">
        <a:off x="1925414" y="1656"/>
        <a:ext cx="4942459" cy="1208786"/>
      </dsp:txXfrm>
    </dsp:sp>
    <dsp:sp modelId="{310A4C49-36CF-424D-A405-8412F3B9523B}">
      <dsp:nvSpPr>
        <dsp:cNvPr id="0" name=""/>
        <dsp:cNvSpPr/>
      </dsp:nvSpPr>
      <dsp:spPr>
        <a:xfrm>
          <a:off x="1018825" y="1656"/>
          <a:ext cx="1208786" cy="120878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0000" b="-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5D3CAE1-118A-4ACA-B71C-FB2DF82DDC8D}">
      <dsp:nvSpPr>
        <dsp:cNvPr id="0" name=""/>
        <dsp:cNvSpPr/>
      </dsp:nvSpPr>
      <dsp:spPr>
        <a:xfrm rot="10800000">
          <a:off x="1623218" y="1571275"/>
          <a:ext cx="5244655" cy="1208786"/>
        </a:xfrm>
        <a:prstGeom prst="homePlate">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041" tIns="80010" rIns="149352" bIns="80010" numCol="1" spcCol="1270" anchor="ctr" anchorCtr="0">
          <a:noAutofit/>
        </a:bodyPr>
        <a:lstStyle/>
        <a:p>
          <a:pPr lvl="0" algn="ctr" defTabSz="933450">
            <a:lnSpc>
              <a:spcPct val="90000"/>
            </a:lnSpc>
            <a:spcBef>
              <a:spcPct val="0"/>
            </a:spcBef>
            <a:spcAft>
              <a:spcPct val="35000"/>
            </a:spcAft>
          </a:pPr>
          <a:r>
            <a:rPr lang="en-GB" sz="2100" b="1" kern="1200" dirty="0" smtClean="0">
              <a:solidFill>
                <a:schemeClr val="tx1"/>
              </a:solidFill>
            </a:rPr>
            <a:t>Compare</a:t>
          </a:r>
          <a:r>
            <a:rPr lang="en-GB" sz="2100" b="0" kern="1200" dirty="0" smtClean="0">
              <a:solidFill>
                <a:schemeClr val="tx1"/>
              </a:solidFill>
            </a:rPr>
            <a:t> at least two of Italy’s active volcanoes</a:t>
          </a:r>
          <a:endParaRPr lang="en-GB" sz="2100" b="0" kern="1200" dirty="0">
            <a:solidFill>
              <a:schemeClr val="tx1"/>
            </a:solidFill>
          </a:endParaRPr>
        </a:p>
      </dsp:txBody>
      <dsp:txXfrm rot="10800000">
        <a:off x="1925414" y="1571275"/>
        <a:ext cx="4942459" cy="1208786"/>
      </dsp:txXfrm>
    </dsp:sp>
    <dsp:sp modelId="{45B99FEE-4E56-4314-A5B0-53E34C8B0149}">
      <dsp:nvSpPr>
        <dsp:cNvPr id="0" name=""/>
        <dsp:cNvSpPr/>
      </dsp:nvSpPr>
      <dsp:spPr>
        <a:xfrm>
          <a:off x="1018825" y="1571275"/>
          <a:ext cx="1208786" cy="1208786"/>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10000" b="-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FB03FA-59C9-4B18-AB5E-CA7E06E8A7D6}">
      <dsp:nvSpPr>
        <dsp:cNvPr id="0" name=""/>
        <dsp:cNvSpPr/>
      </dsp:nvSpPr>
      <dsp:spPr>
        <a:xfrm rot="10800000">
          <a:off x="1623218" y="3140894"/>
          <a:ext cx="5244655" cy="1208786"/>
        </a:xfrm>
        <a:prstGeom prst="homePlate">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041" tIns="80010" rIns="149352" bIns="80010" numCol="1" spcCol="1270" anchor="ctr" anchorCtr="0">
          <a:noAutofit/>
        </a:bodyPr>
        <a:lstStyle/>
        <a:p>
          <a:pPr lvl="0" algn="ctr" defTabSz="933450">
            <a:lnSpc>
              <a:spcPct val="90000"/>
            </a:lnSpc>
            <a:spcBef>
              <a:spcPct val="0"/>
            </a:spcBef>
            <a:spcAft>
              <a:spcPct val="35000"/>
            </a:spcAft>
          </a:pPr>
          <a:r>
            <a:rPr lang="en-GB" sz="2100" b="1" kern="1200" dirty="0" smtClean="0">
              <a:solidFill>
                <a:schemeClr val="tx1"/>
              </a:solidFill>
            </a:rPr>
            <a:t>Make judgements </a:t>
          </a:r>
          <a:r>
            <a:rPr lang="en-GB" sz="2100" b="0" kern="1200" dirty="0" smtClean="0">
              <a:solidFill>
                <a:schemeClr val="tx1"/>
              </a:solidFill>
            </a:rPr>
            <a:t>about Italy’s volcanoes using the information you have gathered</a:t>
          </a:r>
          <a:endParaRPr lang="en-GB" sz="2100" b="0" kern="1200" dirty="0">
            <a:solidFill>
              <a:schemeClr val="tx1"/>
            </a:solidFill>
          </a:endParaRPr>
        </a:p>
      </dsp:txBody>
      <dsp:txXfrm rot="10800000">
        <a:off x="1925414" y="3140894"/>
        <a:ext cx="4942459" cy="1208786"/>
      </dsp:txXfrm>
    </dsp:sp>
    <dsp:sp modelId="{FABDD2E3-9646-4F44-9A2D-0484455B72C9}">
      <dsp:nvSpPr>
        <dsp:cNvPr id="0" name=""/>
        <dsp:cNvSpPr/>
      </dsp:nvSpPr>
      <dsp:spPr>
        <a:xfrm>
          <a:off x="1018825" y="3140894"/>
          <a:ext cx="1208786" cy="1208786"/>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12000" b="-1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C38BDD8-09A4-4797-80F2-A86741CAA6E0}"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946048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38BDD8-09A4-4797-80F2-A86741CAA6E0}"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1596932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38BDD8-09A4-4797-80F2-A86741CAA6E0}"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178004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38BDD8-09A4-4797-80F2-A86741CAA6E0}"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3085863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38BDD8-09A4-4797-80F2-A86741CAA6E0}"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553968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38BDD8-09A4-4797-80F2-A86741CAA6E0}" type="datetimeFigureOut">
              <a:rPr lang="en-GB" smtClean="0"/>
              <a:t>11/05/2020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382193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38BDD8-09A4-4797-80F2-A86741CAA6E0}" type="datetimeFigureOut">
              <a:rPr lang="en-GB" smtClean="0"/>
              <a:t>11/05/2020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3106105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C38BDD8-09A4-4797-80F2-A86741CAA6E0}" type="datetimeFigureOut">
              <a:rPr lang="en-GB" smtClean="0"/>
              <a:t>11/05/2020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3909805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38BDD8-09A4-4797-80F2-A86741CAA6E0}" type="datetimeFigureOut">
              <a:rPr lang="en-GB" smtClean="0"/>
              <a:t>11/05/2020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1013064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C38BDD8-09A4-4797-80F2-A86741CAA6E0}" type="datetimeFigureOut">
              <a:rPr lang="en-GB" smtClean="0"/>
              <a:t>11/05/2020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3638279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C38BDD8-09A4-4797-80F2-A86741CAA6E0}" type="datetimeFigureOut">
              <a:rPr lang="en-GB" smtClean="0"/>
              <a:t>11/05/2020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5160B2-EC71-4189-AF86-1DAD8D5D2CA7}" type="slidenum">
              <a:rPr lang="en-GB" smtClean="0"/>
              <a:t>‹#›</a:t>
            </a:fld>
            <a:endParaRPr lang="en-GB"/>
          </a:p>
        </p:txBody>
      </p:sp>
    </p:spTree>
    <p:extLst>
      <p:ext uri="{BB962C8B-B14F-4D97-AF65-F5344CB8AC3E}">
        <p14:creationId xmlns:p14="http://schemas.microsoft.com/office/powerpoint/2010/main" val="190370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38BDD8-09A4-4797-80F2-A86741CAA6E0}" type="datetimeFigureOut">
              <a:rPr lang="en-GB" smtClean="0"/>
              <a:t>11/05/2020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5160B2-EC71-4189-AF86-1DAD8D5D2CA7}" type="slidenum">
              <a:rPr lang="en-GB" smtClean="0"/>
              <a:t>‹#›</a:t>
            </a:fld>
            <a:endParaRPr lang="en-GB"/>
          </a:p>
        </p:txBody>
      </p:sp>
    </p:spTree>
    <p:extLst>
      <p:ext uri="{BB962C8B-B14F-4D97-AF65-F5344CB8AC3E}">
        <p14:creationId xmlns:p14="http://schemas.microsoft.com/office/powerpoint/2010/main" val="35460330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1250597" y="1154039"/>
            <a:ext cx="6639369" cy="3953538"/>
          </a:xfrm>
          <a:prstGeom prst="cloudCallout">
            <a:avLst>
              <a:gd name="adj1" fmla="val -48771"/>
              <a:gd name="adj2" fmla="val 7373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t>The following pictures were all taken in Italy.</a:t>
            </a:r>
          </a:p>
          <a:p>
            <a:pPr algn="ctr"/>
            <a:r>
              <a:rPr lang="en-GB" sz="2800" dirty="0" smtClean="0"/>
              <a:t>What do you think they show?</a:t>
            </a:r>
          </a:p>
          <a:p>
            <a:pPr algn="ctr"/>
            <a:r>
              <a:rPr lang="en-GB" sz="2800" dirty="0"/>
              <a:t>J</a:t>
            </a:r>
            <a:r>
              <a:rPr lang="en-GB" sz="2800" dirty="0" smtClean="0"/>
              <a:t>ustify why you think that!</a:t>
            </a:r>
            <a:endParaRPr lang="en-GB" sz="2800" dirty="0"/>
          </a:p>
        </p:txBody>
      </p:sp>
    </p:spTree>
    <p:extLst>
      <p:ext uri="{BB962C8B-B14F-4D97-AF65-F5344CB8AC3E}">
        <p14:creationId xmlns:p14="http://schemas.microsoft.com/office/powerpoint/2010/main" val="556589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10800000">
            <a:off x="-169819" y="1172787"/>
            <a:ext cx="9248501" cy="5397827"/>
            <a:chOff x="1623218" y="3140894"/>
            <a:chExt cx="5460609" cy="1175280"/>
          </a:xfrm>
        </p:grpSpPr>
        <p:sp>
          <p:nvSpPr>
            <p:cNvPr id="3" name="Pentagon 2"/>
            <p:cNvSpPr/>
            <p:nvPr/>
          </p:nvSpPr>
          <p:spPr>
            <a:xfrm rot="10800000">
              <a:off x="1623218" y="3140894"/>
              <a:ext cx="5244655" cy="1175280"/>
            </a:xfrm>
            <a:prstGeom prst="homePlate">
              <a:avLst/>
            </a:pr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 name="Pentagon 4"/>
            <p:cNvSpPr txBox="1"/>
            <p:nvPr/>
          </p:nvSpPr>
          <p:spPr>
            <a:xfrm rot="10800000">
              <a:off x="2618159" y="3140894"/>
              <a:ext cx="4465668" cy="11407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041" tIns="80010" rIns="149352" bIns="80010" numCol="1" spcCol="1270" anchor="ctr" anchorCtr="0">
              <a:noAutofit/>
            </a:bodyPr>
            <a:lstStyle/>
            <a:p>
              <a:pPr lvl="0" defTabSz="933450">
                <a:lnSpc>
                  <a:spcPct val="90000"/>
                </a:lnSpc>
                <a:spcBef>
                  <a:spcPct val="0"/>
                </a:spcBef>
                <a:spcAft>
                  <a:spcPct val="35000"/>
                </a:spcAft>
              </a:pPr>
              <a:r>
                <a:rPr lang="en-GB" b="1" kern="1200" dirty="0" smtClean="0">
                  <a:solidFill>
                    <a:schemeClr val="tx1"/>
                  </a:solidFill>
                </a:rPr>
                <a:t>Make judgements about Italy’s volcanoes using the information you have gathered…</a:t>
              </a:r>
            </a:p>
            <a:p>
              <a:pPr lvl="0" defTabSz="933450">
                <a:lnSpc>
                  <a:spcPct val="90000"/>
                </a:lnSpc>
                <a:spcBef>
                  <a:spcPct val="0"/>
                </a:spcBef>
                <a:spcAft>
                  <a:spcPct val="35000"/>
                </a:spcAft>
              </a:pPr>
              <a:endParaRPr lang="en-GB" dirty="0" smtClean="0">
                <a:solidFill>
                  <a:schemeClr val="tx1"/>
                </a:solidFill>
              </a:endParaRPr>
            </a:p>
            <a:p>
              <a:pPr lvl="0" defTabSz="933450">
                <a:lnSpc>
                  <a:spcPct val="90000"/>
                </a:lnSpc>
                <a:spcBef>
                  <a:spcPct val="0"/>
                </a:spcBef>
                <a:spcAft>
                  <a:spcPct val="35000"/>
                </a:spcAft>
              </a:pPr>
              <a:r>
                <a:rPr lang="en-GB" dirty="0" smtClean="0">
                  <a:solidFill>
                    <a:schemeClr val="tx1"/>
                  </a:solidFill>
                </a:rPr>
                <a:t>I think Italy’s most dangerous Volcano is:</a:t>
              </a:r>
            </a:p>
            <a:p>
              <a:pPr lvl="0" defTabSz="933450">
                <a:lnSpc>
                  <a:spcPct val="90000"/>
                </a:lnSpc>
                <a:spcBef>
                  <a:spcPct val="0"/>
                </a:spcBef>
                <a:spcAft>
                  <a:spcPct val="35000"/>
                </a:spcAft>
              </a:pPr>
              <a:r>
                <a:rPr lang="en-GB" dirty="0" smtClean="0">
                  <a:solidFill>
                    <a:schemeClr val="tx1"/>
                  </a:solidFill>
                </a:rPr>
                <a:t>Mount Etna/ Mount Vesuvius/ Stromboli (circle your choice)</a:t>
              </a:r>
            </a:p>
            <a:p>
              <a:pPr lvl="0" defTabSz="933450">
                <a:lnSpc>
                  <a:spcPct val="90000"/>
                </a:lnSpc>
                <a:spcBef>
                  <a:spcPct val="0"/>
                </a:spcBef>
                <a:spcAft>
                  <a:spcPct val="35000"/>
                </a:spcAft>
              </a:pPr>
              <a:endParaRPr lang="en-GB" b="0" kern="1200" dirty="0">
                <a:solidFill>
                  <a:schemeClr val="tx1"/>
                </a:solidFill>
              </a:endParaRPr>
            </a:p>
            <a:p>
              <a:pPr lvl="0" defTabSz="933450">
                <a:lnSpc>
                  <a:spcPct val="90000"/>
                </a:lnSpc>
                <a:spcBef>
                  <a:spcPct val="0"/>
                </a:spcBef>
                <a:spcAft>
                  <a:spcPct val="35000"/>
                </a:spcAft>
              </a:pPr>
              <a:r>
                <a:rPr lang="en-GB" dirty="0" smtClean="0">
                  <a:solidFill>
                    <a:schemeClr val="tx1"/>
                  </a:solidFill>
                </a:rPr>
                <a:t>I think this because:</a:t>
              </a:r>
            </a:p>
            <a:p>
              <a:pPr lvl="0" defTabSz="933450">
                <a:lnSpc>
                  <a:spcPct val="90000"/>
                </a:lnSpc>
                <a:spcBef>
                  <a:spcPct val="0"/>
                </a:spcBef>
                <a:spcAft>
                  <a:spcPct val="35000"/>
                </a:spcAft>
              </a:pPr>
              <a:endParaRPr lang="en-GB" dirty="0" smtClean="0">
                <a:solidFill>
                  <a:schemeClr val="tx1"/>
                </a:solidFill>
              </a:endParaRPr>
            </a:p>
            <a:p>
              <a:pPr lvl="0" defTabSz="933450">
                <a:lnSpc>
                  <a:spcPct val="90000"/>
                </a:lnSpc>
                <a:spcBef>
                  <a:spcPct val="0"/>
                </a:spcBef>
                <a:spcAft>
                  <a:spcPct val="35000"/>
                </a:spcAft>
              </a:pPr>
              <a:endParaRPr lang="en-GB" dirty="0" smtClean="0">
                <a:solidFill>
                  <a:schemeClr val="tx1"/>
                </a:solidFill>
              </a:endParaRPr>
            </a:p>
            <a:p>
              <a:pPr lvl="0" defTabSz="933450">
                <a:lnSpc>
                  <a:spcPct val="90000"/>
                </a:lnSpc>
                <a:spcBef>
                  <a:spcPct val="0"/>
                </a:spcBef>
                <a:spcAft>
                  <a:spcPct val="35000"/>
                </a:spcAft>
              </a:pPr>
              <a:endParaRPr lang="en-GB" b="0" kern="1200" dirty="0">
                <a:solidFill>
                  <a:schemeClr val="tx1"/>
                </a:solidFill>
              </a:endParaRPr>
            </a:p>
            <a:p>
              <a:pPr lvl="0" defTabSz="933450">
                <a:lnSpc>
                  <a:spcPct val="90000"/>
                </a:lnSpc>
                <a:spcBef>
                  <a:spcPct val="0"/>
                </a:spcBef>
                <a:spcAft>
                  <a:spcPct val="35000"/>
                </a:spcAft>
              </a:pPr>
              <a:r>
                <a:rPr lang="en-GB" dirty="0" smtClean="0">
                  <a:solidFill>
                    <a:schemeClr val="tx1"/>
                  </a:solidFill>
                </a:rPr>
                <a:t>I think Italy’s least dangerous Volcano is:</a:t>
              </a:r>
            </a:p>
            <a:p>
              <a:pPr defTabSz="933450">
                <a:lnSpc>
                  <a:spcPct val="90000"/>
                </a:lnSpc>
                <a:spcBef>
                  <a:spcPct val="0"/>
                </a:spcBef>
                <a:spcAft>
                  <a:spcPct val="35000"/>
                </a:spcAft>
              </a:pPr>
              <a:r>
                <a:rPr lang="en-GB" dirty="0">
                  <a:solidFill>
                    <a:schemeClr val="tx1"/>
                  </a:solidFill>
                </a:rPr>
                <a:t>Mount Etna/ Mount Vesuvius/ Stromboli (circle your choice)</a:t>
              </a:r>
            </a:p>
            <a:p>
              <a:pPr lvl="0" defTabSz="933450">
                <a:lnSpc>
                  <a:spcPct val="90000"/>
                </a:lnSpc>
                <a:spcBef>
                  <a:spcPct val="0"/>
                </a:spcBef>
                <a:spcAft>
                  <a:spcPct val="35000"/>
                </a:spcAft>
              </a:pPr>
              <a:endParaRPr lang="en-GB" b="0" kern="1200" dirty="0" smtClean="0">
                <a:solidFill>
                  <a:schemeClr val="tx1"/>
                </a:solidFill>
              </a:endParaRPr>
            </a:p>
            <a:p>
              <a:pPr lvl="0" defTabSz="933450">
                <a:lnSpc>
                  <a:spcPct val="90000"/>
                </a:lnSpc>
                <a:spcBef>
                  <a:spcPct val="0"/>
                </a:spcBef>
                <a:spcAft>
                  <a:spcPct val="35000"/>
                </a:spcAft>
              </a:pPr>
              <a:r>
                <a:rPr lang="en-GB" dirty="0" smtClean="0">
                  <a:solidFill>
                    <a:schemeClr val="tx1"/>
                  </a:solidFill>
                </a:rPr>
                <a:t>I think this because:</a:t>
              </a:r>
            </a:p>
            <a:p>
              <a:pPr lvl="0" defTabSz="933450">
                <a:lnSpc>
                  <a:spcPct val="90000"/>
                </a:lnSpc>
                <a:spcBef>
                  <a:spcPct val="0"/>
                </a:spcBef>
                <a:spcAft>
                  <a:spcPct val="35000"/>
                </a:spcAft>
              </a:pPr>
              <a:endParaRPr lang="en-GB" dirty="0" smtClean="0">
                <a:solidFill>
                  <a:schemeClr val="tx1"/>
                </a:solidFill>
              </a:endParaRPr>
            </a:p>
            <a:p>
              <a:pPr lvl="0" defTabSz="933450">
                <a:lnSpc>
                  <a:spcPct val="90000"/>
                </a:lnSpc>
                <a:spcBef>
                  <a:spcPct val="0"/>
                </a:spcBef>
                <a:spcAft>
                  <a:spcPct val="35000"/>
                </a:spcAft>
              </a:pPr>
              <a:endParaRPr lang="en-GB" b="0" kern="1200" dirty="0">
                <a:solidFill>
                  <a:schemeClr val="tx1"/>
                </a:solidFill>
              </a:endParaRPr>
            </a:p>
          </p:txBody>
        </p:sp>
      </p:grpSp>
      <p:sp>
        <p:nvSpPr>
          <p:cNvPr id="5" name="Rectangle 4"/>
          <p:cNvSpPr/>
          <p:nvPr/>
        </p:nvSpPr>
        <p:spPr>
          <a:xfrm>
            <a:off x="537881" y="95571"/>
            <a:ext cx="7745507" cy="1077218"/>
          </a:xfrm>
          <a:prstGeom prst="rect">
            <a:avLst/>
          </a:prstGeom>
          <a:noFill/>
        </p:spPr>
        <p:txBody>
          <a:bodyPr wrap="square" lIns="91440" tIns="45720" rIns="91440" bIns="45720">
            <a:spAutoFit/>
          </a:bodyPr>
          <a:lstStyle/>
          <a:p>
            <a:pPr algn="ctr"/>
            <a:r>
              <a:rPr lang="en-US" sz="3200" b="1" cap="none" spc="0" dirty="0" smtClean="0">
                <a:ln w="22225">
                  <a:solidFill>
                    <a:schemeClr val="accent2"/>
                  </a:solidFill>
                  <a:prstDash val="solid"/>
                </a:ln>
                <a:solidFill>
                  <a:schemeClr val="accent2">
                    <a:lumMod val="40000"/>
                    <a:lumOff val="60000"/>
                  </a:schemeClr>
                </a:solidFill>
                <a:effectLst/>
              </a:rPr>
              <a:t>Exit Ticket: Complete the questions below then look at my answers!</a:t>
            </a:r>
            <a:endParaRPr lang="en-US" sz="3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737834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mount etn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9267" y="208054"/>
            <a:ext cx="4396914" cy="269189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3"/>
          <a:stretch>
            <a:fillRect/>
          </a:stretch>
        </p:blipFill>
        <p:spPr>
          <a:xfrm>
            <a:off x="4696182" y="2283005"/>
            <a:ext cx="4003682" cy="2998897"/>
          </a:xfrm>
          <a:prstGeom prst="rect">
            <a:avLst/>
          </a:prstGeom>
        </p:spPr>
      </p:pic>
      <p:pic>
        <p:nvPicPr>
          <p:cNvPr id="1030" name="Picture 6" descr="Image result for mount strombol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275" y="3811365"/>
            <a:ext cx="3905725" cy="292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5239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85132" y="692331"/>
            <a:ext cx="3696789" cy="111034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3600" dirty="0" smtClean="0"/>
              <a:t>Mount Etna</a:t>
            </a:r>
            <a:endParaRPr lang="en-GB" sz="3600" dirty="0"/>
          </a:p>
        </p:txBody>
      </p:sp>
      <p:sp>
        <p:nvSpPr>
          <p:cNvPr id="11" name="Rectangle 10"/>
          <p:cNvSpPr/>
          <p:nvPr/>
        </p:nvSpPr>
        <p:spPr>
          <a:xfrm>
            <a:off x="888343" y="3049921"/>
            <a:ext cx="3696789" cy="111034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3600" dirty="0" smtClean="0"/>
              <a:t>Mount Vesuvius</a:t>
            </a:r>
            <a:endParaRPr lang="en-GB" sz="3600" dirty="0"/>
          </a:p>
        </p:txBody>
      </p:sp>
      <p:sp>
        <p:nvSpPr>
          <p:cNvPr id="13" name="Rectangle 12"/>
          <p:cNvSpPr/>
          <p:nvPr/>
        </p:nvSpPr>
        <p:spPr>
          <a:xfrm>
            <a:off x="3992948" y="5548930"/>
            <a:ext cx="3696789" cy="111034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3600" dirty="0" smtClean="0"/>
              <a:t>Stromboli</a:t>
            </a:r>
            <a:endParaRPr lang="en-GB" sz="3600" dirty="0"/>
          </a:p>
        </p:txBody>
      </p:sp>
      <p:pic>
        <p:nvPicPr>
          <p:cNvPr id="3074" name="Picture 2" descr="Image result for mount strombol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746" y="4362994"/>
            <a:ext cx="3450691" cy="2296279"/>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mage result for vesuviu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0796" y="2365545"/>
            <a:ext cx="3305459" cy="247909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4"/>
          <a:stretch>
            <a:fillRect/>
          </a:stretch>
        </p:blipFill>
        <p:spPr>
          <a:xfrm>
            <a:off x="404812" y="205156"/>
            <a:ext cx="4028890" cy="2263724"/>
          </a:xfrm>
          <a:prstGeom prst="rect">
            <a:avLst/>
          </a:prstGeom>
        </p:spPr>
      </p:pic>
    </p:spTree>
    <p:extLst>
      <p:ext uri="{BB962C8B-B14F-4D97-AF65-F5344CB8AC3E}">
        <p14:creationId xmlns:p14="http://schemas.microsoft.com/office/powerpoint/2010/main" val="1700472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1250597" y="1154039"/>
            <a:ext cx="6639369" cy="3953538"/>
          </a:xfrm>
          <a:prstGeom prst="cloudCallout">
            <a:avLst>
              <a:gd name="adj1" fmla="val -48771"/>
              <a:gd name="adj2" fmla="val 7373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smtClean="0"/>
              <a:t>They’re all VOLCANOES!</a:t>
            </a:r>
            <a:endParaRPr lang="en-GB" sz="4800" b="1" dirty="0"/>
          </a:p>
        </p:txBody>
      </p:sp>
    </p:spTree>
    <p:extLst>
      <p:ext uri="{BB962C8B-B14F-4D97-AF65-F5344CB8AC3E}">
        <p14:creationId xmlns:p14="http://schemas.microsoft.com/office/powerpoint/2010/main" val="4195358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Physical features of Italy- Volcanoes</a:t>
            </a:r>
            <a:endParaRPr lang="en-GB" b="1" u="sng" dirty="0"/>
          </a:p>
        </p:txBody>
      </p:sp>
      <p:graphicFrame>
        <p:nvGraphicFramePr>
          <p:cNvPr id="4" name="Content Placeholder 7"/>
          <p:cNvGraphicFramePr>
            <a:graphicFrameLocks noGrp="1"/>
          </p:cNvGraphicFramePr>
          <p:nvPr>
            <p:ph idx="1"/>
            <p:extLst>
              <p:ext uri="{D42A27DB-BD31-4B8C-83A1-F6EECF244321}">
                <p14:modId xmlns:p14="http://schemas.microsoft.com/office/powerpoint/2010/main" val="197007518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331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836" t="11502" r="4743" b="3862"/>
          <a:stretch/>
        </p:blipFill>
        <p:spPr bwMode="auto">
          <a:xfrm>
            <a:off x="1252410" y="0"/>
            <a:ext cx="6921499"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ounded Rectangular Callout 4"/>
          <p:cNvSpPr/>
          <p:nvPr/>
        </p:nvSpPr>
        <p:spPr>
          <a:xfrm>
            <a:off x="378823" y="1606731"/>
            <a:ext cx="2926080" cy="2246812"/>
          </a:xfrm>
          <a:prstGeom prst="wedgeRoundRectCallout">
            <a:avLst>
              <a:gd name="adj1" fmla="val 55506"/>
              <a:gd name="adj2" fmla="val 72384"/>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2400" b="1" dirty="0" smtClean="0"/>
              <a:t>Killer Question: </a:t>
            </a:r>
          </a:p>
          <a:p>
            <a:pPr algn="ctr"/>
            <a:r>
              <a:rPr lang="en-GB" sz="2400" dirty="0" smtClean="0"/>
              <a:t>Why do you think Italy has so many volcanoes? Think back to last lesson…</a:t>
            </a:r>
            <a:endParaRPr lang="en-GB" sz="2400" dirty="0"/>
          </a:p>
        </p:txBody>
      </p:sp>
      <p:grpSp>
        <p:nvGrpSpPr>
          <p:cNvPr id="6" name="Group 5"/>
          <p:cNvGrpSpPr/>
          <p:nvPr/>
        </p:nvGrpSpPr>
        <p:grpSpPr>
          <a:xfrm>
            <a:off x="1649227" y="0"/>
            <a:ext cx="7494773" cy="441107"/>
            <a:chOff x="1623218" y="1656"/>
            <a:chExt cx="5244655" cy="1208786"/>
          </a:xfrm>
        </p:grpSpPr>
        <p:sp>
          <p:nvSpPr>
            <p:cNvPr id="7" name="Pentagon 6"/>
            <p:cNvSpPr/>
            <p:nvPr/>
          </p:nvSpPr>
          <p:spPr>
            <a:xfrm rot="10800000">
              <a:off x="1623218" y="1656"/>
              <a:ext cx="5244655" cy="1208786"/>
            </a:xfrm>
            <a:prstGeom prst="homePlate">
              <a:avLst/>
            </a:prstGeom>
            <a:solidFill>
              <a:srgbClr val="9933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Pentagon 4"/>
            <p:cNvSpPr txBox="1"/>
            <p:nvPr/>
          </p:nvSpPr>
          <p:spPr>
            <a:xfrm rot="21600000">
              <a:off x="1925414" y="1656"/>
              <a:ext cx="4942459" cy="12087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041" tIns="80010" rIns="149352" bIns="80010" numCol="1" spcCol="1270" anchor="ctr" anchorCtr="0">
              <a:noAutofit/>
            </a:bodyPr>
            <a:lstStyle/>
            <a:p>
              <a:pPr lvl="0" algn="ctr" defTabSz="933450">
                <a:lnSpc>
                  <a:spcPct val="90000"/>
                </a:lnSpc>
                <a:spcBef>
                  <a:spcPct val="0"/>
                </a:spcBef>
                <a:spcAft>
                  <a:spcPct val="35000"/>
                </a:spcAft>
              </a:pPr>
              <a:r>
                <a:rPr lang="en-GB" sz="2100" b="1" kern="1200" dirty="0" smtClean="0">
                  <a:solidFill>
                    <a:schemeClr val="tx1"/>
                  </a:solidFill>
                </a:rPr>
                <a:t>Explain </a:t>
              </a:r>
              <a:r>
                <a:rPr lang="en-GB" sz="2100" b="0" kern="1200" dirty="0" smtClean="0">
                  <a:solidFill>
                    <a:schemeClr val="tx1"/>
                  </a:solidFill>
                </a:rPr>
                <a:t>the key terms active, dormant and extinct</a:t>
              </a:r>
              <a:endParaRPr lang="en-GB" sz="2100" b="0" kern="1200" dirty="0">
                <a:solidFill>
                  <a:schemeClr val="tx1"/>
                </a:solidFill>
              </a:endParaRPr>
            </a:p>
          </p:txBody>
        </p:sp>
      </p:grpSp>
    </p:spTree>
    <p:extLst>
      <p:ext uri="{BB962C8B-B14F-4D97-AF65-F5344CB8AC3E}">
        <p14:creationId xmlns:p14="http://schemas.microsoft.com/office/powerpoint/2010/main" val="32057232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a:xfrm>
            <a:off x="378823" y="1606731"/>
            <a:ext cx="2926080" cy="2246812"/>
          </a:xfrm>
          <a:prstGeom prst="wedgeRoundRectCallout">
            <a:avLst>
              <a:gd name="adj1" fmla="val 55506"/>
              <a:gd name="adj2" fmla="val 72384"/>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2400" b="1" dirty="0" smtClean="0"/>
              <a:t>Killer Question: </a:t>
            </a:r>
          </a:p>
          <a:p>
            <a:pPr algn="ctr"/>
            <a:r>
              <a:rPr lang="en-GB" sz="2400" dirty="0" smtClean="0"/>
              <a:t>Why do you think Italy has so many volcanoes? Think back to last lesson…</a:t>
            </a:r>
            <a:endParaRPr lang="en-GB" sz="2400" dirty="0"/>
          </a:p>
        </p:txBody>
      </p:sp>
      <p:sp>
        <p:nvSpPr>
          <p:cNvPr id="3" name="Rounded Rectangular Callout 2"/>
          <p:cNvSpPr/>
          <p:nvPr/>
        </p:nvSpPr>
        <p:spPr>
          <a:xfrm>
            <a:off x="4833257" y="2364377"/>
            <a:ext cx="3357154" cy="3291840"/>
          </a:xfrm>
          <a:prstGeom prst="wedgeRoundRectCallout">
            <a:avLst>
              <a:gd name="adj1" fmla="val -88698"/>
              <a:gd name="adj2" fmla="val 11111"/>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dirty="0" smtClean="0"/>
              <a:t>Remember, Italy has lots of mountain ranges. Millions of years ago when mountains were created, the same processes created lots of volcanoes (we’ll go into this in more detail in year 8!)</a:t>
            </a:r>
            <a:endParaRPr lang="en-GB" dirty="0"/>
          </a:p>
        </p:txBody>
      </p:sp>
    </p:spTree>
    <p:extLst>
      <p:ext uri="{BB962C8B-B14F-4D97-AF65-F5344CB8AC3E}">
        <p14:creationId xmlns:p14="http://schemas.microsoft.com/office/powerpoint/2010/main" val="1306884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Volcano stage infographic / extinct dormant and active volcano /vector. On grey background vector illustration"/>
          <p:cNvPicPr>
            <a:picLocks noChangeAspect="1" noChangeArrowheads="1"/>
          </p:cNvPicPr>
          <p:nvPr/>
        </p:nvPicPr>
        <p:blipFill rotWithShape="1">
          <a:blip r:embed="rId2">
            <a:extLst>
              <a:ext uri="{28A0092B-C50C-407E-A947-70E740481C1C}">
                <a14:useLocalDpi xmlns:a14="http://schemas.microsoft.com/office/drawing/2010/main" val="0"/>
              </a:ext>
            </a:extLst>
          </a:blip>
          <a:srcRect t="9874"/>
          <a:stretch/>
        </p:blipFill>
        <p:spPr bwMode="auto">
          <a:xfrm>
            <a:off x="377642" y="509450"/>
            <a:ext cx="8204655" cy="5425767"/>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1649227" y="0"/>
            <a:ext cx="7494773" cy="441107"/>
            <a:chOff x="1623218" y="1656"/>
            <a:chExt cx="5244655" cy="1208786"/>
          </a:xfrm>
        </p:grpSpPr>
        <p:sp>
          <p:nvSpPr>
            <p:cNvPr id="4" name="Pentagon 3"/>
            <p:cNvSpPr/>
            <p:nvPr/>
          </p:nvSpPr>
          <p:spPr>
            <a:xfrm rot="10800000">
              <a:off x="1623218" y="1656"/>
              <a:ext cx="5244655" cy="1208786"/>
            </a:xfrm>
            <a:prstGeom prst="homePlate">
              <a:avLst/>
            </a:prstGeom>
            <a:solidFill>
              <a:srgbClr val="9933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 name="Pentagon 4"/>
            <p:cNvSpPr txBox="1"/>
            <p:nvPr/>
          </p:nvSpPr>
          <p:spPr>
            <a:xfrm rot="21600000">
              <a:off x="1925414" y="1656"/>
              <a:ext cx="4942459" cy="12087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041" tIns="80010" rIns="149352" bIns="80010" numCol="1" spcCol="1270" anchor="ctr" anchorCtr="0">
              <a:noAutofit/>
            </a:bodyPr>
            <a:lstStyle/>
            <a:p>
              <a:pPr lvl="0" algn="ctr" defTabSz="933450">
                <a:lnSpc>
                  <a:spcPct val="90000"/>
                </a:lnSpc>
                <a:spcBef>
                  <a:spcPct val="0"/>
                </a:spcBef>
                <a:spcAft>
                  <a:spcPct val="35000"/>
                </a:spcAft>
              </a:pPr>
              <a:r>
                <a:rPr lang="en-GB" sz="2100" b="1" kern="1200" dirty="0" smtClean="0">
                  <a:solidFill>
                    <a:schemeClr val="tx1"/>
                  </a:solidFill>
                </a:rPr>
                <a:t>Explain </a:t>
              </a:r>
              <a:r>
                <a:rPr lang="en-GB" sz="2100" b="0" kern="1200" dirty="0" smtClean="0">
                  <a:solidFill>
                    <a:schemeClr val="tx1"/>
                  </a:solidFill>
                </a:rPr>
                <a:t>the key terms active, dormant and extinct</a:t>
              </a:r>
              <a:endParaRPr lang="en-GB" sz="2100" b="0" kern="1200" dirty="0">
                <a:solidFill>
                  <a:schemeClr val="tx1"/>
                </a:solidFill>
              </a:endParaRPr>
            </a:p>
          </p:txBody>
        </p:sp>
      </p:grpSp>
      <p:sp>
        <p:nvSpPr>
          <p:cNvPr id="2" name="Rectangle 1"/>
          <p:cNvSpPr/>
          <p:nvPr/>
        </p:nvSpPr>
        <p:spPr>
          <a:xfrm>
            <a:off x="796834" y="1449978"/>
            <a:ext cx="1907177" cy="47026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2000" dirty="0" smtClean="0"/>
              <a:t>EXTINCT</a:t>
            </a:r>
            <a:endParaRPr lang="en-GB" sz="2000" dirty="0"/>
          </a:p>
        </p:txBody>
      </p:sp>
      <p:sp>
        <p:nvSpPr>
          <p:cNvPr id="7" name="Rectangle 6"/>
          <p:cNvSpPr/>
          <p:nvPr/>
        </p:nvSpPr>
        <p:spPr>
          <a:xfrm>
            <a:off x="3489436" y="1449978"/>
            <a:ext cx="1907177" cy="47026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2000" dirty="0" smtClean="0"/>
              <a:t>DORMANT</a:t>
            </a:r>
            <a:endParaRPr lang="en-GB" sz="2000" dirty="0"/>
          </a:p>
        </p:txBody>
      </p:sp>
      <p:sp>
        <p:nvSpPr>
          <p:cNvPr id="8" name="Rectangle 7"/>
          <p:cNvSpPr/>
          <p:nvPr/>
        </p:nvSpPr>
        <p:spPr>
          <a:xfrm>
            <a:off x="6284946" y="1449978"/>
            <a:ext cx="1907177" cy="47026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2000" dirty="0" smtClean="0"/>
              <a:t>ACTIVE</a:t>
            </a:r>
            <a:endParaRPr lang="en-GB" sz="2000" dirty="0"/>
          </a:p>
        </p:txBody>
      </p:sp>
      <p:sp>
        <p:nvSpPr>
          <p:cNvPr id="9" name="Rectangle 8"/>
          <p:cNvSpPr/>
          <p:nvPr/>
        </p:nvSpPr>
        <p:spPr>
          <a:xfrm>
            <a:off x="133506" y="5708468"/>
            <a:ext cx="2822758" cy="112340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dirty="0" smtClean="0"/>
              <a:t>This means the volcano hasn’t erupted for millions of years and will not erupt again.</a:t>
            </a:r>
            <a:endParaRPr lang="en-GB" dirty="0"/>
          </a:p>
        </p:txBody>
      </p:sp>
      <p:sp>
        <p:nvSpPr>
          <p:cNvPr id="10" name="Rectangle 9"/>
          <p:cNvSpPr/>
          <p:nvPr/>
        </p:nvSpPr>
        <p:spPr>
          <a:xfrm>
            <a:off x="3153941" y="5708467"/>
            <a:ext cx="2822758" cy="112340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dirty="0" smtClean="0"/>
              <a:t>This means the volcano hasn’t erupted for thousands of years, but </a:t>
            </a:r>
            <a:r>
              <a:rPr lang="en-GB" b="1" dirty="0" smtClean="0"/>
              <a:t>it could </a:t>
            </a:r>
            <a:r>
              <a:rPr lang="en-GB" dirty="0" smtClean="0"/>
              <a:t>erupt again.</a:t>
            </a:r>
            <a:endParaRPr lang="en-GB" dirty="0"/>
          </a:p>
        </p:txBody>
      </p:sp>
      <p:sp>
        <p:nvSpPr>
          <p:cNvPr id="11" name="Rectangle 10"/>
          <p:cNvSpPr/>
          <p:nvPr/>
        </p:nvSpPr>
        <p:spPr>
          <a:xfrm>
            <a:off x="6174377" y="5734594"/>
            <a:ext cx="2822758" cy="112340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dirty="0" smtClean="0"/>
              <a:t>This means the volcano has erupted recently and it is very likely that it will erupt again soon!</a:t>
            </a:r>
            <a:endParaRPr lang="en-GB" dirty="0"/>
          </a:p>
        </p:txBody>
      </p:sp>
    </p:spTree>
    <p:extLst>
      <p:ext uri="{BB962C8B-B14F-4D97-AF65-F5344CB8AC3E}">
        <p14:creationId xmlns:p14="http://schemas.microsoft.com/office/powerpoint/2010/main" val="1464100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6698221"/>
              </p:ext>
            </p:extLst>
          </p:nvPr>
        </p:nvGraphicFramePr>
        <p:xfrm>
          <a:off x="421319" y="3905793"/>
          <a:ext cx="8069538" cy="2325190"/>
        </p:xfrm>
        <a:graphic>
          <a:graphicData uri="http://schemas.openxmlformats.org/drawingml/2006/table">
            <a:tbl>
              <a:tblPr firstRow="1" bandRow="1">
                <a:tableStyleId>{5940675A-B579-460E-94D1-54222C63F5DA}</a:tableStyleId>
              </a:tblPr>
              <a:tblGrid>
                <a:gridCol w="2046204">
                  <a:extLst>
                    <a:ext uri="{9D8B030D-6E8A-4147-A177-3AD203B41FA5}">
                      <a16:colId xmlns:a16="http://schemas.microsoft.com/office/drawing/2014/main" val="3801135269"/>
                    </a:ext>
                  </a:extLst>
                </a:gridCol>
                <a:gridCol w="6023334">
                  <a:extLst>
                    <a:ext uri="{9D8B030D-6E8A-4147-A177-3AD203B41FA5}">
                      <a16:colId xmlns:a16="http://schemas.microsoft.com/office/drawing/2014/main" val="2362694876"/>
                    </a:ext>
                  </a:extLst>
                </a:gridCol>
              </a:tblGrid>
              <a:tr h="883920">
                <a:tc>
                  <a:txBody>
                    <a:bodyPr/>
                    <a:lstStyle/>
                    <a:p>
                      <a:r>
                        <a:rPr lang="en-GB" sz="2400" dirty="0" smtClean="0"/>
                        <a:t>Developing</a:t>
                      </a:r>
                      <a:endParaRPr lang="en-GB" sz="2400" dirty="0"/>
                    </a:p>
                  </a:txBody>
                  <a:tcPr>
                    <a:solidFill>
                      <a:srgbClr val="993300"/>
                    </a:solidFill>
                  </a:tcPr>
                </a:tc>
                <a:tc>
                  <a:txBody>
                    <a:bodyPr/>
                    <a:lstStyle/>
                    <a:p>
                      <a:r>
                        <a:rPr lang="en-GB" sz="2400" dirty="0" smtClean="0"/>
                        <a:t>I have investigated one of Italy’s main volcanoes</a:t>
                      </a:r>
                      <a:endParaRPr lang="en-GB" sz="2400" dirty="0"/>
                    </a:p>
                  </a:txBody>
                  <a:tcPr>
                    <a:solidFill>
                      <a:srgbClr val="993300"/>
                    </a:solidFill>
                  </a:tcPr>
                </a:tc>
                <a:extLst>
                  <a:ext uri="{0D108BD9-81ED-4DB2-BD59-A6C34878D82A}">
                    <a16:rowId xmlns:a16="http://schemas.microsoft.com/office/drawing/2014/main" val="1039259991"/>
                  </a:ext>
                </a:extLst>
              </a:tr>
              <a:tr h="557350">
                <a:tc>
                  <a:txBody>
                    <a:bodyPr/>
                    <a:lstStyle/>
                    <a:p>
                      <a:r>
                        <a:rPr lang="en-GB" sz="2400" dirty="0" smtClean="0"/>
                        <a:t>Secure</a:t>
                      </a:r>
                      <a:endParaRPr lang="en-GB" sz="2400" dirty="0"/>
                    </a:p>
                  </a:txBody>
                  <a:tcPr>
                    <a:solidFill>
                      <a:schemeClr val="bg1">
                        <a:lumMod val="75000"/>
                      </a:schemeClr>
                    </a:solidFill>
                  </a:tcPr>
                </a:tc>
                <a:tc>
                  <a:txBody>
                    <a:bodyPr/>
                    <a:lstStyle/>
                    <a:p>
                      <a:r>
                        <a:rPr lang="en-GB" sz="2400" dirty="0" smtClean="0"/>
                        <a:t>I have</a:t>
                      </a:r>
                      <a:r>
                        <a:rPr lang="en-GB" sz="2400" baseline="0" dirty="0" smtClean="0"/>
                        <a:t> compared two of Italy’s volcanoes</a:t>
                      </a:r>
                      <a:endParaRPr lang="en-GB" sz="2400" dirty="0"/>
                    </a:p>
                  </a:txBody>
                  <a:tcPr>
                    <a:solidFill>
                      <a:schemeClr val="bg1">
                        <a:lumMod val="75000"/>
                      </a:schemeClr>
                    </a:solidFill>
                  </a:tcPr>
                </a:tc>
                <a:extLst>
                  <a:ext uri="{0D108BD9-81ED-4DB2-BD59-A6C34878D82A}">
                    <a16:rowId xmlns:a16="http://schemas.microsoft.com/office/drawing/2014/main" val="227274494"/>
                  </a:ext>
                </a:extLst>
              </a:tr>
              <a:tr h="883920">
                <a:tc>
                  <a:txBody>
                    <a:bodyPr/>
                    <a:lstStyle/>
                    <a:p>
                      <a:r>
                        <a:rPr lang="en-GB" sz="2400" dirty="0" smtClean="0"/>
                        <a:t>Secure+</a:t>
                      </a:r>
                      <a:endParaRPr lang="en-GB" sz="2400" dirty="0"/>
                    </a:p>
                  </a:txBody>
                  <a:tcPr>
                    <a:solidFill>
                      <a:srgbClr val="FFC000"/>
                    </a:solidFill>
                  </a:tcPr>
                </a:tc>
                <a:tc>
                  <a:txBody>
                    <a:bodyPr/>
                    <a:lstStyle/>
                    <a:p>
                      <a:r>
                        <a:rPr lang="en-GB" sz="2400" dirty="0" smtClean="0"/>
                        <a:t>I have</a:t>
                      </a:r>
                      <a:r>
                        <a:rPr lang="en-GB" sz="2400" baseline="0" dirty="0" smtClean="0"/>
                        <a:t> analysed all three of Italy’s volcanoes in order to make comparisons</a:t>
                      </a:r>
                      <a:endParaRPr lang="en-GB" sz="2400" dirty="0"/>
                    </a:p>
                  </a:txBody>
                  <a:tcPr>
                    <a:solidFill>
                      <a:srgbClr val="FFC000"/>
                    </a:solidFill>
                  </a:tcPr>
                </a:tc>
                <a:extLst>
                  <a:ext uri="{0D108BD9-81ED-4DB2-BD59-A6C34878D82A}">
                    <a16:rowId xmlns:a16="http://schemas.microsoft.com/office/drawing/2014/main" val="31583700"/>
                  </a:ext>
                </a:extLst>
              </a:tr>
            </a:tbl>
          </a:graphicData>
        </a:graphic>
      </p:graphicFrame>
      <p:grpSp>
        <p:nvGrpSpPr>
          <p:cNvPr id="3" name="Group 2"/>
          <p:cNvGrpSpPr/>
          <p:nvPr/>
        </p:nvGrpSpPr>
        <p:grpSpPr>
          <a:xfrm>
            <a:off x="1606732" y="212035"/>
            <a:ext cx="7233516" cy="767679"/>
            <a:chOff x="1623218" y="1571275"/>
            <a:chExt cx="5244655" cy="1208786"/>
          </a:xfrm>
        </p:grpSpPr>
        <p:sp>
          <p:nvSpPr>
            <p:cNvPr id="4" name="Pentagon 3"/>
            <p:cNvSpPr/>
            <p:nvPr/>
          </p:nvSpPr>
          <p:spPr>
            <a:xfrm rot="10800000">
              <a:off x="1623218" y="1571275"/>
              <a:ext cx="5244655" cy="1208786"/>
            </a:xfrm>
            <a:prstGeom prst="homePlate">
              <a:avLst/>
            </a:prstGeom>
            <a:solidFill>
              <a:schemeClr val="bg1">
                <a:lumMod val="6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 name="Pentagon 4"/>
            <p:cNvSpPr txBox="1"/>
            <p:nvPr/>
          </p:nvSpPr>
          <p:spPr>
            <a:xfrm rot="21600000">
              <a:off x="1925414" y="1571275"/>
              <a:ext cx="4942459" cy="12087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041" tIns="80010" rIns="149352" bIns="80010" numCol="1" spcCol="1270" anchor="ctr" anchorCtr="0">
              <a:noAutofit/>
            </a:bodyPr>
            <a:lstStyle/>
            <a:p>
              <a:pPr lvl="0" algn="ctr" defTabSz="933450">
                <a:lnSpc>
                  <a:spcPct val="90000"/>
                </a:lnSpc>
                <a:spcBef>
                  <a:spcPct val="0"/>
                </a:spcBef>
                <a:spcAft>
                  <a:spcPct val="35000"/>
                </a:spcAft>
              </a:pPr>
              <a:r>
                <a:rPr lang="en-GB" sz="2100" b="1" kern="1200" dirty="0" smtClean="0">
                  <a:solidFill>
                    <a:schemeClr val="tx1"/>
                  </a:solidFill>
                </a:rPr>
                <a:t>Compare</a:t>
              </a:r>
              <a:r>
                <a:rPr lang="en-GB" sz="2100" b="0" kern="1200" dirty="0" smtClean="0">
                  <a:solidFill>
                    <a:schemeClr val="tx1"/>
                  </a:solidFill>
                </a:rPr>
                <a:t> at least two of Italy’s active volcanoes</a:t>
              </a:r>
              <a:endParaRPr lang="en-GB" sz="2100" b="0" kern="1200" dirty="0">
                <a:solidFill>
                  <a:schemeClr val="tx1"/>
                </a:solidFill>
              </a:endParaRPr>
            </a:p>
          </p:txBody>
        </p:sp>
      </p:grpSp>
      <p:sp>
        <p:nvSpPr>
          <p:cNvPr id="6" name="Rectangle 5"/>
          <p:cNvSpPr/>
          <p:nvPr/>
        </p:nvSpPr>
        <p:spPr>
          <a:xfrm>
            <a:off x="421319" y="1254034"/>
            <a:ext cx="7782155" cy="224681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GB" sz="2400" dirty="0" smtClean="0"/>
              <a:t>Task: Open worksheet 1. Here you will information about the 3 volcanoes, with a fact file to complete after each one. </a:t>
            </a:r>
          </a:p>
          <a:p>
            <a:r>
              <a:rPr lang="en-GB" sz="2400" dirty="0" smtClean="0"/>
              <a:t>Use the success criteria below to make sure you’re working to your level!</a:t>
            </a:r>
          </a:p>
          <a:p>
            <a:endParaRPr lang="en-GB" sz="2400" dirty="0"/>
          </a:p>
        </p:txBody>
      </p:sp>
    </p:spTree>
    <p:extLst>
      <p:ext uri="{BB962C8B-B14F-4D97-AF65-F5344CB8AC3E}">
        <p14:creationId xmlns:p14="http://schemas.microsoft.com/office/powerpoint/2010/main" val="32310526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Jo">
      <a:majorFont>
        <a:latin typeface="Comic Sans MS"/>
        <a:ea typeface=""/>
        <a:cs typeface=""/>
      </a:majorFont>
      <a:minorFont>
        <a:latin typeface="Comic Sans M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TotalTime>
  <Words>366</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Comic Sans MS</vt:lpstr>
      <vt:lpstr>Office Theme</vt:lpstr>
      <vt:lpstr>PowerPoint Presentation</vt:lpstr>
      <vt:lpstr>PowerPoint Presentation</vt:lpstr>
      <vt:lpstr>PowerPoint Presentation</vt:lpstr>
      <vt:lpstr>PowerPoint Presentation</vt:lpstr>
      <vt:lpstr>Physical features of Italy- Volcanoes</vt:lpstr>
      <vt:lpstr>PowerPoint Presentation</vt:lpstr>
      <vt:lpstr>PowerPoint Presentation</vt:lpstr>
      <vt:lpstr>PowerPoint Presentation</vt:lpstr>
      <vt:lpstr>PowerPoint Presentation</vt:lpstr>
      <vt:lpstr>PowerPoint Presentation</vt:lpstr>
    </vt:vector>
  </TitlesOfParts>
  <Company>Woodhouse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Hyland</dc:creator>
  <cp:lastModifiedBy>Anna  Clack</cp:lastModifiedBy>
  <cp:revision>12</cp:revision>
  <dcterms:created xsi:type="dcterms:W3CDTF">2020-03-24T12:43:04Z</dcterms:created>
  <dcterms:modified xsi:type="dcterms:W3CDTF">2020-05-11T11:37:25Z</dcterms:modified>
</cp:coreProperties>
</file>