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8" r:id="rId2"/>
    <p:sldId id="262" r:id="rId3"/>
    <p:sldId id="258" r:id="rId4"/>
    <p:sldId id="263" r:id="rId5"/>
    <p:sldId id="259" r:id="rId6"/>
    <p:sldId id="271" r:id="rId7"/>
    <p:sldId id="266" r:id="rId8"/>
    <p:sldId id="269" r:id="rId9"/>
    <p:sldId id="270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72" autoAdjust="0"/>
    <p:restoredTop sz="95599" autoAdjust="0"/>
  </p:normalViewPr>
  <p:slideViewPr>
    <p:cSldViewPr snapToGrid="0">
      <p:cViewPr varScale="1">
        <p:scale>
          <a:sx n="63" d="100"/>
          <a:sy n="63" d="100"/>
        </p:scale>
        <p:origin x="78" y="4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DAC1BA-B0BB-40F1-945B-6B769CFA19DF}" type="datetimeFigureOut">
              <a:rPr lang="en-GB" smtClean="0"/>
              <a:t>24/02/2020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A87CC5-76BF-42FF-A57A-2DA4C69FF3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1251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2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A87CC5-76BF-42FF-A57A-2DA4C69FF34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0250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1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1E700-0996-43E0-AA42-F1ECBDE1B0BF}" type="datetimeFigureOut">
              <a:rPr lang="en-GB" smtClean="0"/>
              <a:t>24/02/2020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B3549-A7F7-4780-889B-0F0938B045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950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1E700-0996-43E0-AA42-F1ECBDE1B0BF}" type="datetimeFigureOut">
              <a:rPr lang="en-GB" smtClean="0"/>
              <a:t>24/02/2020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B3549-A7F7-4780-889B-0F0938B045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0568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4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4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1E700-0996-43E0-AA42-F1ECBDE1B0BF}" type="datetimeFigureOut">
              <a:rPr lang="en-GB" smtClean="0"/>
              <a:t>24/02/2020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B3549-A7F7-4780-889B-0F0938B045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6141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1E700-0996-43E0-AA42-F1ECBDE1B0BF}" type="datetimeFigureOut">
              <a:rPr lang="en-GB" smtClean="0"/>
              <a:t>24/02/2020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B3549-A7F7-4780-889B-0F0938B045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25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1E700-0996-43E0-AA42-F1ECBDE1B0BF}" type="datetimeFigureOut">
              <a:rPr lang="en-GB" smtClean="0"/>
              <a:t>24/02/2020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B3549-A7F7-4780-889B-0F0938B045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0307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1E700-0996-43E0-AA42-F1ECBDE1B0BF}" type="datetimeFigureOut">
              <a:rPr lang="en-GB" smtClean="0"/>
              <a:t>24/02/2020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B3549-A7F7-4780-889B-0F0938B045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5943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1E700-0996-43E0-AA42-F1ECBDE1B0BF}" type="datetimeFigureOut">
              <a:rPr lang="en-GB" smtClean="0"/>
              <a:t>24/02/2020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B3549-A7F7-4780-889B-0F0938B045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9563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1E700-0996-43E0-AA42-F1ECBDE1B0BF}" type="datetimeFigureOut">
              <a:rPr lang="en-GB" smtClean="0"/>
              <a:t>24/02/2020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B3549-A7F7-4780-889B-0F0938B045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4374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1E700-0996-43E0-AA42-F1ECBDE1B0BF}" type="datetimeFigureOut">
              <a:rPr lang="en-GB" smtClean="0"/>
              <a:t>24/02/2020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B3549-A7F7-4780-889B-0F0938B045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4021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6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1E700-0996-43E0-AA42-F1ECBDE1B0BF}" type="datetimeFigureOut">
              <a:rPr lang="en-GB" smtClean="0"/>
              <a:t>24/02/2020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B3549-A7F7-4780-889B-0F0938B045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9826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1E700-0996-43E0-AA42-F1ECBDE1B0BF}" type="datetimeFigureOut">
              <a:rPr lang="en-GB" smtClean="0"/>
              <a:t>24/02/2020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B3549-A7F7-4780-889B-0F0938B045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6808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1E700-0996-43E0-AA42-F1ECBDE1B0BF}" type="datetimeFigureOut">
              <a:rPr lang="en-GB" smtClean="0"/>
              <a:t>24/02/2020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6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B3549-A7F7-4780-889B-0F0938B045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3007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37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2519" y="188645"/>
            <a:ext cx="8420100" cy="1470025"/>
          </a:xfrm>
        </p:spPr>
        <p:txBody>
          <a:bodyPr/>
          <a:lstStyle/>
          <a:p>
            <a:r>
              <a:rPr lang="en-GB" u="sng" dirty="0">
                <a:latin typeface="Comic Sans MS" panose="030F0702030302020204" pitchFamily="66" charset="0"/>
              </a:rPr>
              <a:t>l/o: To explain how resistance affects a wire.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grpSp>
        <p:nvGrpSpPr>
          <p:cNvPr id="4" name="Group 3"/>
          <p:cNvGrpSpPr/>
          <p:nvPr/>
        </p:nvGrpSpPr>
        <p:grpSpPr>
          <a:xfrm>
            <a:off x="318656" y="3380509"/>
            <a:ext cx="8573964" cy="3288850"/>
            <a:chOff x="168085" y="404664"/>
            <a:chExt cx="8706681" cy="3384376"/>
          </a:xfrm>
        </p:grpSpPr>
        <p:grpSp>
          <p:nvGrpSpPr>
            <p:cNvPr id="5" name="Group 4"/>
            <p:cNvGrpSpPr/>
            <p:nvPr/>
          </p:nvGrpSpPr>
          <p:grpSpPr>
            <a:xfrm>
              <a:off x="168085" y="404664"/>
              <a:ext cx="2808312" cy="3384376"/>
              <a:chOff x="168085" y="404664"/>
              <a:chExt cx="2808312" cy="3384376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168085" y="404664"/>
                <a:ext cx="2808312" cy="3384376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395536" y="1412776"/>
                <a:ext cx="237626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b="1" dirty="0">
                    <a:latin typeface="Comic Sans MS" panose="030F0702030302020204" pitchFamily="66" charset="0"/>
                  </a:rPr>
                  <a:t>Developing</a:t>
                </a:r>
                <a:r>
                  <a:rPr lang="en-GB" sz="3200" dirty="0">
                    <a:latin typeface="Comic Sans MS" panose="030F0702030302020204" pitchFamily="66" charset="0"/>
                  </a:rPr>
                  <a:t> </a:t>
                </a:r>
              </a:p>
            </p:txBody>
          </p:sp>
          <p:pic>
            <p:nvPicPr>
              <p:cNvPr id="18" name="Picture 2" descr="Image result for bronze medal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35696" y="589955"/>
                <a:ext cx="1040058" cy="105398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9" name="TextBox 18"/>
              <p:cNvSpPr txBox="1"/>
              <p:nvPr/>
            </p:nvSpPr>
            <p:spPr>
              <a:xfrm>
                <a:off x="381246" y="2204864"/>
                <a:ext cx="2376264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entury Gothic" panose="020B0502020202020204" pitchFamily="34" charset="0"/>
                  </a:rPr>
                  <a:t>I can: </a:t>
                </a:r>
                <a:r>
                  <a:rPr lang="en-GB" dirty="0">
                    <a:latin typeface="Comic Sans MS" panose="030F0702030302020204" pitchFamily="66" charset="0"/>
                  </a:rPr>
                  <a:t>Describe the term ‘resistance’.</a:t>
                </a:r>
                <a:endParaRPr lang="en-GB" dirty="0">
                  <a:latin typeface="Century Gothic" panose="020B0502020202020204" pitchFamily="34" charset="0"/>
                </a:endParaRPr>
              </a:p>
              <a:p>
                <a:endParaRPr lang="en-GB" dirty="0">
                  <a:solidFill>
                    <a:schemeClr val="bg1"/>
                  </a:solidFill>
                  <a:latin typeface="Comic Sans MS" panose="030F0702030302020204" pitchFamily="66" charset="0"/>
                </a:endParaRPr>
              </a:p>
              <a:p>
                <a:endParaRPr lang="en-GB" dirty="0">
                  <a:solidFill>
                    <a:schemeClr val="bg1"/>
                  </a:solidFill>
                  <a:latin typeface="Comic Sans MS" panose="030F0702030302020204" pitchFamily="66" charset="0"/>
                </a:endParaRPr>
              </a:p>
              <a:p>
                <a:endParaRPr lang="en-GB" dirty="0">
                  <a:solidFill>
                    <a:schemeClr val="bg1"/>
                  </a:solidFill>
                  <a:latin typeface="Comic Sans MS" panose="030F0702030302020204" pitchFamily="66" charset="0"/>
                </a:endParaRPr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3152800" y="404664"/>
              <a:ext cx="2808312" cy="3384376"/>
              <a:chOff x="3152800" y="404664"/>
              <a:chExt cx="2808312" cy="3384376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3152800" y="404664"/>
                <a:ext cx="2808312" cy="3384376"/>
              </a:xfrm>
              <a:prstGeom prst="rect">
                <a:avLst/>
              </a:prstGeom>
              <a:solidFill>
                <a:srgbClr val="B2B2B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3296816" y="1412776"/>
                <a:ext cx="252028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b="1" dirty="0">
                    <a:latin typeface="Comic Sans MS" panose="030F0702030302020204" pitchFamily="66" charset="0"/>
                  </a:rPr>
                  <a:t>Secure </a:t>
                </a:r>
                <a:r>
                  <a:rPr lang="en-GB" b="1" dirty="0">
                    <a:latin typeface="Comic Sans MS" panose="030F0702030302020204" pitchFamily="66" charset="0"/>
                  </a:rPr>
                  <a:t> </a:t>
                </a:r>
                <a:r>
                  <a:rPr lang="en-GB" dirty="0"/>
                  <a:t> </a:t>
                </a:r>
              </a:p>
            </p:txBody>
          </p:sp>
          <p:pic>
            <p:nvPicPr>
              <p:cNvPr id="14" name="Picture 1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60032" y="561884"/>
                <a:ext cx="936104" cy="9917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15" name="TextBox 14"/>
              <p:cNvSpPr txBox="1"/>
              <p:nvPr/>
            </p:nvSpPr>
            <p:spPr>
              <a:xfrm>
                <a:off x="3476836" y="2204864"/>
                <a:ext cx="216024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entury Gothic" panose="020B0502020202020204" pitchFamily="34" charset="0"/>
                  </a:rPr>
                  <a:t>I can: </a:t>
                </a:r>
                <a:r>
                  <a:rPr lang="en-GB" dirty="0">
                    <a:latin typeface="Comic Sans MS" panose="030F0702030302020204" pitchFamily="66" charset="0"/>
                  </a:rPr>
                  <a:t>Explain how factors affect resistance.</a:t>
                </a:r>
                <a:endParaRPr lang="en-GB" dirty="0">
                  <a:latin typeface="Century Gothic" panose="020B0502020202020204" pitchFamily="34" charset="0"/>
                </a:endParaRPr>
              </a:p>
              <a:p>
                <a:endParaRPr lang="en-GB" dirty="0">
                  <a:solidFill>
                    <a:schemeClr val="bg1"/>
                  </a:solidFill>
                  <a:latin typeface="Comic Sans MS" panose="030F0702030302020204" pitchFamily="66" charset="0"/>
                </a:endParaRPr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6066454" y="404664"/>
              <a:ext cx="2808312" cy="3384376"/>
              <a:chOff x="6066454" y="404664"/>
              <a:chExt cx="2808312" cy="3384376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066454" y="404664"/>
                <a:ext cx="2808312" cy="3384376"/>
              </a:xfrm>
              <a:prstGeom prst="rect">
                <a:avLst/>
              </a:prstGeom>
              <a:solidFill>
                <a:srgbClr val="FFCC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6292485" y="1400403"/>
                <a:ext cx="223224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b="1" dirty="0">
                    <a:latin typeface="Comic Sans MS" panose="030F0702030302020204" pitchFamily="66" charset="0"/>
                  </a:rPr>
                  <a:t>Secure +</a:t>
                </a:r>
                <a:r>
                  <a:rPr lang="en-GB" b="1" dirty="0">
                    <a:latin typeface="Comic Sans MS" panose="030F0702030302020204" pitchFamily="66" charset="0"/>
                  </a:rPr>
                  <a:t> </a:t>
                </a:r>
                <a:r>
                  <a:rPr lang="en-GB" dirty="0"/>
                  <a:t> </a:t>
                </a:r>
              </a:p>
            </p:txBody>
          </p:sp>
          <p:pic>
            <p:nvPicPr>
              <p:cNvPr id="10" name="Picture 11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172400" y="741215"/>
                <a:ext cx="583848" cy="8733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11" name="TextBox 10"/>
              <p:cNvSpPr txBox="1"/>
              <p:nvPr/>
            </p:nvSpPr>
            <p:spPr>
              <a:xfrm>
                <a:off x="6238728" y="2204864"/>
                <a:ext cx="2463763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entury Gothic" panose="020B0502020202020204" pitchFamily="34" charset="0"/>
                  </a:rPr>
                  <a:t>I can: </a:t>
                </a:r>
                <a:r>
                  <a:rPr lang="en-GB" dirty="0">
                    <a:latin typeface="Comic Sans MS" panose="030F0702030302020204" pitchFamily="66" charset="0"/>
                  </a:rPr>
                  <a:t>calculate resistance using the equation.</a:t>
                </a:r>
                <a:endParaRPr lang="en-GB" dirty="0">
                  <a:latin typeface="Century Gothic" panose="020B0502020202020204" pitchFamily="34" charset="0"/>
                </a:endParaRPr>
              </a:p>
              <a:p>
                <a:endParaRPr lang="en-GB" dirty="0">
                  <a:solidFill>
                    <a:schemeClr val="bg1"/>
                  </a:solidFill>
                  <a:latin typeface="Comic Sans MS" panose="030F0702030302020204" pitchFamily="66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47400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81943" y="2"/>
            <a:ext cx="8543925" cy="1325563"/>
          </a:xfrm>
        </p:spPr>
        <p:txBody>
          <a:bodyPr>
            <a:normAutofit/>
          </a:bodyPr>
          <a:lstStyle/>
          <a:p>
            <a:r>
              <a:rPr lang="en-GB" sz="3600" b="1" u="sng" dirty="0">
                <a:latin typeface="Comic Sans MS" panose="030F0702030302020204" pitchFamily="66" charset="0"/>
              </a:rPr>
              <a:t>Questions – choose two to answer</a:t>
            </a:r>
            <a:r>
              <a:rPr lang="en-GB" sz="3600" dirty="0">
                <a:latin typeface="Comic Sans MS" panose="030F0702030302020204" pitchFamily="66" charset="0"/>
              </a:rPr>
              <a:t/>
            </a:r>
            <a:br>
              <a:rPr lang="en-GB" sz="3600" dirty="0">
                <a:latin typeface="Comic Sans MS" panose="030F0702030302020204" pitchFamily="66" charset="0"/>
              </a:rPr>
            </a:br>
            <a:r>
              <a:rPr lang="en-GB" sz="2800" b="1" dirty="0">
                <a:latin typeface="Comic Sans MS" panose="030F0702030302020204" pitchFamily="66" charset="0"/>
              </a:rPr>
              <a:t>They increase with difficulty as you go down.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241629" y="1394682"/>
            <a:ext cx="8047152" cy="4179887"/>
          </a:xfrm>
        </p:spPr>
        <p:txBody>
          <a:bodyPr>
            <a:norm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What factors affect resistance?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Use the model to explain how factors affect resistance.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Explain how a ‘filament’ bulb uses resistance.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If resistance increases, what will happen to the current?</a:t>
            </a:r>
          </a:p>
          <a:p>
            <a:r>
              <a:rPr lang="en-GB" sz="2800" dirty="0">
                <a:latin typeface="Comic Sans MS" panose="030F0702030302020204" pitchFamily="66" charset="0"/>
              </a:rPr>
              <a:t>If resistance increases, what would happen to the appliance?</a:t>
            </a:r>
          </a:p>
          <a:p>
            <a:endParaRPr lang="en-GB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632755" y="5352868"/>
            <a:ext cx="8025952" cy="1384995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/>
              <a:t>EXTENSION:</a:t>
            </a:r>
            <a:r>
              <a:rPr lang="en-GB" sz="2800" dirty="0"/>
              <a:t> Come up with reasons why an electrician need to know resistance in a circuit.</a:t>
            </a:r>
          </a:p>
        </p:txBody>
      </p:sp>
      <p:sp>
        <p:nvSpPr>
          <p:cNvPr id="10" name="Down Arrow 9"/>
          <p:cNvSpPr/>
          <p:nvPr/>
        </p:nvSpPr>
        <p:spPr>
          <a:xfrm>
            <a:off x="430315" y="1448382"/>
            <a:ext cx="1013755" cy="4072485"/>
          </a:xfrm>
          <a:prstGeom prst="downArrow">
            <a:avLst/>
          </a:prstGeom>
          <a:gradFill>
            <a:gsLst>
              <a:gs pos="0">
                <a:srgbClr val="FFFF00"/>
              </a:gs>
              <a:gs pos="74000">
                <a:srgbClr val="FF3300"/>
              </a:gs>
              <a:gs pos="83000">
                <a:srgbClr val="FF0000"/>
              </a:gs>
              <a:gs pos="100000">
                <a:srgbClr val="C0000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  <a:p>
            <a:pPr algn="ctr"/>
            <a:endParaRPr lang="en-GB" sz="2000" b="1" dirty="0"/>
          </a:p>
          <a:p>
            <a:pPr algn="ctr"/>
            <a:endParaRPr lang="en-GB" sz="2000" b="1" dirty="0"/>
          </a:p>
          <a:p>
            <a:pPr algn="ctr"/>
            <a:endParaRPr lang="en-GB" sz="2000" b="1" dirty="0"/>
          </a:p>
          <a:p>
            <a:pPr algn="ctr"/>
            <a:endParaRPr lang="en-GB" sz="2000" b="1" dirty="0"/>
          </a:p>
          <a:p>
            <a:pPr algn="ctr"/>
            <a:endParaRPr lang="en-GB" sz="2000" b="1" dirty="0"/>
          </a:p>
          <a:p>
            <a:pPr algn="ctr"/>
            <a:endParaRPr lang="en-GB" sz="2000" b="1" dirty="0"/>
          </a:p>
          <a:p>
            <a:pPr algn="ctr"/>
            <a:endParaRPr lang="en-GB" sz="2000" b="1" dirty="0"/>
          </a:p>
          <a:p>
            <a:pPr algn="ctr"/>
            <a:endParaRPr lang="en-GB" sz="2000" b="1" dirty="0"/>
          </a:p>
          <a:p>
            <a:pPr algn="ctr"/>
            <a:endParaRPr lang="en-GB" sz="2000" b="1" dirty="0"/>
          </a:p>
        </p:txBody>
      </p:sp>
      <p:pic>
        <p:nvPicPr>
          <p:cNvPr id="7" name="Picture 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56" y="5713171"/>
            <a:ext cx="632503" cy="87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 descr="Image result for bronze meda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898" y="1578083"/>
            <a:ext cx="1126731" cy="1053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698" y="3639992"/>
            <a:ext cx="1014113" cy="991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64724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6363" y="401782"/>
            <a:ext cx="8451273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u="sng" dirty="0">
                <a:solidFill>
                  <a:srgbClr val="FF0000"/>
                </a:solidFill>
                <a:latin typeface="Comic Sans MS" panose="030F0702030302020204" pitchFamily="66" charset="0"/>
              </a:rPr>
              <a:t>Find the false!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pPr marL="457189" indent="-457189">
              <a:buAutoNum type="arabicParenR"/>
            </a:pPr>
            <a:r>
              <a:rPr lang="en-GB" sz="2400" dirty="0">
                <a:latin typeface="Comic Sans MS" panose="030F0702030302020204" pitchFamily="66" charset="0"/>
              </a:rPr>
              <a:t>In a series circuit, the potential difference around components adds up to the potential difference of the cells.</a:t>
            </a:r>
          </a:p>
          <a:p>
            <a:pPr marL="457189" indent="-457189">
              <a:buAutoNum type="arabicParenR"/>
            </a:pPr>
            <a:endParaRPr lang="en-GB" sz="2400" dirty="0">
              <a:latin typeface="Comic Sans MS" panose="030F0702030302020204" pitchFamily="66" charset="0"/>
            </a:endParaRPr>
          </a:p>
          <a:p>
            <a:pPr marL="457189" indent="-457189">
              <a:buAutoNum type="arabicParenR"/>
            </a:pPr>
            <a:r>
              <a:rPr lang="en-GB" sz="2400" dirty="0">
                <a:latin typeface="Comic Sans MS" panose="030F0702030302020204" pitchFamily="66" charset="0"/>
              </a:rPr>
              <a:t>In a parallel circuit, potential difference is shared between the branches.</a:t>
            </a:r>
          </a:p>
          <a:p>
            <a:pPr marL="457189" indent="-457189">
              <a:buAutoNum type="arabicParenR"/>
            </a:pPr>
            <a:endParaRPr lang="en-GB" sz="2400" dirty="0">
              <a:latin typeface="Comic Sans MS" panose="030F0702030302020204" pitchFamily="66" charset="0"/>
            </a:endParaRPr>
          </a:p>
          <a:p>
            <a:pPr marL="457189" indent="-457189">
              <a:buAutoNum type="arabicParenR"/>
            </a:pPr>
            <a:r>
              <a:rPr lang="en-GB" sz="2400" dirty="0">
                <a:latin typeface="Comic Sans MS" panose="030F0702030302020204" pitchFamily="66" charset="0"/>
              </a:rPr>
              <a:t>In a parallel circuit, the lamps stay bright because the potential difference is the same in the branches as the cells.</a:t>
            </a:r>
          </a:p>
          <a:p>
            <a:pPr marL="457189" indent="-457189">
              <a:buAutoNum type="arabicParenR"/>
            </a:pPr>
            <a:endParaRPr lang="en-GB" sz="2400" dirty="0">
              <a:latin typeface="Comic Sans MS" panose="030F0702030302020204" pitchFamily="66" charset="0"/>
            </a:endParaRPr>
          </a:p>
          <a:p>
            <a:pPr marL="457189" indent="-457189">
              <a:buAutoNum type="arabicParenR"/>
            </a:pPr>
            <a:r>
              <a:rPr lang="en-GB" sz="2400" dirty="0">
                <a:latin typeface="Comic Sans MS" panose="030F0702030302020204" pitchFamily="66" charset="0"/>
              </a:rPr>
              <a:t>In a series circuit, the lamps get dimmer as you add more to the circuit because potential difference is shared. </a:t>
            </a:r>
          </a:p>
        </p:txBody>
      </p:sp>
    </p:spTree>
    <p:extLst>
      <p:ext uri="{BB962C8B-B14F-4D97-AF65-F5344CB8AC3E}">
        <p14:creationId xmlns:p14="http://schemas.microsoft.com/office/powerpoint/2010/main" val="2630978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u="sng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Student model – what is resistance?</a:t>
            </a:r>
            <a:endParaRPr lang="en-GB" u="sng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0439" y="1600204"/>
            <a:ext cx="4903127" cy="4525963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-1524000" y="6377941"/>
            <a:ext cx="12192000" cy="48006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>
                <a:solidFill>
                  <a:schemeClr val="bg1">
                    <a:lumMod val="20000"/>
                    <a:lumOff val="80000"/>
                  </a:schemeClr>
                </a:solidFill>
                <a:latin typeface="Comic Sans MS" panose="030F0702030302020204" pitchFamily="66" charset="0"/>
              </a:rPr>
              <a:t>l/o: To explain how resistance affects a wire.</a:t>
            </a:r>
            <a:endParaRPr lang="en-GB" sz="2400" dirty="0">
              <a:solidFill>
                <a:schemeClr val="bg1">
                  <a:lumMod val="20000"/>
                  <a:lumOff val="8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1199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 smtClean="0">
                <a:latin typeface="Comic Sans MS" panose="030F0702030302020204" pitchFamily="66" charset="0"/>
              </a:rPr>
              <a:t>What is resistance?</a:t>
            </a:r>
            <a:endParaRPr lang="en-GB" b="1" u="sng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583574"/>
            <a:ext cx="6291993" cy="435133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dirty="0" smtClean="0">
                <a:latin typeface="Comic Sans MS" panose="030F0702030302020204" pitchFamily="66" charset="0"/>
              </a:rPr>
              <a:t>Resistance is measured in _______. 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dirty="0" smtClean="0">
                <a:latin typeface="Comic Sans MS" panose="030F0702030302020204" pitchFamily="66" charset="0"/>
              </a:rPr>
              <a:t>Resistance is when electrons are slowed down (resisted) by _____________ in a conductor.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dirty="0" smtClean="0">
              <a:solidFill>
                <a:schemeClr val="accent2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dirty="0" smtClean="0">
                <a:latin typeface="Comic Sans MS" panose="030F0702030302020204" pitchFamily="66" charset="0"/>
              </a:rPr>
              <a:t>Resistance can be increased by ______________ because…</a:t>
            </a:r>
          </a:p>
          <a:p>
            <a:pPr marL="0" indent="0">
              <a:buNone/>
            </a:pPr>
            <a:r>
              <a:rPr lang="en-GB" dirty="0" smtClean="0">
                <a:latin typeface="Comic Sans MS" panose="030F0702030302020204" pitchFamily="66" charset="0"/>
              </a:rPr>
              <a:t>Resistance can be decreased by ______________ because…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471411" y="1751506"/>
            <a:ext cx="1485900" cy="4093428"/>
          </a:xfrm>
          <a:prstGeom prst="rect">
            <a:avLst/>
          </a:prstGeom>
          <a:solidFill>
            <a:srgbClr val="FFFF00"/>
          </a:solidFill>
          <a:ln w="762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u="sng" dirty="0">
                <a:latin typeface="Comic Sans MS" panose="030F0702030302020204" pitchFamily="66" charset="0"/>
              </a:rPr>
              <a:t>Key words: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Ohms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Atoms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Electrons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Current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Resist/ slow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-1524000" y="6377941"/>
            <a:ext cx="12192000" cy="48006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>
                <a:solidFill>
                  <a:schemeClr val="bg1">
                    <a:lumMod val="20000"/>
                    <a:lumOff val="80000"/>
                  </a:schemeClr>
                </a:solidFill>
                <a:latin typeface="Comic Sans MS" panose="030F0702030302020204" pitchFamily="66" charset="0"/>
              </a:rPr>
              <a:t>l/o: To explain how resistance affects a wire.</a:t>
            </a:r>
            <a:endParaRPr lang="en-GB" sz="2400" dirty="0">
              <a:solidFill>
                <a:schemeClr val="bg1">
                  <a:lumMod val="20000"/>
                  <a:lumOff val="80000"/>
                </a:schemeClr>
              </a:solidFill>
              <a:latin typeface="Comic Sans MS" panose="030F0702030302020204" pitchFamily="66" charset="0"/>
            </a:endParaRPr>
          </a:p>
        </p:txBody>
      </p:sp>
      <p:pic>
        <p:nvPicPr>
          <p:cNvPr id="6" name="Picture 2" descr="Image result for bronze meda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23286"/>
            <a:ext cx="1126731" cy="1053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20166"/>
            <a:ext cx="1014113" cy="991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83900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 smtClean="0">
                <a:latin typeface="Comic Sans MS" panose="030F0702030302020204" pitchFamily="66" charset="0"/>
              </a:rPr>
              <a:t>So what affects resistance?</a:t>
            </a:r>
            <a:endParaRPr lang="en-GB" b="1" u="sng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Based on the model, what factors do you think could affect resistance?</a:t>
            </a:r>
            <a:endParaRPr lang="en-GB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1026" name="Picture 2" descr="http://www.schoolphysics.co.uk/age14-16/Electricity%20and%20magnetism/Current%20electricity/text/Resistance_/images/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8067" y="3124918"/>
            <a:ext cx="4867871" cy="2543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-1524000" y="6377941"/>
            <a:ext cx="12192000" cy="48006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>
                <a:solidFill>
                  <a:schemeClr val="bg1">
                    <a:lumMod val="20000"/>
                    <a:lumOff val="80000"/>
                  </a:schemeClr>
                </a:solidFill>
                <a:latin typeface="Comic Sans MS" panose="030F0702030302020204" pitchFamily="66" charset="0"/>
              </a:rPr>
              <a:t>l/o: To explain how resistance affects a wire.</a:t>
            </a:r>
            <a:endParaRPr lang="en-GB" sz="2400" dirty="0">
              <a:solidFill>
                <a:schemeClr val="bg1">
                  <a:lumMod val="20000"/>
                  <a:lumOff val="80000"/>
                </a:schemeClr>
              </a:solidFill>
              <a:latin typeface="Comic Sans MS" panose="030F0702030302020204" pitchFamily="66" charset="0"/>
            </a:endParaRPr>
          </a:p>
        </p:txBody>
      </p:sp>
      <p:pic>
        <p:nvPicPr>
          <p:cNvPr id="6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384" y="2629038"/>
            <a:ext cx="1014113" cy="991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45092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59080" y="167958"/>
            <a:ext cx="9403080" cy="1143000"/>
          </a:xfrm>
        </p:spPr>
        <p:txBody>
          <a:bodyPr>
            <a:normAutofit/>
          </a:bodyPr>
          <a:lstStyle/>
          <a:p>
            <a:r>
              <a:rPr lang="en-GB" sz="2800" u="sng" dirty="0" smtClean="0">
                <a:latin typeface="Comic Sans MS" panose="030F0702030302020204" pitchFamily="66" charset="0"/>
              </a:rPr>
              <a:t>Differences </a:t>
            </a:r>
            <a:r>
              <a:rPr lang="en-GB" sz="2800" u="sng" dirty="0">
                <a:latin typeface="Comic Sans MS" panose="030F0702030302020204" pitchFamily="66" charset="0"/>
              </a:rPr>
              <a:t>in resistance between conducting and insulating components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2000" dirty="0"/>
              <a:t>Materials that have </a:t>
            </a:r>
            <a:r>
              <a:rPr lang="en-GB" sz="2000" b="1" dirty="0"/>
              <a:t>low resistance </a:t>
            </a:r>
            <a:r>
              <a:rPr lang="en-GB" sz="2000" dirty="0"/>
              <a:t>to electric current are called electric </a:t>
            </a:r>
            <a:r>
              <a:rPr lang="en-GB" sz="2000" b="1" dirty="0"/>
              <a:t>conductors</a:t>
            </a:r>
            <a:r>
              <a:rPr lang="en-GB" sz="2000" dirty="0"/>
              <a:t>. Many metals—including copper, </a:t>
            </a:r>
            <a:r>
              <a:rPr lang="en-GB" sz="2000" dirty="0" err="1"/>
              <a:t>aluminum</a:t>
            </a:r>
            <a:r>
              <a:rPr lang="en-GB" sz="2000" dirty="0"/>
              <a:t>, and steel—are good conductors of electricity. </a:t>
            </a:r>
            <a:r>
              <a:rPr lang="en-GB" sz="2000" dirty="0" smtClean="0"/>
              <a:t>Water </a:t>
            </a:r>
            <a:r>
              <a:rPr lang="en-GB" sz="2000" dirty="0"/>
              <a:t>that has even a tiny amount of impurities is an electric conductor as well</a:t>
            </a:r>
            <a:r>
              <a:rPr lang="en-GB" sz="2000" dirty="0" smtClean="0"/>
              <a:t>.</a:t>
            </a:r>
          </a:p>
          <a:p>
            <a:endParaRPr lang="en-GB" sz="2000" dirty="0"/>
          </a:p>
          <a:p>
            <a:r>
              <a:rPr lang="en-GB" sz="2000" dirty="0"/>
              <a:t>Materials that have </a:t>
            </a:r>
            <a:r>
              <a:rPr lang="en-GB" sz="2000" b="1" dirty="0"/>
              <a:t>high resistance </a:t>
            </a:r>
            <a:r>
              <a:rPr lang="en-GB" sz="2000" dirty="0"/>
              <a:t>to electric current are called electric </a:t>
            </a:r>
            <a:r>
              <a:rPr lang="en-GB" sz="2000" b="1" dirty="0"/>
              <a:t>insulators</a:t>
            </a:r>
            <a:r>
              <a:rPr lang="en-GB" sz="2000" dirty="0"/>
              <a:t>. Examples include most </a:t>
            </a:r>
            <a:r>
              <a:rPr lang="en-GB" sz="2000" dirty="0" err="1"/>
              <a:t>nonmetallic</a:t>
            </a:r>
            <a:r>
              <a:rPr lang="en-GB" sz="2000" dirty="0"/>
              <a:t> solids, such as wood, rubber, and plastic. </a:t>
            </a:r>
            <a:r>
              <a:rPr lang="en-GB" sz="2000" dirty="0" smtClean="0"/>
              <a:t>Dry </a:t>
            </a:r>
            <a:r>
              <a:rPr lang="en-GB" sz="2000" dirty="0"/>
              <a:t>air is also an electric insulator. </a:t>
            </a:r>
            <a:endParaRPr lang="en-GB" sz="2000" dirty="0" smtClean="0"/>
          </a:p>
          <a:p>
            <a:endParaRPr lang="en-GB" sz="2000" dirty="0"/>
          </a:p>
          <a:p>
            <a:pPr marL="0" indent="0">
              <a:buNone/>
            </a:pPr>
            <a:r>
              <a:rPr lang="en-GB" sz="2000" b="1" i="1" dirty="0">
                <a:solidFill>
                  <a:srgbClr val="7030A0"/>
                </a:solidFill>
              </a:rPr>
              <a:t>Q: What do you think lightning rods are made of?</a:t>
            </a:r>
          </a:p>
          <a:p>
            <a:pPr marL="0" indent="0">
              <a:buNone/>
            </a:pPr>
            <a:r>
              <a:rPr lang="en-GB" sz="2000" dirty="0"/>
              <a:t>A: Lightning rods are made of metal, usually copper or </a:t>
            </a:r>
            <a:r>
              <a:rPr lang="en-GB" sz="2000" dirty="0" err="1"/>
              <a:t>aluminum</a:t>
            </a:r>
            <a:r>
              <a:rPr lang="en-GB" sz="2000" dirty="0"/>
              <a:t>, both of which are excellent conductors of electricity.</a:t>
            </a:r>
          </a:p>
        </p:txBody>
      </p:sp>
    </p:spTree>
    <p:extLst>
      <p:ext uri="{BB962C8B-B14F-4D97-AF65-F5344CB8AC3E}">
        <p14:creationId xmlns:p14="http://schemas.microsoft.com/office/powerpoint/2010/main" val="3892023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Rearranging the resistance formula</a:t>
            </a:r>
            <a:endParaRPr lang="en-GB" dirty="0"/>
          </a:p>
        </p:txBody>
      </p:sp>
      <p:sp>
        <p:nvSpPr>
          <p:cNvPr id="5" name="Isosceles Triangle 4"/>
          <p:cNvSpPr/>
          <p:nvPr/>
        </p:nvSpPr>
        <p:spPr>
          <a:xfrm>
            <a:off x="293250" y="1609490"/>
            <a:ext cx="3321671" cy="3539613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942636" y="3870338"/>
            <a:ext cx="199653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dirty="0"/>
              <a:t>I x 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01307" y="2363634"/>
            <a:ext cx="9055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/>
              <a:t>V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066987" y="3624621"/>
            <a:ext cx="174783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614921" y="1609490"/>
            <a:ext cx="421137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To find an unknown simply cover the value you are trying to find.</a:t>
            </a:r>
          </a:p>
          <a:p>
            <a:endParaRPr lang="en-GB" sz="2800" dirty="0"/>
          </a:p>
          <a:p>
            <a:r>
              <a:rPr lang="en-GB" sz="2800" dirty="0"/>
              <a:t>The triangle reveals the formula needed.</a:t>
            </a: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-1524000" y="6377941"/>
            <a:ext cx="12192000" cy="48006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>
                <a:solidFill>
                  <a:schemeClr val="bg1">
                    <a:lumMod val="20000"/>
                    <a:lumOff val="80000"/>
                  </a:schemeClr>
                </a:solidFill>
                <a:latin typeface="Comic Sans MS" panose="030F0702030302020204" pitchFamily="66" charset="0"/>
              </a:rPr>
              <a:t>l/o: To explain how resistance affects a wire.</a:t>
            </a:r>
            <a:endParaRPr lang="en-GB" sz="2400" dirty="0">
              <a:solidFill>
                <a:schemeClr val="bg1">
                  <a:lumMod val="20000"/>
                  <a:lumOff val="8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4903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46909" y="0"/>
            <a:ext cx="8169466" cy="1143000"/>
          </a:xfrm>
        </p:spPr>
        <p:txBody>
          <a:bodyPr>
            <a:normAutofit fontScale="90000"/>
          </a:bodyPr>
          <a:lstStyle/>
          <a:p>
            <a:r>
              <a:rPr lang="en-GB" sz="3600" dirty="0"/>
              <a:t>Use the equation to complete the blanks.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7069912"/>
              </p:ext>
            </p:extLst>
          </p:nvPr>
        </p:nvGraphicFramePr>
        <p:xfrm>
          <a:off x="72147" y="1132119"/>
          <a:ext cx="8964848" cy="36149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6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9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238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765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</a:rPr>
                        <a:t>Voltage (V)</a:t>
                      </a:r>
                      <a:endParaRPr lang="en-GB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</a:rPr>
                        <a:t>Current (amps)</a:t>
                      </a:r>
                      <a:endParaRPr lang="en-GB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</a:rPr>
                        <a:t>Resistance (ohms)</a:t>
                      </a:r>
                      <a:endParaRPr lang="en-GB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23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</a:rPr>
                        <a:t>230</a:t>
                      </a:r>
                      <a:endParaRPr lang="en-GB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</a:rPr>
                        <a:t> </a:t>
                      </a:r>
                      <a:endParaRPr lang="en-GB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</a:rPr>
                        <a:t>6.0</a:t>
                      </a:r>
                      <a:endParaRPr lang="en-GB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23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</a:rPr>
                        <a:t>230</a:t>
                      </a:r>
                      <a:endParaRPr lang="en-GB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</a:rPr>
                        <a:t> </a:t>
                      </a:r>
                      <a:endParaRPr lang="en-GB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</a:rPr>
                        <a:t>23.0</a:t>
                      </a:r>
                      <a:endParaRPr lang="en-GB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23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</a:rPr>
                        <a:t>6</a:t>
                      </a:r>
                      <a:endParaRPr lang="en-GB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</a:rPr>
                        <a:t>3.0</a:t>
                      </a:r>
                      <a:endParaRPr lang="en-GB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</a:rPr>
                        <a:t> </a:t>
                      </a:r>
                      <a:endParaRPr lang="en-GB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23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</a:rPr>
                        <a:t>1.5</a:t>
                      </a:r>
                      <a:endParaRPr lang="en-GB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</a:rPr>
                        <a:t> </a:t>
                      </a:r>
                      <a:endParaRPr lang="en-GB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</a:rPr>
                        <a:t>15.0</a:t>
                      </a:r>
                      <a:endParaRPr lang="en-GB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23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</a:rPr>
                        <a:t>1.2</a:t>
                      </a:r>
                      <a:endParaRPr lang="en-GB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</a:rPr>
                        <a:t>4.0</a:t>
                      </a:r>
                      <a:endParaRPr lang="en-GB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</a:rPr>
                        <a:t> </a:t>
                      </a:r>
                      <a:endParaRPr lang="en-GB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</a:rPr>
                        <a:t> </a:t>
                      </a:r>
                      <a:endParaRPr lang="en-GB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800">
                          <a:effectLst/>
                        </a:rPr>
                        <a:t>1.5</a:t>
                      </a:r>
                      <a:endParaRPr lang="en-GB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</a:rPr>
                        <a:t>5.0</a:t>
                      </a:r>
                      <a:endParaRPr lang="en-GB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-1524000" y="6377941"/>
            <a:ext cx="12192000" cy="48006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>
                <a:solidFill>
                  <a:schemeClr val="bg1">
                    <a:lumMod val="20000"/>
                    <a:lumOff val="80000"/>
                  </a:schemeClr>
                </a:solidFill>
                <a:latin typeface="Comic Sans MS" panose="030F0702030302020204" pitchFamily="66" charset="0"/>
              </a:rPr>
              <a:t>l/o: To explain how resistance affects a wire.</a:t>
            </a:r>
            <a:endParaRPr lang="en-GB" sz="2400" dirty="0">
              <a:solidFill>
                <a:schemeClr val="bg1">
                  <a:lumMod val="20000"/>
                  <a:lumOff val="8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1674" y="4962356"/>
            <a:ext cx="881532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/>
              <a:t>Extension:</a:t>
            </a:r>
            <a:r>
              <a:rPr lang="en-GB" sz="2400" dirty="0"/>
              <a:t> A kettle is plugged into a 240 volts mains socket. There is a current of 10 amps in the heater element.</a:t>
            </a:r>
          </a:p>
          <a:p>
            <a:r>
              <a:rPr lang="en-GB" sz="2400" b="1" dirty="0"/>
              <a:t>Calculate the resistance of the element.</a:t>
            </a:r>
            <a:endParaRPr lang="en-GB" sz="2400" dirty="0"/>
          </a:p>
        </p:txBody>
      </p:sp>
      <p:pic>
        <p:nvPicPr>
          <p:cNvPr id="8" name="Picture 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277" y="151103"/>
            <a:ext cx="632503" cy="87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9913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Use the equation to complete the blanks.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7146809"/>
              </p:ext>
            </p:extLst>
          </p:nvPr>
        </p:nvGraphicFramePr>
        <p:xfrm>
          <a:off x="107007" y="1478607"/>
          <a:ext cx="8929991" cy="47569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531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75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093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753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 dirty="0">
                          <a:effectLst/>
                        </a:rPr>
                        <a:t>Voltage (V)</a:t>
                      </a:r>
                      <a:endParaRPr lang="en-GB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 dirty="0">
                          <a:effectLst/>
                        </a:rPr>
                        <a:t>Current (amps)</a:t>
                      </a:r>
                      <a:endParaRPr lang="en-GB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>
                          <a:effectLst/>
                        </a:rPr>
                        <a:t>Resistance (ohms)</a:t>
                      </a:r>
                      <a:endParaRPr lang="en-GB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02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>
                          <a:effectLst/>
                        </a:rPr>
                        <a:t>230</a:t>
                      </a:r>
                      <a:endParaRPr lang="en-GB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 dirty="0">
                          <a:effectLst/>
                        </a:rPr>
                        <a:t> </a:t>
                      </a:r>
                      <a:r>
                        <a:rPr lang="en-GB" sz="3200" dirty="0" smtClean="0">
                          <a:solidFill>
                            <a:srgbClr val="FF0000"/>
                          </a:solidFill>
                          <a:effectLst/>
                        </a:rPr>
                        <a:t>38.3</a:t>
                      </a:r>
                      <a:endParaRPr lang="en-GB" sz="28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>
                          <a:effectLst/>
                        </a:rPr>
                        <a:t>6.0</a:t>
                      </a:r>
                      <a:endParaRPr lang="en-GB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02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>
                          <a:effectLst/>
                        </a:rPr>
                        <a:t>230</a:t>
                      </a:r>
                      <a:endParaRPr lang="en-GB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 dirty="0">
                          <a:effectLst/>
                        </a:rPr>
                        <a:t> </a:t>
                      </a:r>
                      <a:r>
                        <a:rPr lang="en-GB" sz="3200" dirty="0" smtClean="0">
                          <a:solidFill>
                            <a:srgbClr val="FF0000"/>
                          </a:solidFill>
                          <a:effectLst/>
                        </a:rPr>
                        <a:t>10</a:t>
                      </a:r>
                      <a:endParaRPr lang="en-GB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>
                          <a:effectLst/>
                        </a:rPr>
                        <a:t>23.0</a:t>
                      </a:r>
                      <a:endParaRPr lang="en-GB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02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>
                          <a:effectLst/>
                        </a:rPr>
                        <a:t>6</a:t>
                      </a:r>
                      <a:endParaRPr lang="en-GB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>
                          <a:effectLst/>
                        </a:rPr>
                        <a:t>3.0</a:t>
                      </a:r>
                      <a:endParaRPr lang="en-GB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 dirty="0">
                          <a:effectLst/>
                        </a:rPr>
                        <a:t> </a:t>
                      </a:r>
                      <a:r>
                        <a:rPr lang="en-GB" sz="3200" dirty="0" smtClean="0">
                          <a:solidFill>
                            <a:srgbClr val="FF0000"/>
                          </a:solidFill>
                          <a:effectLst/>
                        </a:rPr>
                        <a:t>2</a:t>
                      </a:r>
                      <a:endParaRPr lang="en-GB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02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>
                          <a:effectLst/>
                        </a:rPr>
                        <a:t>1.5</a:t>
                      </a:r>
                      <a:endParaRPr lang="en-GB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 dirty="0">
                          <a:effectLst/>
                        </a:rPr>
                        <a:t> </a:t>
                      </a:r>
                      <a:r>
                        <a:rPr lang="en-GB" sz="3200" dirty="0" smtClean="0">
                          <a:solidFill>
                            <a:srgbClr val="FF0000"/>
                          </a:solidFill>
                          <a:effectLst/>
                        </a:rPr>
                        <a:t>0.1</a:t>
                      </a:r>
                      <a:endParaRPr lang="en-GB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>
                          <a:effectLst/>
                        </a:rPr>
                        <a:t>15.0</a:t>
                      </a:r>
                      <a:endParaRPr lang="en-GB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02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>
                          <a:effectLst/>
                        </a:rPr>
                        <a:t>1.2</a:t>
                      </a:r>
                      <a:endParaRPr lang="en-GB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>
                          <a:effectLst/>
                        </a:rPr>
                        <a:t>4.0</a:t>
                      </a:r>
                      <a:endParaRPr lang="en-GB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 dirty="0" smtClean="0">
                          <a:solidFill>
                            <a:srgbClr val="FF0000"/>
                          </a:solidFill>
                          <a:effectLst/>
                        </a:rPr>
                        <a:t>0.3</a:t>
                      </a:r>
                      <a:r>
                        <a:rPr lang="en-GB" sz="3200" dirty="0">
                          <a:effectLst/>
                        </a:rPr>
                        <a:t> </a:t>
                      </a:r>
                      <a:endParaRPr lang="en-GB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02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 dirty="0">
                          <a:effectLst/>
                        </a:rPr>
                        <a:t> </a:t>
                      </a:r>
                      <a:r>
                        <a:rPr lang="en-GB" sz="3200" dirty="0" smtClean="0">
                          <a:solidFill>
                            <a:srgbClr val="FF0000"/>
                          </a:solidFill>
                          <a:effectLst/>
                        </a:rPr>
                        <a:t>7.5</a:t>
                      </a:r>
                      <a:endParaRPr lang="en-GB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>
                          <a:effectLst/>
                        </a:rPr>
                        <a:t>1.5</a:t>
                      </a:r>
                      <a:endParaRPr lang="en-GB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3200" dirty="0">
                          <a:effectLst/>
                        </a:rPr>
                        <a:t>5.0</a:t>
                      </a:r>
                      <a:endParaRPr lang="en-GB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-1524000" y="6377941"/>
            <a:ext cx="12192000" cy="48006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>
                <a:solidFill>
                  <a:schemeClr val="bg1">
                    <a:lumMod val="20000"/>
                    <a:lumOff val="80000"/>
                  </a:schemeClr>
                </a:solidFill>
                <a:latin typeface="Comic Sans MS" panose="030F0702030302020204" pitchFamily="66" charset="0"/>
              </a:rPr>
              <a:t>l/o: To explain how resistance affects a wire.</a:t>
            </a:r>
            <a:endParaRPr lang="en-GB" sz="2400" dirty="0">
              <a:solidFill>
                <a:schemeClr val="bg1">
                  <a:lumMod val="20000"/>
                  <a:lumOff val="8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4427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2">
  <a:themeElements>
    <a:clrScheme name="Custom 2">
      <a:dk1>
        <a:sysClr val="windowText" lastClr="000000"/>
      </a:dk1>
      <a:lt1>
        <a:srgbClr val="C3D69B"/>
      </a:lt1>
      <a:dk2>
        <a:srgbClr val="1F497D"/>
      </a:dk2>
      <a:lt2>
        <a:srgbClr val="C3D69B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2483</TotalTime>
  <Words>579</Words>
  <Application>Microsoft Office PowerPoint</Application>
  <PresentationFormat>On-screen Show (4:3)</PresentationFormat>
  <Paragraphs>123</Paragraphs>
  <Slides>10</Slides>
  <Notes>1</Notes>
  <HiddenSlides>2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Comic Sans MS</vt:lpstr>
      <vt:lpstr>Times New Roman</vt:lpstr>
      <vt:lpstr>Theme2</vt:lpstr>
      <vt:lpstr>l/o: To explain how resistance affects a wire.</vt:lpstr>
      <vt:lpstr>PowerPoint Presentation</vt:lpstr>
      <vt:lpstr>Student model – what is resistance?</vt:lpstr>
      <vt:lpstr>What is resistance?</vt:lpstr>
      <vt:lpstr>So what affects resistance?</vt:lpstr>
      <vt:lpstr>Differences in resistance between conducting and insulating components </vt:lpstr>
      <vt:lpstr>Rearranging the resistance formula</vt:lpstr>
      <vt:lpstr>Use the equation to complete the blanks.</vt:lpstr>
      <vt:lpstr>Use the equation to complete the blanks.</vt:lpstr>
      <vt:lpstr>Questions – choose two to answer They increase with difficulty as you go down.</vt:lpstr>
    </vt:vector>
  </TitlesOfParts>
  <Company>Ormiston Horizon Academy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Find the mistake</dc:title>
  <dc:creator>r.baddeley</dc:creator>
  <cp:lastModifiedBy>P Minin</cp:lastModifiedBy>
  <cp:revision>30</cp:revision>
  <dcterms:created xsi:type="dcterms:W3CDTF">2014-06-30T06:44:45Z</dcterms:created>
  <dcterms:modified xsi:type="dcterms:W3CDTF">2020-02-24T13:16:09Z</dcterms:modified>
</cp:coreProperties>
</file>