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12"/>
  </p:handoutMasterIdLst>
  <p:sldIdLst>
    <p:sldId id="273" r:id="rId2"/>
    <p:sldId id="258" r:id="rId3"/>
    <p:sldId id="259" r:id="rId4"/>
    <p:sldId id="267" r:id="rId5"/>
    <p:sldId id="260" r:id="rId6"/>
    <p:sldId id="268" r:id="rId7"/>
    <p:sldId id="266" r:id="rId8"/>
    <p:sldId id="269" r:id="rId9"/>
    <p:sldId id="265" r:id="rId10"/>
    <p:sldId id="271" r:id="rId11"/>
  </p:sldIdLst>
  <p:sldSz cx="12192000" cy="6858000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81E207D-F7C3-4179-ABCB-98E24432ECEE}">
          <p14:sldIdLst>
            <p14:sldId id="273"/>
            <p14:sldId id="258"/>
            <p14:sldId id="259"/>
            <p14:sldId id="267"/>
            <p14:sldId id="260"/>
            <p14:sldId id="268"/>
            <p14:sldId id="266"/>
          </p14:sldIdLst>
        </p14:section>
        <p14:section name="resources" id="{24A03242-CC19-4B46-8E22-D76A020BF17F}">
          <p14:sldIdLst>
            <p14:sldId id="269"/>
            <p14:sldId id="265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8" y="0"/>
            <a:ext cx="2985558" cy="502676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7CAE4034-A6AD-4FDF-8CFE-219AEA9C4B32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40"/>
            <a:ext cx="2985558" cy="502675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8" y="9516040"/>
            <a:ext cx="2985558" cy="502675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C1864F9E-E0F9-4BDA-BD6E-FEBD46C28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225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5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2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2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0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518" y="188642"/>
            <a:ext cx="8420100" cy="1470025"/>
          </a:xfrm>
        </p:spPr>
        <p:txBody>
          <a:bodyPr>
            <a:normAutofit/>
          </a:bodyPr>
          <a:lstStyle/>
          <a:p>
            <a:r>
              <a:rPr lang="en-GB" sz="3600" u="sng" dirty="0"/>
              <a:t>l/o: Explain the changes in voltage in different types of circuit.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363583" y="3284984"/>
            <a:ext cx="9432238" cy="3554526"/>
            <a:chOff x="168085" y="404664"/>
            <a:chExt cx="8706681" cy="355452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voltage in series circuits.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voltage changes in series and parallel circuits.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and compare voltage changes to series and parallel circuits.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" name="Content Placeholder 4"/>
          <p:cNvSpPr txBox="1">
            <a:spLocks/>
          </p:cNvSpPr>
          <p:nvPr/>
        </p:nvSpPr>
        <p:spPr>
          <a:xfrm>
            <a:off x="1143001" y="1270726"/>
            <a:ext cx="2817659" cy="214998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/>
                </a:solidFill>
              </a:rPr>
              <a:t>Keywords:</a:t>
            </a:r>
          </a:p>
          <a:p>
            <a:r>
              <a:rPr lang="en-GB" sz="2000" dirty="0">
                <a:solidFill>
                  <a:schemeClr val="tx1"/>
                </a:solidFill>
              </a:rPr>
              <a:t>Current</a:t>
            </a:r>
          </a:p>
          <a:p>
            <a:r>
              <a:rPr lang="en-GB" sz="2000" dirty="0">
                <a:solidFill>
                  <a:schemeClr val="tx1"/>
                </a:solidFill>
              </a:rPr>
              <a:t>Voltage</a:t>
            </a:r>
          </a:p>
          <a:p>
            <a:r>
              <a:rPr lang="en-GB" sz="2000" dirty="0">
                <a:solidFill>
                  <a:schemeClr val="tx1"/>
                </a:solidFill>
              </a:rPr>
              <a:t>Potential difference </a:t>
            </a:r>
          </a:p>
          <a:p>
            <a:r>
              <a:rPr lang="en-GB" sz="2000" dirty="0">
                <a:solidFill>
                  <a:schemeClr val="tx1"/>
                </a:solidFill>
              </a:rPr>
              <a:t>Energy</a:t>
            </a:r>
          </a:p>
          <a:p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6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222" y="929423"/>
            <a:ext cx="7824941" cy="707648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HELP SHEET: CONCLUSION WRITING FRAME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4232" y="2382274"/>
            <a:ext cx="9259187" cy="4003778"/>
          </a:xfrm>
          <a:solidFill>
            <a:srgbClr val="FFFFCC"/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800" i="1" dirty="0"/>
              <a:t>My prediction was correct/ incorrect.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b="1" i="1" dirty="0"/>
              <a:t>LEVEL 2: </a:t>
            </a:r>
            <a:r>
              <a:rPr lang="en-GB" sz="2800" i="1" dirty="0"/>
              <a:t>My results showed that in a ________________ circuit, the potential difference around components was ______________.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b="1" i="1" dirty="0"/>
              <a:t>LEVEL 3: </a:t>
            </a:r>
            <a:r>
              <a:rPr lang="en-GB" sz="2800" i="1" dirty="0"/>
              <a:t>In a _______________ circuit, the potential difference is________________ because…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b="1" i="1" dirty="0"/>
              <a:t>LEVEL 4: </a:t>
            </a:r>
            <a:r>
              <a:rPr lang="en-GB" sz="2800" i="1" dirty="0"/>
              <a:t>In a circuit, the potential difference does not exactly total the potential difference around the battery; the reason for this is…</a:t>
            </a:r>
          </a:p>
          <a:p>
            <a:pPr marL="0" indent="0">
              <a:buNone/>
            </a:pPr>
            <a:endParaRPr lang="en-GB" sz="2800" i="1" dirty="0"/>
          </a:p>
        </p:txBody>
      </p:sp>
    </p:spTree>
    <p:extLst>
      <p:ext uri="{BB962C8B-B14F-4D97-AF65-F5344CB8AC3E}">
        <p14:creationId xmlns:p14="http://schemas.microsoft.com/office/powerpoint/2010/main" val="186770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060" y="120017"/>
            <a:ext cx="7353881" cy="104686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What’s the difference between the circuits?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46774" t="45665" r="30847" b="26109"/>
          <a:stretch/>
        </p:blipFill>
        <p:spPr>
          <a:xfrm>
            <a:off x="2582672" y="2043003"/>
            <a:ext cx="3103614" cy="36133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42994" t="31553" r="34173" b="19859"/>
          <a:stretch/>
        </p:blipFill>
        <p:spPr>
          <a:xfrm>
            <a:off x="7190318" y="1557359"/>
            <a:ext cx="2203264" cy="4327960"/>
          </a:xfrm>
          <a:prstGeom prst="rect">
            <a:avLst/>
          </a:prstGeom>
        </p:spPr>
      </p:pic>
      <p:sp>
        <p:nvSpPr>
          <p:cNvPr id="6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0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voltage?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Voltage is a measure of potential difference.</a:t>
            </a:r>
          </a:p>
          <a:p>
            <a:endParaRPr lang="en-GB" dirty="0"/>
          </a:p>
          <a:p>
            <a:r>
              <a:rPr lang="en-GB" dirty="0" smtClean="0"/>
              <a:t>The difference in energy between 2 points in a circuit.</a:t>
            </a:r>
          </a:p>
          <a:p>
            <a:endParaRPr lang="en-GB" dirty="0"/>
          </a:p>
          <a:p>
            <a:r>
              <a:rPr lang="en-GB" dirty="0" smtClean="0"/>
              <a:t>Voltage is a measure of the ’push’/ energy from the battery on the charges in the circuit.</a:t>
            </a:r>
          </a:p>
          <a:p>
            <a:endParaRPr lang="en-GB" dirty="0" smtClean="0"/>
          </a:p>
          <a:p>
            <a:r>
              <a:rPr lang="en-GB" dirty="0" smtClean="0"/>
              <a:t>The higher the voltage - the bigger the push - the brighter the lamp.</a:t>
            </a:r>
            <a:endParaRPr lang="en-GB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  <p:pic>
        <p:nvPicPr>
          <p:cNvPr id="5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035" y="274638"/>
            <a:ext cx="1126730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01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Prediction: Level </a:t>
            </a:r>
            <a:r>
              <a:rPr lang="en-GB" b="1" u="sng" dirty="0"/>
              <a:t>L</a:t>
            </a:r>
            <a:r>
              <a:rPr lang="en-GB" b="1" u="sng" dirty="0" smtClean="0"/>
              <a:t>adder</a:t>
            </a:r>
            <a:endParaRPr lang="en-GB" b="1" u="sng" dirty="0"/>
          </a:p>
        </p:txBody>
      </p:sp>
      <p:sp>
        <p:nvSpPr>
          <p:cNvPr id="4" name="Rectangle 3"/>
          <p:cNvSpPr/>
          <p:nvPr/>
        </p:nvSpPr>
        <p:spPr>
          <a:xfrm>
            <a:off x="3796519" y="2549598"/>
            <a:ext cx="8133544" cy="267765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7030A0"/>
                </a:solidFill>
              </a:rPr>
              <a:t>S </a:t>
            </a:r>
            <a:r>
              <a:rPr lang="en-GB" sz="2800" dirty="0">
                <a:solidFill>
                  <a:srgbClr val="7030A0"/>
                </a:solidFill>
              </a:rPr>
              <a:t>- What happens to voltage in a parallel circuit?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00B050"/>
                </a:solidFill>
              </a:rPr>
              <a:t>S+ - Explain and compare voltage changes to series and parallel circuits using the model (particles</a:t>
            </a:r>
            <a:r>
              <a:rPr lang="en-GB" sz="2800" dirty="0" smtClean="0">
                <a:solidFill>
                  <a:srgbClr val="00B050"/>
                </a:solidFill>
              </a:rPr>
              <a:t>).</a:t>
            </a:r>
            <a:endParaRPr lang="en-GB" sz="2800" dirty="0">
              <a:solidFill>
                <a:srgbClr val="00B050"/>
              </a:solidFill>
            </a:endParaRPr>
          </a:p>
        </p:txBody>
      </p:sp>
      <p:pic>
        <p:nvPicPr>
          <p:cNvPr id="5" name="Picture 2" descr="C:\Users\Samantha\AppData\Local\Microsoft\Windows\Temporary Internet Files\Content.IE5\MIWWMI43\MC9003835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8743">
            <a:off x="1594442" y="2639424"/>
            <a:ext cx="2101948" cy="346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68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voltage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Voltmeters are always put in parallel to a component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034" y="2409112"/>
            <a:ext cx="1880592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Oval 39"/>
          <p:cNvSpPr/>
          <p:nvPr/>
        </p:nvSpPr>
        <p:spPr>
          <a:xfrm flipH="1">
            <a:off x="2726221" y="5560482"/>
            <a:ext cx="292576" cy="3090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 flipH="1">
            <a:off x="2743012" y="5031632"/>
            <a:ext cx="292576" cy="3090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36" name="Group 1035"/>
          <p:cNvGrpSpPr/>
          <p:nvPr/>
        </p:nvGrpSpPr>
        <p:grpSpPr>
          <a:xfrm>
            <a:off x="2046691" y="3269784"/>
            <a:ext cx="1653325" cy="2628864"/>
            <a:chOff x="6349285" y="3301755"/>
            <a:chExt cx="2034862" cy="2628864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6387921" y="5164428"/>
              <a:ext cx="19704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/>
            <p:cNvCxnSpPr/>
            <p:nvPr/>
          </p:nvCxnSpPr>
          <p:spPr>
            <a:xfrm>
              <a:off x="6838682" y="5679583"/>
              <a:ext cx="99167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 flipV="1">
              <a:off x="6349285" y="3503054"/>
              <a:ext cx="1120461" cy="128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349285" y="3490175"/>
              <a:ext cx="38636" cy="1661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8358389" y="3515932"/>
              <a:ext cx="25758" cy="16742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553201" y="3490175"/>
              <a:ext cx="8051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469746" y="3301755"/>
              <a:ext cx="0" cy="4588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7553201" y="3376647"/>
              <a:ext cx="0" cy="2520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4" name="Straight Connector 1023"/>
            <p:cNvCxnSpPr/>
            <p:nvPr/>
          </p:nvCxnSpPr>
          <p:spPr>
            <a:xfrm>
              <a:off x="6838682" y="5164428"/>
              <a:ext cx="0" cy="5151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8" name="Straight Connector 1027"/>
            <p:cNvCxnSpPr/>
            <p:nvPr/>
          </p:nvCxnSpPr>
          <p:spPr>
            <a:xfrm>
              <a:off x="7817476" y="5190187"/>
              <a:ext cx="12879" cy="489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2" name="TextBox 1031"/>
            <p:cNvSpPr txBox="1"/>
            <p:nvPr/>
          </p:nvSpPr>
          <p:spPr>
            <a:xfrm>
              <a:off x="7226022" y="5021084"/>
              <a:ext cx="2653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X</a:t>
              </a:r>
            </a:p>
          </p:txBody>
        </p:sp>
        <p:sp>
          <p:nvSpPr>
            <p:cNvPr id="1033" name="TextBox 1032"/>
            <p:cNvSpPr txBox="1"/>
            <p:nvPr/>
          </p:nvSpPr>
          <p:spPr>
            <a:xfrm>
              <a:off x="7226022" y="5561287"/>
              <a:ext cx="32717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V</a:t>
              </a:r>
            </a:p>
          </p:txBody>
        </p:sp>
      </p:grpSp>
      <p:sp>
        <p:nvSpPr>
          <p:cNvPr id="22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28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HOW DID YOU DO?</a:t>
            </a:r>
            <a:endParaRPr lang="en-GB" b="1" u="sng" dirty="0"/>
          </a:p>
        </p:txBody>
      </p:sp>
      <p:sp>
        <p:nvSpPr>
          <p:cNvPr id="4" name="Rectangle 3"/>
          <p:cNvSpPr/>
          <p:nvPr/>
        </p:nvSpPr>
        <p:spPr>
          <a:xfrm>
            <a:off x="3101685" y="1989504"/>
            <a:ext cx="8182163" cy="440120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D - In a series circuit, the voltage is shared.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7030A0"/>
                </a:solidFill>
              </a:rPr>
              <a:t>S - In a parallel circuit, the voltage stays the same in all branches and components.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00B050"/>
                </a:solidFill>
              </a:rPr>
              <a:t>S+ - In a series circuit the voltage is shared, where as, in a parallel circuit the voltage stays the same because the electrons split across the branches, carrying the voltage.</a:t>
            </a:r>
          </a:p>
          <a:p>
            <a:endParaRPr lang="en-GB" sz="2800" dirty="0"/>
          </a:p>
        </p:txBody>
      </p:sp>
      <p:pic>
        <p:nvPicPr>
          <p:cNvPr id="5" name="Picture 2" descr="C:\Users\Samantha\AppData\Local\Microsoft\Windows\Temporary Internet Files\Content.IE5\MIWWMI43\MC9003835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8743">
            <a:off x="1181877" y="676877"/>
            <a:ext cx="2376350" cy="392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6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Choose a question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601" y="1340757"/>
            <a:ext cx="8652409" cy="4254500"/>
          </a:xfrm>
        </p:spPr>
        <p:txBody>
          <a:bodyPr>
            <a:normAutofit fontScale="92500" lnSpcReduction="20000"/>
          </a:bodyPr>
          <a:lstStyle/>
          <a:p>
            <a:endParaRPr lang="en-GB" sz="2800" dirty="0"/>
          </a:p>
          <a:p>
            <a:r>
              <a:rPr lang="en-GB" sz="2800" dirty="0"/>
              <a:t>What happens to the voltage in a series circuit?</a:t>
            </a:r>
          </a:p>
          <a:p>
            <a:endParaRPr lang="en-GB" sz="2800" dirty="0"/>
          </a:p>
          <a:p>
            <a:r>
              <a:rPr lang="en-GB" sz="2800" dirty="0"/>
              <a:t>What is the difference between the voltage in a series circuit to the voltage in a parallel circuit?</a:t>
            </a:r>
          </a:p>
          <a:p>
            <a:endParaRPr lang="en-GB" sz="2800" dirty="0"/>
          </a:p>
          <a:p>
            <a:r>
              <a:rPr lang="en-GB" sz="2800" dirty="0"/>
              <a:t>What would happen to the voltage if more cells were added?</a:t>
            </a:r>
          </a:p>
          <a:p>
            <a:endParaRPr lang="en-GB" sz="2800" dirty="0"/>
          </a:p>
          <a:p>
            <a:r>
              <a:rPr lang="en-GB" sz="2800" dirty="0"/>
              <a:t>When you add lots of lamps to a circuit, sometimes they won’t light. Why is this?</a:t>
            </a:r>
          </a:p>
        </p:txBody>
      </p:sp>
      <p:sp>
        <p:nvSpPr>
          <p:cNvPr id="4" name="Down Arrow 3"/>
          <p:cNvSpPr/>
          <p:nvPr/>
        </p:nvSpPr>
        <p:spPr>
          <a:xfrm>
            <a:off x="1379394" y="1421083"/>
            <a:ext cx="702007" cy="4260273"/>
          </a:xfrm>
          <a:prstGeom prst="downArrow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6">
                  <a:lumMod val="7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  <p:pic>
        <p:nvPicPr>
          <p:cNvPr id="7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06" y="1518017"/>
            <a:ext cx="1126730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09" y="2952727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46" y="4499553"/>
            <a:ext cx="632502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5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Key words: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Potential </a:t>
            </a:r>
            <a:r>
              <a:rPr lang="en-GB" b="1" dirty="0" smtClean="0"/>
              <a:t>difference: </a:t>
            </a:r>
            <a:r>
              <a:rPr lang="en-GB" dirty="0" smtClean="0"/>
              <a:t>potential </a:t>
            </a:r>
            <a:r>
              <a:rPr lang="en-GB" dirty="0"/>
              <a:t>difference, also called voltage, across an electrical component is needed to make a current flow through it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b="1" dirty="0" smtClean="0"/>
              <a:t>Voltage: </a:t>
            </a:r>
            <a:r>
              <a:rPr lang="en-GB" dirty="0" smtClean="0"/>
              <a:t>energy or potential difference (Volts)</a:t>
            </a:r>
          </a:p>
          <a:p>
            <a:endParaRPr lang="en-GB" dirty="0"/>
          </a:p>
          <a:p>
            <a:r>
              <a:rPr lang="en-GB" b="1" dirty="0" smtClean="0"/>
              <a:t>Battery: </a:t>
            </a:r>
            <a:r>
              <a:rPr lang="en-GB" dirty="0" smtClean="0"/>
              <a:t>is a number of cells.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 smtClean="0"/>
              <a:t>Energy: </a:t>
            </a:r>
            <a:r>
              <a:rPr lang="en-GB" dirty="0" smtClean="0"/>
              <a:t>Light energy, heat energy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1143000" y="6106886"/>
            <a:ext cx="9906000" cy="75111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15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Extension activity (Level 7)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3043" y="1329872"/>
            <a:ext cx="7525364" cy="4702754"/>
          </a:xfrm>
        </p:spPr>
        <p:txBody>
          <a:bodyPr>
            <a:normAutofit/>
          </a:bodyPr>
          <a:lstStyle/>
          <a:p>
            <a:r>
              <a:rPr lang="en-GB" sz="1600" b="1" dirty="0"/>
              <a:t>What affect does adding more cells have on the voltage in the circuit?</a:t>
            </a:r>
          </a:p>
          <a:p>
            <a:pPr marL="0" indent="0">
              <a:buNone/>
            </a:pPr>
            <a:r>
              <a:rPr lang="en-GB" sz="1600" i="1" dirty="0"/>
              <a:t>The more cells added to the circuit, the brightness of the bulb_____________ because…</a:t>
            </a:r>
          </a:p>
          <a:p>
            <a:r>
              <a:rPr lang="en-GB" sz="1600" b="1" dirty="0"/>
              <a:t>What affect does decreasing the number of cells have on the voltage in the circuit?</a:t>
            </a:r>
          </a:p>
          <a:p>
            <a:pPr marL="0" indent="0">
              <a:buNone/>
            </a:pPr>
            <a:r>
              <a:rPr lang="en-GB" sz="1600" i="1" dirty="0"/>
              <a:t>Decreasing the number of cells in a circuit will _________________ the brightness of the bulb because…</a:t>
            </a:r>
          </a:p>
          <a:p>
            <a:r>
              <a:rPr lang="en-GB" sz="1600" b="1" dirty="0"/>
              <a:t>What would happen to the components if you kept adding cells?</a:t>
            </a:r>
          </a:p>
          <a:p>
            <a:pPr marL="0" indent="0">
              <a:buNone/>
            </a:pPr>
            <a:r>
              <a:rPr lang="en-GB" sz="1600" i="1" dirty="0"/>
              <a:t>The more cells added to a series circuit, the bulb would _____________because…</a:t>
            </a:r>
          </a:p>
          <a:p>
            <a:pPr marL="0" indent="0">
              <a:buNone/>
            </a:pPr>
            <a:endParaRPr lang="en-GB" sz="1600" i="1" dirty="0"/>
          </a:p>
          <a:p>
            <a:r>
              <a:rPr lang="en-GB" sz="1600" b="1" dirty="0"/>
              <a:t>What would happen if you kept adding components to the circuit?</a:t>
            </a:r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endParaRPr lang="en-GB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027855" y="3729434"/>
            <a:ext cx="166564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u="sng" dirty="0"/>
              <a:t>Literacy target: </a:t>
            </a:r>
            <a:r>
              <a:rPr lang="en-GB" dirty="0"/>
              <a:t>Your answers should be in full sentences.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87771" y="1331105"/>
            <a:ext cx="1605731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u="sng" dirty="0"/>
              <a:t>Include in your answers:</a:t>
            </a:r>
          </a:p>
          <a:p>
            <a:endParaRPr lang="en-GB" dirty="0"/>
          </a:p>
          <a:p>
            <a:r>
              <a:rPr lang="en-GB" dirty="0"/>
              <a:t>Brightness of the bulb.</a:t>
            </a:r>
          </a:p>
          <a:p>
            <a:endParaRPr lang="en-GB" dirty="0"/>
          </a:p>
          <a:p>
            <a:r>
              <a:rPr lang="en-GB" dirty="0"/>
              <a:t>Voltage.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0" y="6308729"/>
            <a:ext cx="12192000" cy="5685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Explain the changes in voltage in different types of circuit.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2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3550</TotalTime>
  <Words>664</Words>
  <Application>Microsoft Office PowerPoint</Application>
  <PresentationFormat>Widescreen</PresentationFormat>
  <Paragraphs>84</Paragraphs>
  <Slides>10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Comic Sans MS</vt:lpstr>
      <vt:lpstr>Theme2</vt:lpstr>
      <vt:lpstr>l/o: Explain the changes in voltage in different types of circuit.</vt:lpstr>
      <vt:lpstr>What’s the difference between the circuits?</vt:lpstr>
      <vt:lpstr>What is voltage?</vt:lpstr>
      <vt:lpstr>Prediction: Level Ladder</vt:lpstr>
      <vt:lpstr>Measuring voltage</vt:lpstr>
      <vt:lpstr>HOW DID YOU DO?</vt:lpstr>
      <vt:lpstr>Choose a question</vt:lpstr>
      <vt:lpstr>Key words:</vt:lpstr>
      <vt:lpstr>Extension activity (Level 7)</vt:lpstr>
      <vt:lpstr>HELP SHEET: CONCLUSION WRITING FRAME</vt:lpstr>
    </vt:vector>
  </TitlesOfParts>
  <Company>Ormiston Horizon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Voltage</dc:title>
  <cp:lastModifiedBy>R Baddeley</cp:lastModifiedBy>
  <cp:revision>42</cp:revision>
  <cp:lastPrinted>2018-10-01T09:21:09Z</cp:lastPrinted>
  <dcterms:created xsi:type="dcterms:W3CDTF">2014-06-13T13:38:38Z</dcterms:created>
  <dcterms:modified xsi:type="dcterms:W3CDTF">2020-04-01T10:15:03Z</dcterms:modified>
</cp:coreProperties>
</file>