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notesMasterIdLst>
    <p:notesMasterId r:id="rId18"/>
  </p:notesMasterIdLst>
  <p:handoutMasterIdLst>
    <p:handoutMasterId r:id="rId19"/>
  </p:handoutMasterIdLst>
  <p:sldIdLst>
    <p:sldId id="293" r:id="rId2"/>
    <p:sldId id="288" r:id="rId3"/>
    <p:sldId id="287" r:id="rId4"/>
    <p:sldId id="275" r:id="rId5"/>
    <p:sldId id="270" r:id="rId6"/>
    <p:sldId id="273" r:id="rId7"/>
    <p:sldId id="277" r:id="rId8"/>
    <p:sldId id="292" r:id="rId9"/>
    <p:sldId id="280" r:id="rId10"/>
    <p:sldId id="291" r:id="rId11"/>
    <p:sldId id="281" r:id="rId12"/>
    <p:sldId id="271" r:id="rId13"/>
    <p:sldId id="272" r:id="rId14"/>
    <p:sldId id="278" r:id="rId15"/>
    <p:sldId id="283" r:id="rId16"/>
    <p:sldId id="284" r:id="rId17"/>
  </p:sldIdLst>
  <p:sldSz cx="12192000" cy="6858000"/>
  <p:notesSz cx="9928225" cy="67976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DFC04"/>
    <a:srgbClr val="92FC04"/>
    <a:srgbClr val="FC7A46"/>
    <a:srgbClr val="C3FF01"/>
    <a:srgbClr val="F9A807"/>
    <a:srgbClr val="FF5D7C"/>
    <a:srgbClr val="663300"/>
    <a:srgbClr val="EAA8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74" y="4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3697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89FEC-B711-427B-BCCC-FEA9B6C34E27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3697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357B26-000C-4AA5-B313-AF631BF6B3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92235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23697" y="0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6CA769-125D-46B5-986D-CE4EE2069B43}" type="datetimeFigureOut">
              <a:rPr lang="en-GB" smtClean="0"/>
              <a:t>24/09/2018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698750" y="509588"/>
            <a:ext cx="45307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2823" y="3228896"/>
            <a:ext cx="794258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23697" y="6456612"/>
            <a:ext cx="4302231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18521E-BE94-4B01-8640-C89BA28D16E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5568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8521E-BE94-4B01-8640-C89BA28D16E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61959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Advantages – Water is always there so effect is seen straight away</a:t>
            </a:r>
          </a:p>
          <a:p>
            <a:r>
              <a:rPr lang="en-GB" dirty="0" smtClean="0"/>
              <a:t>Disadvantages</a:t>
            </a:r>
            <a:r>
              <a:rPr lang="en-GB" baseline="0" dirty="0" smtClean="0"/>
              <a:t> - </a:t>
            </a:r>
            <a:r>
              <a:rPr lang="en-GB" dirty="0" smtClean="0"/>
              <a:t>Losing energy</a:t>
            </a:r>
            <a:r>
              <a:rPr lang="en-GB" baseline="0" dirty="0" smtClean="0"/>
              <a:t> through the pipes. Pipe breaks water flows out</a:t>
            </a:r>
            <a:endParaRPr lang="en-GB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8521E-BE94-4B01-8640-C89BA28D16E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07593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8750" y="509588"/>
            <a:ext cx="4530725" cy="25495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Advantages – Get to see electrical</a:t>
            </a:r>
            <a:r>
              <a:rPr lang="en-GB" baseline="0" dirty="0" smtClean="0"/>
              <a:t> energy being dropped off at the bulb.</a:t>
            </a:r>
          </a:p>
          <a:p>
            <a:r>
              <a:rPr lang="en-GB" baseline="0" dirty="0" smtClean="0"/>
              <a:t>Disadvantages – Takes a while before the energy gets to the bulb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18521E-BE94-4B01-8640-C89BA28D16E3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11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50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56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41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307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943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563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74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40211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826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0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007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11863" y="188643"/>
            <a:ext cx="7772400" cy="1470025"/>
          </a:xfrm>
        </p:spPr>
        <p:txBody>
          <a:bodyPr/>
          <a:lstStyle/>
          <a:p>
            <a:r>
              <a:rPr lang="en-GB" u="sng" dirty="0">
                <a:latin typeface="Century Gothic" panose="020B0502020202020204" pitchFamily="34" charset="0"/>
              </a:rPr>
              <a:t>l/o: Use models to explain electric current.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grpSp>
        <p:nvGrpSpPr>
          <p:cNvPr id="4" name="Group 3"/>
          <p:cNvGrpSpPr/>
          <p:nvPr/>
        </p:nvGrpSpPr>
        <p:grpSpPr>
          <a:xfrm>
            <a:off x="1727616" y="3284984"/>
            <a:ext cx="8706681" cy="3554526"/>
            <a:chOff x="168085" y="404664"/>
            <a:chExt cx="8706681" cy="3554526"/>
          </a:xfrm>
        </p:grpSpPr>
        <p:grpSp>
          <p:nvGrpSpPr>
            <p:cNvPr id="5" name="Group 4"/>
            <p:cNvGrpSpPr/>
            <p:nvPr/>
          </p:nvGrpSpPr>
          <p:grpSpPr>
            <a:xfrm>
              <a:off x="168085" y="404664"/>
              <a:ext cx="2808312" cy="3554526"/>
              <a:chOff x="168085" y="404664"/>
              <a:chExt cx="2808312" cy="3554526"/>
            </a:xfrm>
          </p:grpSpPr>
          <p:sp>
            <p:nvSpPr>
              <p:cNvPr id="16" name="Rectangle 15"/>
              <p:cNvSpPr/>
              <p:nvPr/>
            </p:nvSpPr>
            <p:spPr>
              <a:xfrm>
                <a:off x="168085" y="404664"/>
                <a:ext cx="2808312" cy="3384376"/>
              </a:xfrm>
              <a:prstGeom prst="rect">
                <a:avLst/>
              </a:prstGeom>
              <a:solidFill>
                <a:srgbClr val="996633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395536" y="1412776"/>
                <a:ext cx="2376264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Developing</a:t>
                </a:r>
                <a:r>
                  <a:rPr lang="en-GB" sz="3200" dirty="0">
                    <a:latin typeface="Comic Sans MS" panose="030F0702030302020204" pitchFamily="66" charset="0"/>
                  </a:rPr>
                  <a:t> </a:t>
                </a:r>
              </a:p>
            </p:txBody>
          </p:sp>
          <p:pic>
            <p:nvPicPr>
              <p:cNvPr id="18" name="Picture 2" descr="Image result for bronze medal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835696" y="589955"/>
                <a:ext cx="1040058" cy="105398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381246" y="2204864"/>
                <a:ext cx="2376264" cy="17543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Describe what is meant by current.</a:t>
                </a: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3152800" y="404664"/>
              <a:ext cx="2808312" cy="3384376"/>
              <a:chOff x="3152800" y="404664"/>
              <a:chExt cx="2808312" cy="3384376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3152800" y="404664"/>
                <a:ext cx="2808312" cy="3384376"/>
              </a:xfrm>
              <a:prstGeom prst="rect">
                <a:avLst/>
              </a:prstGeom>
              <a:solidFill>
                <a:srgbClr val="B2B2B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3296816" y="1412776"/>
                <a:ext cx="252028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4" name="Picture 14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60032" y="561884"/>
                <a:ext cx="936104" cy="9917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Box 14"/>
              <p:cNvSpPr txBox="1"/>
              <p:nvPr/>
            </p:nvSpPr>
            <p:spPr>
              <a:xfrm>
                <a:off x="3476836" y="2204864"/>
                <a:ext cx="2160240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Explain how energy is carried.</a:t>
                </a: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  <p:grpSp>
          <p:nvGrpSpPr>
            <p:cNvPr id="7" name="Group 6"/>
            <p:cNvGrpSpPr/>
            <p:nvPr/>
          </p:nvGrpSpPr>
          <p:grpSpPr>
            <a:xfrm>
              <a:off x="6066454" y="404664"/>
              <a:ext cx="2808312" cy="3384376"/>
              <a:chOff x="6066454" y="404664"/>
              <a:chExt cx="2808312" cy="3384376"/>
            </a:xfrm>
          </p:grpSpPr>
          <p:sp>
            <p:nvSpPr>
              <p:cNvPr id="8" name="Rectangle 7"/>
              <p:cNvSpPr/>
              <p:nvPr/>
            </p:nvSpPr>
            <p:spPr>
              <a:xfrm>
                <a:off x="6066454" y="404664"/>
                <a:ext cx="2808312" cy="3384376"/>
              </a:xfrm>
              <a:prstGeom prst="rect">
                <a:avLst/>
              </a:prstGeom>
              <a:solidFill>
                <a:srgbClr val="FFCC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6292485" y="1400402"/>
                <a:ext cx="2232248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3200" b="1" dirty="0">
                    <a:latin typeface="Comic Sans MS" panose="030F0702030302020204" pitchFamily="66" charset="0"/>
                  </a:rPr>
                  <a:t>Secure +</a:t>
                </a:r>
                <a:r>
                  <a:rPr lang="en-GB" b="1" dirty="0">
                    <a:latin typeface="Comic Sans MS" panose="030F0702030302020204" pitchFamily="66" charset="0"/>
                  </a:rPr>
                  <a:t> </a:t>
                </a:r>
                <a:r>
                  <a:rPr lang="en-GB" dirty="0"/>
                  <a:t> </a:t>
                </a:r>
              </a:p>
            </p:txBody>
          </p:sp>
          <p:pic>
            <p:nvPicPr>
              <p:cNvPr id="10" name="Picture 11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172400" y="680255"/>
                <a:ext cx="583848" cy="8733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Box 10"/>
              <p:cNvSpPr txBox="1"/>
              <p:nvPr/>
            </p:nvSpPr>
            <p:spPr>
              <a:xfrm>
                <a:off x="6238728" y="2204864"/>
                <a:ext cx="246376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>
                    <a:latin typeface="Century Gothic" panose="020B0502020202020204" pitchFamily="34" charset="0"/>
                  </a:rPr>
                  <a:t>I can: Use models to explain current.</a:t>
                </a:r>
              </a:p>
              <a:p>
                <a:endParaRPr lang="en-GB" dirty="0">
                  <a:solidFill>
                    <a:schemeClr val="bg1"/>
                  </a:solidFill>
                  <a:latin typeface="Comic Sans MS" panose="030F0702030302020204" pitchFamily="66" charset="0"/>
                </a:endParaRPr>
              </a:p>
            </p:txBody>
          </p:sp>
        </p:grpSp>
      </p:grpSp>
      <p:sp>
        <p:nvSpPr>
          <p:cNvPr id="20" name="Content Placeholder 2"/>
          <p:cNvSpPr txBox="1">
            <a:spLocks/>
          </p:cNvSpPr>
          <p:nvPr/>
        </p:nvSpPr>
        <p:spPr>
          <a:xfrm>
            <a:off x="1947599" y="1689100"/>
            <a:ext cx="3618869" cy="159588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sz="2400" dirty="0">
                <a:solidFill>
                  <a:schemeClr val="tx1"/>
                </a:solidFill>
              </a:rPr>
              <a:t>Keywords: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Energy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Charge                            </a:t>
            </a:r>
          </a:p>
          <a:p>
            <a:pPr algn="l"/>
            <a:r>
              <a:rPr lang="en-GB" sz="2400" dirty="0">
                <a:solidFill>
                  <a:schemeClr val="tx1"/>
                </a:solidFill>
                <a:latin typeface="Century Gothic" panose="020B0502020202020204" pitchFamily="34" charset="0"/>
              </a:rPr>
              <a:t>Model</a:t>
            </a:r>
          </a:p>
        </p:txBody>
      </p:sp>
    </p:spTree>
    <p:extLst>
      <p:ext uri="{BB962C8B-B14F-4D97-AF65-F5344CB8AC3E}">
        <p14:creationId xmlns:p14="http://schemas.microsoft.com/office/powerpoint/2010/main" val="373350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-99392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Comic Sans MS" pitchFamily="66" charset="0"/>
              </a:rPr>
              <a:t>True or False?</a:t>
            </a:r>
            <a:endParaRPr lang="en-GB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836712"/>
            <a:ext cx="10972800" cy="5832648"/>
          </a:xfrm>
          <a:solidFill>
            <a:schemeClr val="bg1">
              <a:alpha val="63000"/>
            </a:schemeClr>
          </a:solidFill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GB" sz="4000" dirty="0">
                <a:solidFill>
                  <a:schemeClr val="tx2"/>
                </a:solidFill>
                <a:latin typeface="Comic Sans MS" pitchFamily="66" charset="0"/>
              </a:rPr>
              <a:t>Electric current is measured in amps.  </a:t>
            </a:r>
            <a:r>
              <a:rPr lang="en-GB" sz="4000" b="1" dirty="0">
                <a:solidFill>
                  <a:srgbClr val="03DF2D"/>
                </a:solidFill>
                <a:latin typeface="Comic Sans MS" pitchFamily="66" charset="0"/>
              </a:rPr>
              <a:t>True!</a:t>
            </a:r>
          </a:p>
          <a:p>
            <a:pPr>
              <a:lnSpc>
                <a:spcPct val="120000"/>
              </a:lnSpc>
            </a:pPr>
            <a:r>
              <a:rPr lang="en-GB" sz="4000" dirty="0">
                <a:solidFill>
                  <a:schemeClr val="tx2"/>
                </a:solidFill>
                <a:latin typeface="Comic Sans MS" pitchFamily="66" charset="0"/>
              </a:rPr>
              <a:t>You can measure current using a bulb.  </a:t>
            </a:r>
            <a:r>
              <a:rPr lang="en-GB" sz="4000" b="1" dirty="0">
                <a:solidFill>
                  <a:srgbClr val="FF0000"/>
                </a:solidFill>
                <a:latin typeface="Comic Sans MS" pitchFamily="66" charset="0"/>
              </a:rPr>
              <a:t>False!</a:t>
            </a:r>
          </a:p>
          <a:p>
            <a:pPr>
              <a:lnSpc>
                <a:spcPct val="120000"/>
              </a:lnSpc>
            </a:pPr>
            <a:r>
              <a:rPr lang="en-GB" sz="4000" dirty="0">
                <a:solidFill>
                  <a:schemeClr val="tx2"/>
                </a:solidFill>
                <a:latin typeface="Comic Sans MS" pitchFamily="66" charset="0"/>
              </a:rPr>
              <a:t>Electric current is used up in a bulb or buzzer.  </a:t>
            </a:r>
            <a:r>
              <a:rPr lang="en-GB" sz="4000" b="1" dirty="0">
                <a:solidFill>
                  <a:srgbClr val="FF0000"/>
                </a:solidFill>
                <a:latin typeface="Comic Sans MS" pitchFamily="66" charset="0"/>
              </a:rPr>
              <a:t>False!</a:t>
            </a:r>
          </a:p>
          <a:p>
            <a:pPr>
              <a:lnSpc>
                <a:spcPct val="120000"/>
              </a:lnSpc>
            </a:pPr>
            <a:r>
              <a:rPr lang="en-GB" sz="4000" dirty="0">
                <a:solidFill>
                  <a:schemeClr val="tx2"/>
                </a:solidFill>
                <a:latin typeface="Comic Sans MS" pitchFamily="66" charset="0"/>
              </a:rPr>
              <a:t>All electrons are stored in the cell/battery and only come out when connected in a circuit.  </a:t>
            </a:r>
            <a:r>
              <a:rPr lang="en-GB" sz="4000" b="1" dirty="0">
                <a:solidFill>
                  <a:srgbClr val="FF0000"/>
                </a:solidFill>
                <a:latin typeface="Comic Sans MS" pitchFamily="66" charset="0"/>
              </a:rPr>
              <a:t>False!</a:t>
            </a:r>
          </a:p>
          <a:p>
            <a:pPr>
              <a:lnSpc>
                <a:spcPct val="120000"/>
              </a:lnSpc>
            </a:pPr>
            <a:r>
              <a:rPr lang="en-GB" sz="4000" dirty="0">
                <a:solidFill>
                  <a:schemeClr val="tx2"/>
                </a:solidFill>
                <a:latin typeface="Comic Sans MS" pitchFamily="66" charset="0"/>
              </a:rPr>
              <a:t>Electrons are present in all parts of a circuit before the cell/battery is connected.  </a:t>
            </a:r>
            <a:r>
              <a:rPr lang="en-GB" sz="4000" b="1" dirty="0">
                <a:solidFill>
                  <a:srgbClr val="03DF2D"/>
                </a:solidFill>
                <a:latin typeface="Comic Sans MS" pitchFamily="66" charset="0"/>
              </a:rPr>
              <a:t>True!</a:t>
            </a:r>
          </a:p>
          <a:p>
            <a:pPr>
              <a:lnSpc>
                <a:spcPct val="120000"/>
              </a:lnSpc>
            </a:pPr>
            <a:r>
              <a:rPr lang="en-GB" sz="4000" dirty="0">
                <a:solidFill>
                  <a:schemeClr val="tx2"/>
                </a:solidFill>
                <a:latin typeface="Comic Sans MS" pitchFamily="66" charset="0"/>
              </a:rPr>
              <a:t>You can measure current using a bulb.  </a:t>
            </a:r>
            <a:r>
              <a:rPr lang="en-GB" sz="4000" b="1" dirty="0">
                <a:solidFill>
                  <a:srgbClr val="FF0000"/>
                </a:solidFill>
                <a:latin typeface="Comic Sans MS" pitchFamily="66" charset="0"/>
              </a:rPr>
              <a:t>False!</a:t>
            </a:r>
          </a:p>
          <a:p>
            <a:pPr>
              <a:lnSpc>
                <a:spcPct val="120000"/>
              </a:lnSpc>
            </a:pPr>
            <a:r>
              <a:rPr lang="en-GB" sz="4000" dirty="0">
                <a:solidFill>
                  <a:schemeClr val="tx2"/>
                </a:solidFill>
                <a:latin typeface="Comic Sans MS" pitchFamily="66" charset="0"/>
              </a:rPr>
              <a:t>You can measure current using an ammeter.  </a:t>
            </a:r>
            <a:r>
              <a:rPr lang="en-GB" sz="4000" b="1" dirty="0">
                <a:solidFill>
                  <a:srgbClr val="03DF2D"/>
                </a:solidFill>
                <a:latin typeface="Comic Sans MS" pitchFamily="66" charset="0"/>
              </a:rPr>
              <a:t>True!</a:t>
            </a:r>
          </a:p>
          <a:p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8333576" y="864319"/>
            <a:ext cx="1152128" cy="504056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8333576" y="1412673"/>
            <a:ext cx="1152128" cy="504056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9959712" y="2092288"/>
            <a:ext cx="1152128" cy="504056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/>
          <p:cNvSpPr/>
          <p:nvPr/>
        </p:nvSpPr>
        <p:spPr>
          <a:xfrm>
            <a:off x="8304664" y="3032655"/>
            <a:ext cx="1152128" cy="504056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/>
          <p:cNvSpPr/>
          <p:nvPr/>
        </p:nvSpPr>
        <p:spPr>
          <a:xfrm>
            <a:off x="6215216" y="4146822"/>
            <a:ext cx="1152128" cy="504056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8341568" y="4668293"/>
            <a:ext cx="1152128" cy="504056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/>
          <p:cNvSpPr/>
          <p:nvPr/>
        </p:nvSpPr>
        <p:spPr>
          <a:xfrm>
            <a:off x="9456792" y="5273730"/>
            <a:ext cx="1152128" cy="504056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0" y="6355080"/>
            <a:ext cx="12192000" cy="50292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</p:spTree>
    <p:extLst>
      <p:ext uri="{BB962C8B-B14F-4D97-AF65-F5344CB8AC3E}">
        <p14:creationId xmlns:p14="http://schemas.microsoft.com/office/powerpoint/2010/main" val="3711872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1</a:t>
            </a:r>
            <a:endParaRPr lang="en-GB" dirty="0"/>
          </a:p>
        </p:txBody>
      </p:sp>
      <p:pic>
        <p:nvPicPr>
          <p:cNvPr id="5122" name="Picture 2" descr="C:\Users\Darren\Dropbox\IMAG032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0109" y="1540042"/>
            <a:ext cx="8392077" cy="5018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le 3"/>
          <p:cNvSpPr txBox="1">
            <a:spLocks/>
          </p:cNvSpPr>
          <p:nvPr/>
        </p:nvSpPr>
        <p:spPr>
          <a:xfrm>
            <a:off x="0" y="6355080"/>
            <a:ext cx="12192000" cy="50292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</p:spTree>
    <p:extLst>
      <p:ext uri="{BB962C8B-B14F-4D97-AF65-F5344CB8AC3E}">
        <p14:creationId xmlns:p14="http://schemas.microsoft.com/office/powerpoint/2010/main" val="63199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ASDA Home Deliveries</a:t>
            </a:r>
            <a:endParaRPr lang="en-GB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1524000" y="1391444"/>
            <a:ext cx="6172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 dirty="0"/>
              <a:t>A delivery van delivering your food is like a circuit:  </a:t>
            </a:r>
          </a:p>
        </p:txBody>
      </p:sp>
      <p:sp>
        <p:nvSpPr>
          <p:cNvPr id="5" name="Text Box 38"/>
          <p:cNvSpPr txBox="1">
            <a:spLocks noChangeArrowheads="1"/>
          </p:cNvSpPr>
          <p:nvPr/>
        </p:nvSpPr>
        <p:spPr bwMode="auto">
          <a:xfrm>
            <a:off x="7121526" y="2221707"/>
            <a:ext cx="326866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dirty="0"/>
              <a:t>At ASDA the van is </a:t>
            </a:r>
            <a:r>
              <a:rPr lang="en-US" sz="2000" b="1" dirty="0">
                <a:solidFill>
                  <a:srgbClr val="FF0000"/>
                </a:solidFill>
              </a:rPr>
              <a:t>LOADED</a:t>
            </a:r>
            <a:r>
              <a:rPr lang="en-US" sz="2000" dirty="0"/>
              <a:t> with food.</a:t>
            </a:r>
            <a:endParaRPr lang="en-US" sz="2000" dirty="0">
              <a:solidFill>
                <a:srgbClr val="FF0000"/>
              </a:solidFill>
            </a:endParaRP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The driver then drives to your house along </a:t>
            </a:r>
            <a:r>
              <a:rPr lang="en-US" sz="2000" b="1" dirty="0">
                <a:solidFill>
                  <a:srgbClr val="FF0000"/>
                </a:solidFill>
              </a:rPr>
              <a:t>ROADS</a:t>
            </a:r>
            <a:r>
              <a:rPr lang="en-US" sz="2000" dirty="0"/>
              <a:t>.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At your </a:t>
            </a:r>
            <a:r>
              <a:rPr lang="en-US" sz="2000" b="1" dirty="0">
                <a:solidFill>
                  <a:srgbClr val="FF0000"/>
                </a:solidFill>
              </a:rPr>
              <a:t>HOUSE</a:t>
            </a:r>
            <a:r>
              <a:rPr lang="en-US" sz="2000" dirty="0"/>
              <a:t> the food is </a:t>
            </a:r>
            <a:r>
              <a:rPr lang="en-US" sz="2000" b="1" dirty="0">
                <a:solidFill>
                  <a:srgbClr val="FF0000"/>
                </a:solidFill>
              </a:rPr>
              <a:t>UNLOADED</a:t>
            </a:r>
            <a:r>
              <a:rPr lang="en-US" sz="2000" dirty="0"/>
              <a:t>.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The empty vans drive back to the supermarket at the </a:t>
            </a:r>
            <a:r>
              <a:rPr lang="en-US" sz="2000" b="1" dirty="0">
                <a:solidFill>
                  <a:srgbClr val="FF0000"/>
                </a:solidFill>
              </a:rPr>
              <a:t>SAME SPEED</a:t>
            </a:r>
            <a:r>
              <a:rPr lang="en-US" sz="2000" dirty="0"/>
              <a:t> they left.</a:t>
            </a:r>
          </a:p>
        </p:txBody>
      </p:sp>
      <p:sp>
        <p:nvSpPr>
          <p:cNvPr id="6" name="Rectangle 5"/>
          <p:cNvSpPr/>
          <p:nvPr/>
        </p:nvSpPr>
        <p:spPr>
          <a:xfrm>
            <a:off x="3302169" y="2509280"/>
            <a:ext cx="2421565" cy="850604"/>
          </a:xfrm>
          <a:prstGeom prst="rect">
            <a:avLst/>
          </a:prstGeom>
          <a:solidFill>
            <a:srgbClr val="5DFC0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/>
              <a:t>ASDA</a:t>
            </a:r>
          </a:p>
        </p:txBody>
      </p:sp>
      <p:sp>
        <p:nvSpPr>
          <p:cNvPr id="7" name="Block Arc 6"/>
          <p:cNvSpPr/>
          <p:nvPr/>
        </p:nvSpPr>
        <p:spPr>
          <a:xfrm rot="16200000">
            <a:off x="1313880" y="3252238"/>
            <a:ext cx="3976577" cy="2682060"/>
          </a:xfrm>
          <a:prstGeom prst="blockArc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Block Arc 7"/>
          <p:cNvSpPr/>
          <p:nvPr/>
        </p:nvSpPr>
        <p:spPr>
          <a:xfrm rot="5400000">
            <a:off x="3735445" y="3252239"/>
            <a:ext cx="3976577" cy="2682060"/>
          </a:xfrm>
          <a:prstGeom prst="blockArc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302168" y="5231220"/>
            <a:ext cx="2421565" cy="135033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MY HOUSE</a:t>
            </a:r>
          </a:p>
        </p:txBody>
      </p:sp>
      <p:sp>
        <p:nvSpPr>
          <p:cNvPr id="10" name="Isosceles Triangle 9"/>
          <p:cNvSpPr/>
          <p:nvPr/>
        </p:nvSpPr>
        <p:spPr>
          <a:xfrm>
            <a:off x="3302167" y="4593268"/>
            <a:ext cx="2421565" cy="627322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Freeform 10"/>
          <p:cNvSpPr/>
          <p:nvPr/>
        </p:nvSpPr>
        <p:spPr>
          <a:xfrm>
            <a:off x="2269354" y="2870792"/>
            <a:ext cx="1030156" cy="3412009"/>
          </a:xfrm>
          <a:custGeom>
            <a:avLst/>
            <a:gdLst>
              <a:gd name="connsiteX0" fmla="*/ 1008891 w 1030156"/>
              <a:gd name="connsiteY0" fmla="*/ 0 h 3412009"/>
              <a:gd name="connsiteX1" fmla="*/ 370937 w 1030156"/>
              <a:gd name="connsiteY1" fmla="*/ 478465 h 3412009"/>
              <a:gd name="connsiteX2" fmla="*/ 20063 w 1030156"/>
              <a:gd name="connsiteY2" fmla="*/ 1318437 h 3412009"/>
              <a:gd name="connsiteX3" fmla="*/ 83858 w 1030156"/>
              <a:gd name="connsiteY3" fmla="*/ 2349795 h 3412009"/>
              <a:gd name="connsiteX4" fmla="*/ 424100 w 1030156"/>
              <a:gd name="connsiteY4" fmla="*/ 3072809 h 3412009"/>
              <a:gd name="connsiteX5" fmla="*/ 860035 w 1030156"/>
              <a:gd name="connsiteY5" fmla="*/ 3370521 h 3412009"/>
              <a:gd name="connsiteX6" fmla="*/ 1030156 w 1030156"/>
              <a:gd name="connsiteY6" fmla="*/ 3402418 h 3412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156" h="3412009">
                <a:moveTo>
                  <a:pt x="1008891" y="0"/>
                </a:moveTo>
                <a:cubicBezTo>
                  <a:pt x="772316" y="129363"/>
                  <a:pt x="535742" y="258726"/>
                  <a:pt x="370937" y="478465"/>
                </a:cubicBezTo>
                <a:cubicBezTo>
                  <a:pt x="206132" y="698204"/>
                  <a:pt x="67909" y="1006549"/>
                  <a:pt x="20063" y="1318437"/>
                </a:cubicBezTo>
                <a:cubicBezTo>
                  <a:pt x="-27784" y="1630325"/>
                  <a:pt x="16519" y="2057400"/>
                  <a:pt x="83858" y="2349795"/>
                </a:cubicBezTo>
                <a:cubicBezTo>
                  <a:pt x="151197" y="2642190"/>
                  <a:pt x="294737" y="2902688"/>
                  <a:pt x="424100" y="3072809"/>
                </a:cubicBezTo>
                <a:cubicBezTo>
                  <a:pt x="553463" y="3242930"/>
                  <a:pt x="759026" y="3315586"/>
                  <a:pt x="860035" y="3370521"/>
                </a:cubicBezTo>
                <a:cubicBezTo>
                  <a:pt x="961044" y="3425456"/>
                  <a:pt x="995600" y="3413937"/>
                  <a:pt x="1030156" y="3402418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Freeform 11"/>
          <p:cNvSpPr/>
          <p:nvPr/>
        </p:nvSpPr>
        <p:spPr>
          <a:xfrm rot="10800000">
            <a:off x="5723733" y="2939352"/>
            <a:ext cx="1030156" cy="3412009"/>
          </a:xfrm>
          <a:custGeom>
            <a:avLst/>
            <a:gdLst>
              <a:gd name="connsiteX0" fmla="*/ 1008891 w 1030156"/>
              <a:gd name="connsiteY0" fmla="*/ 0 h 3412009"/>
              <a:gd name="connsiteX1" fmla="*/ 370937 w 1030156"/>
              <a:gd name="connsiteY1" fmla="*/ 478465 h 3412009"/>
              <a:gd name="connsiteX2" fmla="*/ 20063 w 1030156"/>
              <a:gd name="connsiteY2" fmla="*/ 1318437 h 3412009"/>
              <a:gd name="connsiteX3" fmla="*/ 83858 w 1030156"/>
              <a:gd name="connsiteY3" fmla="*/ 2349795 h 3412009"/>
              <a:gd name="connsiteX4" fmla="*/ 424100 w 1030156"/>
              <a:gd name="connsiteY4" fmla="*/ 3072809 h 3412009"/>
              <a:gd name="connsiteX5" fmla="*/ 860035 w 1030156"/>
              <a:gd name="connsiteY5" fmla="*/ 3370521 h 3412009"/>
              <a:gd name="connsiteX6" fmla="*/ 1030156 w 1030156"/>
              <a:gd name="connsiteY6" fmla="*/ 3402418 h 3412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156" h="3412009">
                <a:moveTo>
                  <a:pt x="1008891" y="0"/>
                </a:moveTo>
                <a:cubicBezTo>
                  <a:pt x="772316" y="129363"/>
                  <a:pt x="535742" y="258726"/>
                  <a:pt x="370937" y="478465"/>
                </a:cubicBezTo>
                <a:cubicBezTo>
                  <a:pt x="206132" y="698204"/>
                  <a:pt x="67909" y="1006549"/>
                  <a:pt x="20063" y="1318437"/>
                </a:cubicBezTo>
                <a:cubicBezTo>
                  <a:pt x="-27784" y="1630325"/>
                  <a:pt x="16519" y="2057400"/>
                  <a:pt x="83858" y="2349795"/>
                </a:cubicBezTo>
                <a:cubicBezTo>
                  <a:pt x="151197" y="2642190"/>
                  <a:pt x="294737" y="2902688"/>
                  <a:pt x="424100" y="3072809"/>
                </a:cubicBezTo>
                <a:cubicBezTo>
                  <a:pt x="553463" y="3242930"/>
                  <a:pt x="759026" y="3315586"/>
                  <a:pt x="860035" y="3370521"/>
                </a:cubicBezTo>
                <a:cubicBezTo>
                  <a:pt x="961044" y="3425456"/>
                  <a:pt x="995600" y="3413937"/>
                  <a:pt x="1030156" y="3402418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ectangle 12"/>
          <p:cNvSpPr/>
          <p:nvPr/>
        </p:nvSpPr>
        <p:spPr>
          <a:xfrm rot="18902827">
            <a:off x="2021445" y="2880585"/>
            <a:ext cx="1026516" cy="595421"/>
          </a:xfrm>
          <a:prstGeom prst="rect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2417136" y="3476847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2822945" y="3087823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Freeform 15"/>
          <p:cNvSpPr/>
          <p:nvPr/>
        </p:nvSpPr>
        <p:spPr>
          <a:xfrm>
            <a:off x="1916896" y="2551815"/>
            <a:ext cx="744788" cy="780083"/>
          </a:xfrm>
          <a:custGeom>
            <a:avLst/>
            <a:gdLst>
              <a:gd name="connsiteX0" fmla="*/ 21774 w 744788"/>
              <a:gd name="connsiteY0" fmla="*/ 776177 h 780083"/>
              <a:gd name="connsiteX1" fmla="*/ 509 w 744788"/>
              <a:gd name="connsiteY1" fmla="*/ 712381 h 780083"/>
              <a:gd name="connsiteX2" fmla="*/ 11141 w 744788"/>
              <a:gd name="connsiteY2" fmla="*/ 648586 h 780083"/>
              <a:gd name="connsiteX3" fmla="*/ 85569 w 744788"/>
              <a:gd name="connsiteY3" fmla="*/ 616688 h 780083"/>
              <a:gd name="connsiteX4" fmla="*/ 96202 w 744788"/>
              <a:gd name="connsiteY4" fmla="*/ 584791 h 780083"/>
              <a:gd name="connsiteX5" fmla="*/ 106834 w 744788"/>
              <a:gd name="connsiteY5" fmla="*/ 489098 h 780083"/>
              <a:gd name="connsiteX6" fmla="*/ 159997 w 744788"/>
              <a:gd name="connsiteY6" fmla="*/ 435935 h 780083"/>
              <a:gd name="connsiteX7" fmla="*/ 202527 w 744788"/>
              <a:gd name="connsiteY7" fmla="*/ 446567 h 780083"/>
              <a:gd name="connsiteX8" fmla="*/ 213160 w 744788"/>
              <a:gd name="connsiteY8" fmla="*/ 414670 h 780083"/>
              <a:gd name="connsiteX9" fmla="*/ 234425 w 744788"/>
              <a:gd name="connsiteY9" fmla="*/ 297712 h 780083"/>
              <a:gd name="connsiteX10" fmla="*/ 255690 w 744788"/>
              <a:gd name="connsiteY10" fmla="*/ 276446 h 780083"/>
              <a:gd name="connsiteX11" fmla="*/ 298220 w 744788"/>
              <a:gd name="connsiteY11" fmla="*/ 212651 h 780083"/>
              <a:gd name="connsiteX12" fmla="*/ 276955 w 744788"/>
              <a:gd name="connsiteY12" fmla="*/ 63795 h 780083"/>
              <a:gd name="connsiteX13" fmla="*/ 308853 w 744788"/>
              <a:gd name="connsiteY13" fmla="*/ 42530 h 780083"/>
              <a:gd name="connsiteX14" fmla="*/ 372648 w 744788"/>
              <a:gd name="connsiteY14" fmla="*/ 53163 h 780083"/>
              <a:gd name="connsiteX15" fmla="*/ 404546 w 744788"/>
              <a:gd name="connsiteY15" fmla="*/ 63795 h 780083"/>
              <a:gd name="connsiteX16" fmla="*/ 415178 w 744788"/>
              <a:gd name="connsiteY16" fmla="*/ 106326 h 780083"/>
              <a:gd name="connsiteX17" fmla="*/ 510871 w 744788"/>
              <a:gd name="connsiteY17" fmla="*/ 74428 h 780083"/>
              <a:gd name="connsiteX18" fmla="*/ 521504 w 744788"/>
              <a:gd name="connsiteY18" fmla="*/ 42530 h 780083"/>
              <a:gd name="connsiteX19" fmla="*/ 585299 w 744788"/>
              <a:gd name="connsiteY19" fmla="*/ 0 h 780083"/>
              <a:gd name="connsiteX20" fmla="*/ 702257 w 744788"/>
              <a:gd name="connsiteY20" fmla="*/ 21265 h 780083"/>
              <a:gd name="connsiteX21" fmla="*/ 744788 w 744788"/>
              <a:gd name="connsiteY21" fmla="*/ 74428 h 780083"/>
              <a:gd name="connsiteX22" fmla="*/ 712890 w 744788"/>
              <a:gd name="connsiteY22" fmla="*/ 95693 h 780083"/>
              <a:gd name="connsiteX23" fmla="*/ 638462 w 744788"/>
              <a:gd name="connsiteY23" fmla="*/ 191386 h 780083"/>
              <a:gd name="connsiteX24" fmla="*/ 606564 w 744788"/>
              <a:gd name="connsiteY24" fmla="*/ 202019 h 780083"/>
              <a:gd name="connsiteX25" fmla="*/ 574667 w 744788"/>
              <a:gd name="connsiteY25" fmla="*/ 233916 h 780083"/>
              <a:gd name="connsiteX26" fmla="*/ 542769 w 744788"/>
              <a:gd name="connsiteY26" fmla="*/ 255181 h 780083"/>
              <a:gd name="connsiteX27" fmla="*/ 532137 w 744788"/>
              <a:gd name="connsiteY27" fmla="*/ 287079 h 780083"/>
              <a:gd name="connsiteX28" fmla="*/ 510871 w 744788"/>
              <a:gd name="connsiteY28" fmla="*/ 308344 h 780083"/>
              <a:gd name="connsiteX29" fmla="*/ 457709 w 744788"/>
              <a:gd name="connsiteY29" fmla="*/ 350874 h 780083"/>
              <a:gd name="connsiteX30" fmla="*/ 404546 w 744788"/>
              <a:gd name="connsiteY30" fmla="*/ 393405 h 780083"/>
              <a:gd name="connsiteX31" fmla="*/ 383281 w 744788"/>
              <a:gd name="connsiteY31" fmla="*/ 425302 h 780083"/>
              <a:gd name="connsiteX32" fmla="*/ 330118 w 744788"/>
              <a:gd name="connsiteY32" fmla="*/ 467833 h 780083"/>
              <a:gd name="connsiteX33" fmla="*/ 308853 w 744788"/>
              <a:gd name="connsiteY33" fmla="*/ 499730 h 780083"/>
              <a:gd name="connsiteX34" fmla="*/ 245057 w 744788"/>
              <a:gd name="connsiteY34" fmla="*/ 542260 h 780083"/>
              <a:gd name="connsiteX35" fmla="*/ 202527 w 744788"/>
              <a:gd name="connsiteY35" fmla="*/ 606056 h 780083"/>
              <a:gd name="connsiteX36" fmla="*/ 159997 w 744788"/>
              <a:gd name="connsiteY36" fmla="*/ 659219 h 780083"/>
              <a:gd name="connsiteX37" fmla="*/ 128099 w 744788"/>
              <a:gd name="connsiteY37" fmla="*/ 669851 h 780083"/>
              <a:gd name="connsiteX38" fmla="*/ 64304 w 744788"/>
              <a:gd name="connsiteY38" fmla="*/ 723014 h 780083"/>
              <a:gd name="connsiteX39" fmla="*/ 43039 w 744788"/>
              <a:gd name="connsiteY39" fmla="*/ 754912 h 780083"/>
              <a:gd name="connsiteX40" fmla="*/ 21774 w 744788"/>
              <a:gd name="connsiteY40" fmla="*/ 776177 h 78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744788" h="780083">
                <a:moveTo>
                  <a:pt x="21774" y="776177"/>
                </a:moveTo>
                <a:cubicBezTo>
                  <a:pt x="14686" y="769088"/>
                  <a:pt x="2371" y="734719"/>
                  <a:pt x="509" y="712381"/>
                </a:cubicBezTo>
                <a:cubicBezTo>
                  <a:pt x="-1281" y="690897"/>
                  <a:pt x="1500" y="667868"/>
                  <a:pt x="11141" y="648586"/>
                </a:cubicBezTo>
                <a:cubicBezTo>
                  <a:pt x="21630" y="627608"/>
                  <a:pt x="69027" y="620824"/>
                  <a:pt x="85569" y="616688"/>
                </a:cubicBezTo>
                <a:cubicBezTo>
                  <a:pt x="89113" y="606056"/>
                  <a:pt x="94359" y="595846"/>
                  <a:pt x="96202" y="584791"/>
                </a:cubicBezTo>
                <a:cubicBezTo>
                  <a:pt x="101478" y="553134"/>
                  <a:pt x="99050" y="520234"/>
                  <a:pt x="106834" y="489098"/>
                </a:cubicBezTo>
                <a:cubicBezTo>
                  <a:pt x="113922" y="460744"/>
                  <a:pt x="138731" y="450112"/>
                  <a:pt x="159997" y="435935"/>
                </a:cubicBezTo>
                <a:cubicBezTo>
                  <a:pt x="174174" y="439479"/>
                  <a:pt x="188959" y="451994"/>
                  <a:pt x="202527" y="446567"/>
                </a:cubicBezTo>
                <a:cubicBezTo>
                  <a:pt x="212933" y="442405"/>
                  <a:pt x="211155" y="425697"/>
                  <a:pt x="213160" y="414670"/>
                </a:cubicBezTo>
                <a:cubicBezTo>
                  <a:pt x="215583" y="401342"/>
                  <a:pt x="218520" y="324220"/>
                  <a:pt x="234425" y="297712"/>
                </a:cubicBezTo>
                <a:cubicBezTo>
                  <a:pt x="239583" y="289116"/>
                  <a:pt x="249675" y="284466"/>
                  <a:pt x="255690" y="276446"/>
                </a:cubicBezTo>
                <a:cubicBezTo>
                  <a:pt x="271024" y="256000"/>
                  <a:pt x="298220" y="212651"/>
                  <a:pt x="298220" y="212651"/>
                </a:cubicBezTo>
                <a:cubicBezTo>
                  <a:pt x="286883" y="167302"/>
                  <a:pt x="269704" y="107304"/>
                  <a:pt x="276955" y="63795"/>
                </a:cubicBezTo>
                <a:cubicBezTo>
                  <a:pt x="279056" y="51190"/>
                  <a:pt x="298220" y="49618"/>
                  <a:pt x="308853" y="42530"/>
                </a:cubicBezTo>
                <a:cubicBezTo>
                  <a:pt x="330118" y="46074"/>
                  <a:pt x="351603" y="48486"/>
                  <a:pt x="372648" y="53163"/>
                </a:cubicBezTo>
                <a:cubicBezTo>
                  <a:pt x="383589" y="55594"/>
                  <a:pt x="397545" y="55043"/>
                  <a:pt x="404546" y="63795"/>
                </a:cubicBezTo>
                <a:cubicBezTo>
                  <a:pt x="413675" y="75206"/>
                  <a:pt x="411634" y="92149"/>
                  <a:pt x="415178" y="106326"/>
                </a:cubicBezTo>
                <a:cubicBezTo>
                  <a:pt x="446307" y="101138"/>
                  <a:pt x="487870" y="103179"/>
                  <a:pt x="510871" y="74428"/>
                </a:cubicBezTo>
                <a:cubicBezTo>
                  <a:pt x="517872" y="65676"/>
                  <a:pt x="513579" y="50455"/>
                  <a:pt x="521504" y="42530"/>
                </a:cubicBezTo>
                <a:cubicBezTo>
                  <a:pt x="539576" y="24458"/>
                  <a:pt x="585299" y="0"/>
                  <a:pt x="585299" y="0"/>
                </a:cubicBezTo>
                <a:cubicBezTo>
                  <a:pt x="593944" y="1235"/>
                  <a:pt x="682206" y="11240"/>
                  <a:pt x="702257" y="21265"/>
                </a:cubicBezTo>
                <a:cubicBezTo>
                  <a:pt x="717410" y="28841"/>
                  <a:pt x="737274" y="63157"/>
                  <a:pt x="744788" y="74428"/>
                </a:cubicBezTo>
                <a:cubicBezTo>
                  <a:pt x="734155" y="81516"/>
                  <a:pt x="721305" y="86076"/>
                  <a:pt x="712890" y="95693"/>
                </a:cubicBezTo>
                <a:cubicBezTo>
                  <a:pt x="683316" y="129491"/>
                  <a:pt x="675901" y="166426"/>
                  <a:pt x="638462" y="191386"/>
                </a:cubicBezTo>
                <a:cubicBezTo>
                  <a:pt x="629137" y="197603"/>
                  <a:pt x="617197" y="198475"/>
                  <a:pt x="606564" y="202019"/>
                </a:cubicBezTo>
                <a:cubicBezTo>
                  <a:pt x="595932" y="212651"/>
                  <a:pt x="586218" y="224290"/>
                  <a:pt x="574667" y="233916"/>
                </a:cubicBezTo>
                <a:cubicBezTo>
                  <a:pt x="564850" y="242097"/>
                  <a:pt x="550752" y="245202"/>
                  <a:pt x="542769" y="255181"/>
                </a:cubicBezTo>
                <a:cubicBezTo>
                  <a:pt x="535768" y="263933"/>
                  <a:pt x="537903" y="277468"/>
                  <a:pt x="532137" y="287079"/>
                </a:cubicBezTo>
                <a:cubicBezTo>
                  <a:pt x="526979" y="295675"/>
                  <a:pt x="517133" y="300516"/>
                  <a:pt x="510871" y="308344"/>
                </a:cubicBezTo>
                <a:cubicBezTo>
                  <a:pt x="475893" y="352066"/>
                  <a:pt x="508304" y="334010"/>
                  <a:pt x="457709" y="350874"/>
                </a:cubicBezTo>
                <a:cubicBezTo>
                  <a:pt x="434021" y="366666"/>
                  <a:pt x="421863" y="371758"/>
                  <a:pt x="404546" y="393405"/>
                </a:cubicBezTo>
                <a:cubicBezTo>
                  <a:pt x="396563" y="403383"/>
                  <a:pt x="392317" y="416266"/>
                  <a:pt x="383281" y="425302"/>
                </a:cubicBezTo>
                <a:cubicBezTo>
                  <a:pt x="328013" y="480569"/>
                  <a:pt x="372208" y="415219"/>
                  <a:pt x="330118" y="467833"/>
                </a:cubicBezTo>
                <a:cubicBezTo>
                  <a:pt x="322135" y="477811"/>
                  <a:pt x="318470" y="491315"/>
                  <a:pt x="308853" y="499730"/>
                </a:cubicBezTo>
                <a:cubicBezTo>
                  <a:pt x="289619" y="516560"/>
                  <a:pt x="245057" y="542260"/>
                  <a:pt x="245057" y="542260"/>
                </a:cubicBezTo>
                <a:lnTo>
                  <a:pt x="202527" y="606056"/>
                </a:lnTo>
                <a:cubicBezTo>
                  <a:pt x="192870" y="620541"/>
                  <a:pt x="176829" y="649120"/>
                  <a:pt x="159997" y="659219"/>
                </a:cubicBezTo>
                <a:cubicBezTo>
                  <a:pt x="150386" y="664985"/>
                  <a:pt x="138732" y="666307"/>
                  <a:pt x="128099" y="669851"/>
                </a:cubicBezTo>
                <a:cubicBezTo>
                  <a:pt x="96736" y="690760"/>
                  <a:pt x="89887" y="692314"/>
                  <a:pt x="64304" y="723014"/>
                </a:cubicBezTo>
                <a:cubicBezTo>
                  <a:pt x="56123" y="732831"/>
                  <a:pt x="53018" y="746929"/>
                  <a:pt x="43039" y="754912"/>
                </a:cubicBezTo>
                <a:cubicBezTo>
                  <a:pt x="7779" y="783120"/>
                  <a:pt x="28862" y="783266"/>
                  <a:pt x="21774" y="77617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ight Triangle 17"/>
          <p:cNvSpPr/>
          <p:nvPr/>
        </p:nvSpPr>
        <p:spPr>
          <a:xfrm rot="18848001" flipH="1">
            <a:off x="1871969" y="3384199"/>
            <a:ext cx="372394" cy="645887"/>
          </a:xfrm>
          <a:prstGeom prst="rtTriangle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 rot="3463873">
            <a:off x="6057123" y="3132324"/>
            <a:ext cx="1026516" cy="595421"/>
          </a:xfrm>
          <a:prstGeom prst="rect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6365766" y="3707141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6017220" y="3225205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ight Triangle 22"/>
          <p:cNvSpPr/>
          <p:nvPr/>
        </p:nvSpPr>
        <p:spPr>
          <a:xfrm rot="3054644" flipH="1">
            <a:off x="6016124" y="2577016"/>
            <a:ext cx="372394" cy="645887"/>
          </a:xfrm>
          <a:prstGeom prst="rtTriangle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8429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2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ASDA Home Deliveries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302169" y="2509280"/>
            <a:ext cx="2421565" cy="850604"/>
          </a:xfrm>
          <a:prstGeom prst="rect">
            <a:avLst/>
          </a:prstGeom>
          <a:solidFill>
            <a:srgbClr val="5DFC0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/>
              <a:t>ASDA</a:t>
            </a:r>
          </a:p>
        </p:txBody>
      </p:sp>
      <p:sp>
        <p:nvSpPr>
          <p:cNvPr id="5" name="Block Arc 4"/>
          <p:cNvSpPr/>
          <p:nvPr/>
        </p:nvSpPr>
        <p:spPr>
          <a:xfrm rot="16200000">
            <a:off x="1313880" y="3252238"/>
            <a:ext cx="3976577" cy="2682060"/>
          </a:xfrm>
          <a:prstGeom prst="blockArc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Block Arc 5"/>
          <p:cNvSpPr/>
          <p:nvPr/>
        </p:nvSpPr>
        <p:spPr>
          <a:xfrm rot="5400000">
            <a:off x="3735445" y="3252239"/>
            <a:ext cx="3976577" cy="2682060"/>
          </a:xfrm>
          <a:prstGeom prst="blockArc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302168" y="5231220"/>
            <a:ext cx="2421565" cy="135033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MY HOUSE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3302167" y="4593268"/>
            <a:ext cx="2421565" cy="627322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2269354" y="2870792"/>
            <a:ext cx="1030156" cy="3412009"/>
          </a:xfrm>
          <a:custGeom>
            <a:avLst/>
            <a:gdLst>
              <a:gd name="connsiteX0" fmla="*/ 1008891 w 1030156"/>
              <a:gd name="connsiteY0" fmla="*/ 0 h 3412009"/>
              <a:gd name="connsiteX1" fmla="*/ 370937 w 1030156"/>
              <a:gd name="connsiteY1" fmla="*/ 478465 h 3412009"/>
              <a:gd name="connsiteX2" fmla="*/ 20063 w 1030156"/>
              <a:gd name="connsiteY2" fmla="*/ 1318437 h 3412009"/>
              <a:gd name="connsiteX3" fmla="*/ 83858 w 1030156"/>
              <a:gd name="connsiteY3" fmla="*/ 2349795 h 3412009"/>
              <a:gd name="connsiteX4" fmla="*/ 424100 w 1030156"/>
              <a:gd name="connsiteY4" fmla="*/ 3072809 h 3412009"/>
              <a:gd name="connsiteX5" fmla="*/ 860035 w 1030156"/>
              <a:gd name="connsiteY5" fmla="*/ 3370521 h 3412009"/>
              <a:gd name="connsiteX6" fmla="*/ 1030156 w 1030156"/>
              <a:gd name="connsiteY6" fmla="*/ 3402418 h 3412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156" h="3412009">
                <a:moveTo>
                  <a:pt x="1008891" y="0"/>
                </a:moveTo>
                <a:cubicBezTo>
                  <a:pt x="772316" y="129363"/>
                  <a:pt x="535742" y="258726"/>
                  <a:pt x="370937" y="478465"/>
                </a:cubicBezTo>
                <a:cubicBezTo>
                  <a:pt x="206132" y="698204"/>
                  <a:pt x="67909" y="1006549"/>
                  <a:pt x="20063" y="1318437"/>
                </a:cubicBezTo>
                <a:cubicBezTo>
                  <a:pt x="-27784" y="1630325"/>
                  <a:pt x="16519" y="2057400"/>
                  <a:pt x="83858" y="2349795"/>
                </a:cubicBezTo>
                <a:cubicBezTo>
                  <a:pt x="151197" y="2642190"/>
                  <a:pt x="294737" y="2902688"/>
                  <a:pt x="424100" y="3072809"/>
                </a:cubicBezTo>
                <a:cubicBezTo>
                  <a:pt x="553463" y="3242930"/>
                  <a:pt x="759026" y="3315586"/>
                  <a:pt x="860035" y="3370521"/>
                </a:cubicBezTo>
                <a:cubicBezTo>
                  <a:pt x="961044" y="3425456"/>
                  <a:pt x="995600" y="3413937"/>
                  <a:pt x="1030156" y="3402418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9"/>
          <p:cNvSpPr/>
          <p:nvPr/>
        </p:nvSpPr>
        <p:spPr>
          <a:xfrm rot="10800000">
            <a:off x="5723733" y="2939352"/>
            <a:ext cx="1030156" cy="3412009"/>
          </a:xfrm>
          <a:custGeom>
            <a:avLst/>
            <a:gdLst>
              <a:gd name="connsiteX0" fmla="*/ 1008891 w 1030156"/>
              <a:gd name="connsiteY0" fmla="*/ 0 h 3412009"/>
              <a:gd name="connsiteX1" fmla="*/ 370937 w 1030156"/>
              <a:gd name="connsiteY1" fmla="*/ 478465 h 3412009"/>
              <a:gd name="connsiteX2" fmla="*/ 20063 w 1030156"/>
              <a:gd name="connsiteY2" fmla="*/ 1318437 h 3412009"/>
              <a:gd name="connsiteX3" fmla="*/ 83858 w 1030156"/>
              <a:gd name="connsiteY3" fmla="*/ 2349795 h 3412009"/>
              <a:gd name="connsiteX4" fmla="*/ 424100 w 1030156"/>
              <a:gd name="connsiteY4" fmla="*/ 3072809 h 3412009"/>
              <a:gd name="connsiteX5" fmla="*/ 860035 w 1030156"/>
              <a:gd name="connsiteY5" fmla="*/ 3370521 h 3412009"/>
              <a:gd name="connsiteX6" fmla="*/ 1030156 w 1030156"/>
              <a:gd name="connsiteY6" fmla="*/ 3402418 h 3412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156" h="3412009">
                <a:moveTo>
                  <a:pt x="1008891" y="0"/>
                </a:moveTo>
                <a:cubicBezTo>
                  <a:pt x="772316" y="129363"/>
                  <a:pt x="535742" y="258726"/>
                  <a:pt x="370937" y="478465"/>
                </a:cubicBezTo>
                <a:cubicBezTo>
                  <a:pt x="206132" y="698204"/>
                  <a:pt x="67909" y="1006549"/>
                  <a:pt x="20063" y="1318437"/>
                </a:cubicBezTo>
                <a:cubicBezTo>
                  <a:pt x="-27784" y="1630325"/>
                  <a:pt x="16519" y="2057400"/>
                  <a:pt x="83858" y="2349795"/>
                </a:cubicBezTo>
                <a:cubicBezTo>
                  <a:pt x="151197" y="2642190"/>
                  <a:pt x="294737" y="2902688"/>
                  <a:pt x="424100" y="3072809"/>
                </a:cubicBezTo>
                <a:cubicBezTo>
                  <a:pt x="553463" y="3242930"/>
                  <a:pt x="759026" y="3315586"/>
                  <a:pt x="860035" y="3370521"/>
                </a:cubicBezTo>
                <a:cubicBezTo>
                  <a:pt x="961044" y="3425456"/>
                  <a:pt x="995600" y="3413937"/>
                  <a:pt x="1030156" y="3402418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 rot="18902827">
            <a:off x="2021445" y="2880585"/>
            <a:ext cx="1026516" cy="595421"/>
          </a:xfrm>
          <a:prstGeom prst="rect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417136" y="3476847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822945" y="3087823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1916896" y="2551815"/>
            <a:ext cx="744788" cy="780083"/>
          </a:xfrm>
          <a:custGeom>
            <a:avLst/>
            <a:gdLst>
              <a:gd name="connsiteX0" fmla="*/ 21774 w 744788"/>
              <a:gd name="connsiteY0" fmla="*/ 776177 h 780083"/>
              <a:gd name="connsiteX1" fmla="*/ 509 w 744788"/>
              <a:gd name="connsiteY1" fmla="*/ 712381 h 780083"/>
              <a:gd name="connsiteX2" fmla="*/ 11141 w 744788"/>
              <a:gd name="connsiteY2" fmla="*/ 648586 h 780083"/>
              <a:gd name="connsiteX3" fmla="*/ 85569 w 744788"/>
              <a:gd name="connsiteY3" fmla="*/ 616688 h 780083"/>
              <a:gd name="connsiteX4" fmla="*/ 96202 w 744788"/>
              <a:gd name="connsiteY4" fmla="*/ 584791 h 780083"/>
              <a:gd name="connsiteX5" fmla="*/ 106834 w 744788"/>
              <a:gd name="connsiteY5" fmla="*/ 489098 h 780083"/>
              <a:gd name="connsiteX6" fmla="*/ 159997 w 744788"/>
              <a:gd name="connsiteY6" fmla="*/ 435935 h 780083"/>
              <a:gd name="connsiteX7" fmla="*/ 202527 w 744788"/>
              <a:gd name="connsiteY7" fmla="*/ 446567 h 780083"/>
              <a:gd name="connsiteX8" fmla="*/ 213160 w 744788"/>
              <a:gd name="connsiteY8" fmla="*/ 414670 h 780083"/>
              <a:gd name="connsiteX9" fmla="*/ 234425 w 744788"/>
              <a:gd name="connsiteY9" fmla="*/ 297712 h 780083"/>
              <a:gd name="connsiteX10" fmla="*/ 255690 w 744788"/>
              <a:gd name="connsiteY10" fmla="*/ 276446 h 780083"/>
              <a:gd name="connsiteX11" fmla="*/ 298220 w 744788"/>
              <a:gd name="connsiteY11" fmla="*/ 212651 h 780083"/>
              <a:gd name="connsiteX12" fmla="*/ 276955 w 744788"/>
              <a:gd name="connsiteY12" fmla="*/ 63795 h 780083"/>
              <a:gd name="connsiteX13" fmla="*/ 308853 w 744788"/>
              <a:gd name="connsiteY13" fmla="*/ 42530 h 780083"/>
              <a:gd name="connsiteX14" fmla="*/ 372648 w 744788"/>
              <a:gd name="connsiteY14" fmla="*/ 53163 h 780083"/>
              <a:gd name="connsiteX15" fmla="*/ 404546 w 744788"/>
              <a:gd name="connsiteY15" fmla="*/ 63795 h 780083"/>
              <a:gd name="connsiteX16" fmla="*/ 415178 w 744788"/>
              <a:gd name="connsiteY16" fmla="*/ 106326 h 780083"/>
              <a:gd name="connsiteX17" fmla="*/ 510871 w 744788"/>
              <a:gd name="connsiteY17" fmla="*/ 74428 h 780083"/>
              <a:gd name="connsiteX18" fmla="*/ 521504 w 744788"/>
              <a:gd name="connsiteY18" fmla="*/ 42530 h 780083"/>
              <a:gd name="connsiteX19" fmla="*/ 585299 w 744788"/>
              <a:gd name="connsiteY19" fmla="*/ 0 h 780083"/>
              <a:gd name="connsiteX20" fmla="*/ 702257 w 744788"/>
              <a:gd name="connsiteY20" fmla="*/ 21265 h 780083"/>
              <a:gd name="connsiteX21" fmla="*/ 744788 w 744788"/>
              <a:gd name="connsiteY21" fmla="*/ 74428 h 780083"/>
              <a:gd name="connsiteX22" fmla="*/ 712890 w 744788"/>
              <a:gd name="connsiteY22" fmla="*/ 95693 h 780083"/>
              <a:gd name="connsiteX23" fmla="*/ 638462 w 744788"/>
              <a:gd name="connsiteY23" fmla="*/ 191386 h 780083"/>
              <a:gd name="connsiteX24" fmla="*/ 606564 w 744788"/>
              <a:gd name="connsiteY24" fmla="*/ 202019 h 780083"/>
              <a:gd name="connsiteX25" fmla="*/ 574667 w 744788"/>
              <a:gd name="connsiteY25" fmla="*/ 233916 h 780083"/>
              <a:gd name="connsiteX26" fmla="*/ 542769 w 744788"/>
              <a:gd name="connsiteY26" fmla="*/ 255181 h 780083"/>
              <a:gd name="connsiteX27" fmla="*/ 532137 w 744788"/>
              <a:gd name="connsiteY27" fmla="*/ 287079 h 780083"/>
              <a:gd name="connsiteX28" fmla="*/ 510871 w 744788"/>
              <a:gd name="connsiteY28" fmla="*/ 308344 h 780083"/>
              <a:gd name="connsiteX29" fmla="*/ 457709 w 744788"/>
              <a:gd name="connsiteY29" fmla="*/ 350874 h 780083"/>
              <a:gd name="connsiteX30" fmla="*/ 404546 w 744788"/>
              <a:gd name="connsiteY30" fmla="*/ 393405 h 780083"/>
              <a:gd name="connsiteX31" fmla="*/ 383281 w 744788"/>
              <a:gd name="connsiteY31" fmla="*/ 425302 h 780083"/>
              <a:gd name="connsiteX32" fmla="*/ 330118 w 744788"/>
              <a:gd name="connsiteY32" fmla="*/ 467833 h 780083"/>
              <a:gd name="connsiteX33" fmla="*/ 308853 w 744788"/>
              <a:gd name="connsiteY33" fmla="*/ 499730 h 780083"/>
              <a:gd name="connsiteX34" fmla="*/ 245057 w 744788"/>
              <a:gd name="connsiteY34" fmla="*/ 542260 h 780083"/>
              <a:gd name="connsiteX35" fmla="*/ 202527 w 744788"/>
              <a:gd name="connsiteY35" fmla="*/ 606056 h 780083"/>
              <a:gd name="connsiteX36" fmla="*/ 159997 w 744788"/>
              <a:gd name="connsiteY36" fmla="*/ 659219 h 780083"/>
              <a:gd name="connsiteX37" fmla="*/ 128099 w 744788"/>
              <a:gd name="connsiteY37" fmla="*/ 669851 h 780083"/>
              <a:gd name="connsiteX38" fmla="*/ 64304 w 744788"/>
              <a:gd name="connsiteY38" fmla="*/ 723014 h 780083"/>
              <a:gd name="connsiteX39" fmla="*/ 43039 w 744788"/>
              <a:gd name="connsiteY39" fmla="*/ 754912 h 780083"/>
              <a:gd name="connsiteX40" fmla="*/ 21774 w 744788"/>
              <a:gd name="connsiteY40" fmla="*/ 776177 h 78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744788" h="780083">
                <a:moveTo>
                  <a:pt x="21774" y="776177"/>
                </a:moveTo>
                <a:cubicBezTo>
                  <a:pt x="14686" y="769088"/>
                  <a:pt x="2371" y="734719"/>
                  <a:pt x="509" y="712381"/>
                </a:cubicBezTo>
                <a:cubicBezTo>
                  <a:pt x="-1281" y="690897"/>
                  <a:pt x="1500" y="667868"/>
                  <a:pt x="11141" y="648586"/>
                </a:cubicBezTo>
                <a:cubicBezTo>
                  <a:pt x="21630" y="627608"/>
                  <a:pt x="69027" y="620824"/>
                  <a:pt x="85569" y="616688"/>
                </a:cubicBezTo>
                <a:cubicBezTo>
                  <a:pt x="89113" y="606056"/>
                  <a:pt x="94359" y="595846"/>
                  <a:pt x="96202" y="584791"/>
                </a:cubicBezTo>
                <a:cubicBezTo>
                  <a:pt x="101478" y="553134"/>
                  <a:pt x="99050" y="520234"/>
                  <a:pt x="106834" y="489098"/>
                </a:cubicBezTo>
                <a:cubicBezTo>
                  <a:pt x="113922" y="460744"/>
                  <a:pt x="138731" y="450112"/>
                  <a:pt x="159997" y="435935"/>
                </a:cubicBezTo>
                <a:cubicBezTo>
                  <a:pt x="174174" y="439479"/>
                  <a:pt x="188959" y="451994"/>
                  <a:pt x="202527" y="446567"/>
                </a:cubicBezTo>
                <a:cubicBezTo>
                  <a:pt x="212933" y="442405"/>
                  <a:pt x="211155" y="425697"/>
                  <a:pt x="213160" y="414670"/>
                </a:cubicBezTo>
                <a:cubicBezTo>
                  <a:pt x="215583" y="401342"/>
                  <a:pt x="218520" y="324220"/>
                  <a:pt x="234425" y="297712"/>
                </a:cubicBezTo>
                <a:cubicBezTo>
                  <a:pt x="239583" y="289116"/>
                  <a:pt x="249675" y="284466"/>
                  <a:pt x="255690" y="276446"/>
                </a:cubicBezTo>
                <a:cubicBezTo>
                  <a:pt x="271024" y="256000"/>
                  <a:pt x="298220" y="212651"/>
                  <a:pt x="298220" y="212651"/>
                </a:cubicBezTo>
                <a:cubicBezTo>
                  <a:pt x="286883" y="167302"/>
                  <a:pt x="269704" y="107304"/>
                  <a:pt x="276955" y="63795"/>
                </a:cubicBezTo>
                <a:cubicBezTo>
                  <a:pt x="279056" y="51190"/>
                  <a:pt x="298220" y="49618"/>
                  <a:pt x="308853" y="42530"/>
                </a:cubicBezTo>
                <a:cubicBezTo>
                  <a:pt x="330118" y="46074"/>
                  <a:pt x="351603" y="48486"/>
                  <a:pt x="372648" y="53163"/>
                </a:cubicBezTo>
                <a:cubicBezTo>
                  <a:pt x="383589" y="55594"/>
                  <a:pt x="397545" y="55043"/>
                  <a:pt x="404546" y="63795"/>
                </a:cubicBezTo>
                <a:cubicBezTo>
                  <a:pt x="413675" y="75206"/>
                  <a:pt x="411634" y="92149"/>
                  <a:pt x="415178" y="106326"/>
                </a:cubicBezTo>
                <a:cubicBezTo>
                  <a:pt x="446307" y="101138"/>
                  <a:pt x="487870" y="103179"/>
                  <a:pt x="510871" y="74428"/>
                </a:cubicBezTo>
                <a:cubicBezTo>
                  <a:pt x="517872" y="65676"/>
                  <a:pt x="513579" y="50455"/>
                  <a:pt x="521504" y="42530"/>
                </a:cubicBezTo>
                <a:cubicBezTo>
                  <a:pt x="539576" y="24458"/>
                  <a:pt x="585299" y="0"/>
                  <a:pt x="585299" y="0"/>
                </a:cubicBezTo>
                <a:cubicBezTo>
                  <a:pt x="593944" y="1235"/>
                  <a:pt x="682206" y="11240"/>
                  <a:pt x="702257" y="21265"/>
                </a:cubicBezTo>
                <a:cubicBezTo>
                  <a:pt x="717410" y="28841"/>
                  <a:pt x="737274" y="63157"/>
                  <a:pt x="744788" y="74428"/>
                </a:cubicBezTo>
                <a:cubicBezTo>
                  <a:pt x="734155" y="81516"/>
                  <a:pt x="721305" y="86076"/>
                  <a:pt x="712890" y="95693"/>
                </a:cubicBezTo>
                <a:cubicBezTo>
                  <a:pt x="683316" y="129491"/>
                  <a:pt x="675901" y="166426"/>
                  <a:pt x="638462" y="191386"/>
                </a:cubicBezTo>
                <a:cubicBezTo>
                  <a:pt x="629137" y="197603"/>
                  <a:pt x="617197" y="198475"/>
                  <a:pt x="606564" y="202019"/>
                </a:cubicBezTo>
                <a:cubicBezTo>
                  <a:pt x="595932" y="212651"/>
                  <a:pt x="586218" y="224290"/>
                  <a:pt x="574667" y="233916"/>
                </a:cubicBezTo>
                <a:cubicBezTo>
                  <a:pt x="564850" y="242097"/>
                  <a:pt x="550752" y="245202"/>
                  <a:pt x="542769" y="255181"/>
                </a:cubicBezTo>
                <a:cubicBezTo>
                  <a:pt x="535768" y="263933"/>
                  <a:pt x="537903" y="277468"/>
                  <a:pt x="532137" y="287079"/>
                </a:cubicBezTo>
                <a:cubicBezTo>
                  <a:pt x="526979" y="295675"/>
                  <a:pt x="517133" y="300516"/>
                  <a:pt x="510871" y="308344"/>
                </a:cubicBezTo>
                <a:cubicBezTo>
                  <a:pt x="475893" y="352066"/>
                  <a:pt x="508304" y="334010"/>
                  <a:pt x="457709" y="350874"/>
                </a:cubicBezTo>
                <a:cubicBezTo>
                  <a:pt x="434021" y="366666"/>
                  <a:pt x="421863" y="371758"/>
                  <a:pt x="404546" y="393405"/>
                </a:cubicBezTo>
                <a:cubicBezTo>
                  <a:pt x="396563" y="403383"/>
                  <a:pt x="392317" y="416266"/>
                  <a:pt x="383281" y="425302"/>
                </a:cubicBezTo>
                <a:cubicBezTo>
                  <a:pt x="328013" y="480569"/>
                  <a:pt x="372208" y="415219"/>
                  <a:pt x="330118" y="467833"/>
                </a:cubicBezTo>
                <a:cubicBezTo>
                  <a:pt x="322135" y="477811"/>
                  <a:pt x="318470" y="491315"/>
                  <a:pt x="308853" y="499730"/>
                </a:cubicBezTo>
                <a:cubicBezTo>
                  <a:pt x="289619" y="516560"/>
                  <a:pt x="245057" y="542260"/>
                  <a:pt x="245057" y="542260"/>
                </a:cubicBezTo>
                <a:lnTo>
                  <a:pt x="202527" y="606056"/>
                </a:lnTo>
                <a:cubicBezTo>
                  <a:pt x="192870" y="620541"/>
                  <a:pt x="176829" y="649120"/>
                  <a:pt x="159997" y="659219"/>
                </a:cubicBezTo>
                <a:cubicBezTo>
                  <a:pt x="150386" y="664985"/>
                  <a:pt x="138732" y="666307"/>
                  <a:pt x="128099" y="669851"/>
                </a:cubicBezTo>
                <a:cubicBezTo>
                  <a:pt x="96736" y="690760"/>
                  <a:pt x="89887" y="692314"/>
                  <a:pt x="64304" y="723014"/>
                </a:cubicBezTo>
                <a:cubicBezTo>
                  <a:pt x="56123" y="732831"/>
                  <a:pt x="53018" y="746929"/>
                  <a:pt x="43039" y="754912"/>
                </a:cubicBezTo>
                <a:cubicBezTo>
                  <a:pt x="7779" y="783120"/>
                  <a:pt x="28862" y="783266"/>
                  <a:pt x="21774" y="77617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Triangle 14"/>
          <p:cNvSpPr/>
          <p:nvPr/>
        </p:nvSpPr>
        <p:spPr>
          <a:xfrm rot="18848001" flipH="1">
            <a:off x="1871969" y="3384199"/>
            <a:ext cx="372394" cy="645887"/>
          </a:xfrm>
          <a:prstGeom prst="rtTriangle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 rot="3463873">
            <a:off x="6057123" y="3132324"/>
            <a:ext cx="1026516" cy="595421"/>
          </a:xfrm>
          <a:prstGeom prst="rect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365766" y="3707141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6017220" y="3225205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Triangle 18"/>
          <p:cNvSpPr/>
          <p:nvPr/>
        </p:nvSpPr>
        <p:spPr>
          <a:xfrm rot="3054644" flipH="1">
            <a:off x="6016124" y="2577016"/>
            <a:ext cx="372394" cy="645887"/>
          </a:xfrm>
          <a:prstGeom prst="rtTriangle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5532476" y="2009553"/>
            <a:ext cx="2700669" cy="673758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8233145" y="1778721"/>
            <a:ext cx="854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B0F0"/>
                </a:solidFill>
              </a:rPr>
              <a:t>CELL</a:t>
            </a:r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6753890" y="4576795"/>
            <a:ext cx="1479255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233144" y="4341167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WIRES</a:t>
            </a:r>
          </a:p>
        </p:txBody>
      </p:sp>
      <p:cxnSp>
        <p:nvCxnSpPr>
          <p:cNvPr id="28" name="Straight Arrow Connector 27"/>
          <p:cNvCxnSpPr/>
          <p:nvPr/>
        </p:nvCxnSpPr>
        <p:spPr>
          <a:xfrm flipH="1">
            <a:off x="5834262" y="6103088"/>
            <a:ext cx="2398883" cy="0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8233145" y="5872256"/>
            <a:ext cx="23663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7030A0"/>
                </a:solidFill>
              </a:rPr>
              <a:t>COMPONENT/</a:t>
            </a:r>
          </a:p>
          <a:p>
            <a:r>
              <a:rPr lang="en-GB" sz="2400" b="1" dirty="0">
                <a:solidFill>
                  <a:srgbClr val="7030A0"/>
                </a:solidFill>
              </a:rPr>
              <a:t>BULB</a:t>
            </a:r>
          </a:p>
        </p:txBody>
      </p:sp>
    </p:spTree>
    <p:extLst>
      <p:ext uri="{BB962C8B-B14F-4D97-AF65-F5344CB8AC3E}">
        <p14:creationId xmlns:p14="http://schemas.microsoft.com/office/powerpoint/2010/main" val="165273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ASDA Home Deliveries</a:t>
            </a:r>
            <a:endParaRPr lang="en-GB" dirty="0"/>
          </a:p>
        </p:txBody>
      </p:sp>
      <p:sp>
        <p:nvSpPr>
          <p:cNvPr id="4" name="Rectangle 3"/>
          <p:cNvSpPr/>
          <p:nvPr/>
        </p:nvSpPr>
        <p:spPr>
          <a:xfrm>
            <a:off x="3036319" y="1708447"/>
            <a:ext cx="2421565" cy="850604"/>
          </a:xfrm>
          <a:prstGeom prst="rect">
            <a:avLst/>
          </a:prstGeom>
          <a:solidFill>
            <a:srgbClr val="5DFC0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b="1" dirty="0"/>
              <a:t>ASDA</a:t>
            </a:r>
          </a:p>
        </p:txBody>
      </p:sp>
      <p:sp>
        <p:nvSpPr>
          <p:cNvPr id="5" name="Block Arc 4"/>
          <p:cNvSpPr/>
          <p:nvPr/>
        </p:nvSpPr>
        <p:spPr>
          <a:xfrm rot="16200000">
            <a:off x="1048030" y="2451405"/>
            <a:ext cx="3976577" cy="2682060"/>
          </a:xfrm>
          <a:prstGeom prst="blockArc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Block Arc 5"/>
          <p:cNvSpPr/>
          <p:nvPr/>
        </p:nvSpPr>
        <p:spPr>
          <a:xfrm rot="5400000">
            <a:off x="3469595" y="2451406"/>
            <a:ext cx="3976577" cy="2682060"/>
          </a:xfrm>
          <a:prstGeom prst="blockArc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36318" y="4430387"/>
            <a:ext cx="2421565" cy="1350339"/>
          </a:xfrm>
          <a:prstGeom prst="rect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</a:rPr>
              <a:t>MY HOUSE</a:t>
            </a:r>
          </a:p>
        </p:txBody>
      </p:sp>
      <p:sp>
        <p:nvSpPr>
          <p:cNvPr id="8" name="Isosceles Triangle 7"/>
          <p:cNvSpPr/>
          <p:nvPr/>
        </p:nvSpPr>
        <p:spPr>
          <a:xfrm>
            <a:off x="3036317" y="3792435"/>
            <a:ext cx="2421565" cy="627322"/>
          </a:xfrm>
          <a:prstGeom prst="triangle">
            <a:avLst/>
          </a:prstGeom>
          <a:solidFill>
            <a:schemeClr val="bg1">
              <a:lumMod val="5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reeform 8"/>
          <p:cNvSpPr/>
          <p:nvPr/>
        </p:nvSpPr>
        <p:spPr>
          <a:xfrm>
            <a:off x="2003504" y="2069959"/>
            <a:ext cx="1030156" cy="3412009"/>
          </a:xfrm>
          <a:custGeom>
            <a:avLst/>
            <a:gdLst>
              <a:gd name="connsiteX0" fmla="*/ 1008891 w 1030156"/>
              <a:gd name="connsiteY0" fmla="*/ 0 h 3412009"/>
              <a:gd name="connsiteX1" fmla="*/ 370937 w 1030156"/>
              <a:gd name="connsiteY1" fmla="*/ 478465 h 3412009"/>
              <a:gd name="connsiteX2" fmla="*/ 20063 w 1030156"/>
              <a:gd name="connsiteY2" fmla="*/ 1318437 h 3412009"/>
              <a:gd name="connsiteX3" fmla="*/ 83858 w 1030156"/>
              <a:gd name="connsiteY3" fmla="*/ 2349795 h 3412009"/>
              <a:gd name="connsiteX4" fmla="*/ 424100 w 1030156"/>
              <a:gd name="connsiteY4" fmla="*/ 3072809 h 3412009"/>
              <a:gd name="connsiteX5" fmla="*/ 860035 w 1030156"/>
              <a:gd name="connsiteY5" fmla="*/ 3370521 h 3412009"/>
              <a:gd name="connsiteX6" fmla="*/ 1030156 w 1030156"/>
              <a:gd name="connsiteY6" fmla="*/ 3402418 h 3412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156" h="3412009">
                <a:moveTo>
                  <a:pt x="1008891" y="0"/>
                </a:moveTo>
                <a:cubicBezTo>
                  <a:pt x="772316" y="129363"/>
                  <a:pt x="535742" y="258726"/>
                  <a:pt x="370937" y="478465"/>
                </a:cubicBezTo>
                <a:cubicBezTo>
                  <a:pt x="206132" y="698204"/>
                  <a:pt x="67909" y="1006549"/>
                  <a:pt x="20063" y="1318437"/>
                </a:cubicBezTo>
                <a:cubicBezTo>
                  <a:pt x="-27784" y="1630325"/>
                  <a:pt x="16519" y="2057400"/>
                  <a:pt x="83858" y="2349795"/>
                </a:cubicBezTo>
                <a:cubicBezTo>
                  <a:pt x="151197" y="2642190"/>
                  <a:pt x="294737" y="2902688"/>
                  <a:pt x="424100" y="3072809"/>
                </a:cubicBezTo>
                <a:cubicBezTo>
                  <a:pt x="553463" y="3242930"/>
                  <a:pt x="759026" y="3315586"/>
                  <a:pt x="860035" y="3370521"/>
                </a:cubicBezTo>
                <a:cubicBezTo>
                  <a:pt x="961044" y="3425456"/>
                  <a:pt x="995600" y="3413937"/>
                  <a:pt x="1030156" y="3402418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Freeform 9"/>
          <p:cNvSpPr/>
          <p:nvPr/>
        </p:nvSpPr>
        <p:spPr>
          <a:xfrm rot="10800000">
            <a:off x="5457883" y="2138519"/>
            <a:ext cx="1030156" cy="3412009"/>
          </a:xfrm>
          <a:custGeom>
            <a:avLst/>
            <a:gdLst>
              <a:gd name="connsiteX0" fmla="*/ 1008891 w 1030156"/>
              <a:gd name="connsiteY0" fmla="*/ 0 h 3412009"/>
              <a:gd name="connsiteX1" fmla="*/ 370937 w 1030156"/>
              <a:gd name="connsiteY1" fmla="*/ 478465 h 3412009"/>
              <a:gd name="connsiteX2" fmla="*/ 20063 w 1030156"/>
              <a:gd name="connsiteY2" fmla="*/ 1318437 h 3412009"/>
              <a:gd name="connsiteX3" fmla="*/ 83858 w 1030156"/>
              <a:gd name="connsiteY3" fmla="*/ 2349795 h 3412009"/>
              <a:gd name="connsiteX4" fmla="*/ 424100 w 1030156"/>
              <a:gd name="connsiteY4" fmla="*/ 3072809 h 3412009"/>
              <a:gd name="connsiteX5" fmla="*/ 860035 w 1030156"/>
              <a:gd name="connsiteY5" fmla="*/ 3370521 h 3412009"/>
              <a:gd name="connsiteX6" fmla="*/ 1030156 w 1030156"/>
              <a:gd name="connsiteY6" fmla="*/ 3402418 h 3412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30156" h="3412009">
                <a:moveTo>
                  <a:pt x="1008891" y="0"/>
                </a:moveTo>
                <a:cubicBezTo>
                  <a:pt x="772316" y="129363"/>
                  <a:pt x="535742" y="258726"/>
                  <a:pt x="370937" y="478465"/>
                </a:cubicBezTo>
                <a:cubicBezTo>
                  <a:pt x="206132" y="698204"/>
                  <a:pt x="67909" y="1006549"/>
                  <a:pt x="20063" y="1318437"/>
                </a:cubicBezTo>
                <a:cubicBezTo>
                  <a:pt x="-27784" y="1630325"/>
                  <a:pt x="16519" y="2057400"/>
                  <a:pt x="83858" y="2349795"/>
                </a:cubicBezTo>
                <a:cubicBezTo>
                  <a:pt x="151197" y="2642190"/>
                  <a:pt x="294737" y="2902688"/>
                  <a:pt x="424100" y="3072809"/>
                </a:cubicBezTo>
                <a:cubicBezTo>
                  <a:pt x="553463" y="3242930"/>
                  <a:pt x="759026" y="3315586"/>
                  <a:pt x="860035" y="3370521"/>
                </a:cubicBezTo>
                <a:cubicBezTo>
                  <a:pt x="961044" y="3425456"/>
                  <a:pt x="995600" y="3413937"/>
                  <a:pt x="1030156" y="3402418"/>
                </a:cubicBezTo>
              </a:path>
            </a:pathLst>
          </a:custGeom>
          <a:noFill/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 rot="18902827">
            <a:off x="1755595" y="2079752"/>
            <a:ext cx="1026516" cy="595421"/>
          </a:xfrm>
          <a:prstGeom prst="rect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151286" y="2676014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557095" y="2286990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Freeform 13"/>
          <p:cNvSpPr/>
          <p:nvPr/>
        </p:nvSpPr>
        <p:spPr>
          <a:xfrm>
            <a:off x="1651046" y="1750982"/>
            <a:ext cx="744788" cy="780083"/>
          </a:xfrm>
          <a:custGeom>
            <a:avLst/>
            <a:gdLst>
              <a:gd name="connsiteX0" fmla="*/ 21774 w 744788"/>
              <a:gd name="connsiteY0" fmla="*/ 776177 h 780083"/>
              <a:gd name="connsiteX1" fmla="*/ 509 w 744788"/>
              <a:gd name="connsiteY1" fmla="*/ 712381 h 780083"/>
              <a:gd name="connsiteX2" fmla="*/ 11141 w 744788"/>
              <a:gd name="connsiteY2" fmla="*/ 648586 h 780083"/>
              <a:gd name="connsiteX3" fmla="*/ 85569 w 744788"/>
              <a:gd name="connsiteY3" fmla="*/ 616688 h 780083"/>
              <a:gd name="connsiteX4" fmla="*/ 96202 w 744788"/>
              <a:gd name="connsiteY4" fmla="*/ 584791 h 780083"/>
              <a:gd name="connsiteX5" fmla="*/ 106834 w 744788"/>
              <a:gd name="connsiteY5" fmla="*/ 489098 h 780083"/>
              <a:gd name="connsiteX6" fmla="*/ 159997 w 744788"/>
              <a:gd name="connsiteY6" fmla="*/ 435935 h 780083"/>
              <a:gd name="connsiteX7" fmla="*/ 202527 w 744788"/>
              <a:gd name="connsiteY7" fmla="*/ 446567 h 780083"/>
              <a:gd name="connsiteX8" fmla="*/ 213160 w 744788"/>
              <a:gd name="connsiteY8" fmla="*/ 414670 h 780083"/>
              <a:gd name="connsiteX9" fmla="*/ 234425 w 744788"/>
              <a:gd name="connsiteY9" fmla="*/ 297712 h 780083"/>
              <a:gd name="connsiteX10" fmla="*/ 255690 w 744788"/>
              <a:gd name="connsiteY10" fmla="*/ 276446 h 780083"/>
              <a:gd name="connsiteX11" fmla="*/ 298220 w 744788"/>
              <a:gd name="connsiteY11" fmla="*/ 212651 h 780083"/>
              <a:gd name="connsiteX12" fmla="*/ 276955 w 744788"/>
              <a:gd name="connsiteY12" fmla="*/ 63795 h 780083"/>
              <a:gd name="connsiteX13" fmla="*/ 308853 w 744788"/>
              <a:gd name="connsiteY13" fmla="*/ 42530 h 780083"/>
              <a:gd name="connsiteX14" fmla="*/ 372648 w 744788"/>
              <a:gd name="connsiteY14" fmla="*/ 53163 h 780083"/>
              <a:gd name="connsiteX15" fmla="*/ 404546 w 744788"/>
              <a:gd name="connsiteY15" fmla="*/ 63795 h 780083"/>
              <a:gd name="connsiteX16" fmla="*/ 415178 w 744788"/>
              <a:gd name="connsiteY16" fmla="*/ 106326 h 780083"/>
              <a:gd name="connsiteX17" fmla="*/ 510871 w 744788"/>
              <a:gd name="connsiteY17" fmla="*/ 74428 h 780083"/>
              <a:gd name="connsiteX18" fmla="*/ 521504 w 744788"/>
              <a:gd name="connsiteY18" fmla="*/ 42530 h 780083"/>
              <a:gd name="connsiteX19" fmla="*/ 585299 w 744788"/>
              <a:gd name="connsiteY19" fmla="*/ 0 h 780083"/>
              <a:gd name="connsiteX20" fmla="*/ 702257 w 744788"/>
              <a:gd name="connsiteY20" fmla="*/ 21265 h 780083"/>
              <a:gd name="connsiteX21" fmla="*/ 744788 w 744788"/>
              <a:gd name="connsiteY21" fmla="*/ 74428 h 780083"/>
              <a:gd name="connsiteX22" fmla="*/ 712890 w 744788"/>
              <a:gd name="connsiteY22" fmla="*/ 95693 h 780083"/>
              <a:gd name="connsiteX23" fmla="*/ 638462 w 744788"/>
              <a:gd name="connsiteY23" fmla="*/ 191386 h 780083"/>
              <a:gd name="connsiteX24" fmla="*/ 606564 w 744788"/>
              <a:gd name="connsiteY24" fmla="*/ 202019 h 780083"/>
              <a:gd name="connsiteX25" fmla="*/ 574667 w 744788"/>
              <a:gd name="connsiteY25" fmla="*/ 233916 h 780083"/>
              <a:gd name="connsiteX26" fmla="*/ 542769 w 744788"/>
              <a:gd name="connsiteY26" fmla="*/ 255181 h 780083"/>
              <a:gd name="connsiteX27" fmla="*/ 532137 w 744788"/>
              <a:gd name="connsiteY27" fmla="*/ 287079 h 780083"/>
              <a:gd name="connsiteX28" fmla="*/ 510871 w 744788"/>
              <a:gd name="connsiteY28" fmla="*/ 308344 h 780083"/>
              <a:gd name="connsiteX29" fmla="*/ 457709 w 744788"/>
              <a:gd name="connsiteY29" fmla="*/ 350874 h 780083"/>
              <a:gd name="connsiteX30" fmla="*/ 404546 w 744788"/>
              <a:gd name="connsiteY30" fmla="*/ 393405 h 780083"/>
              <a:gd name="connsiteX31" fmla="*/ 383281 w 744788"/>
              <a:gd name="connsiteY31" fmla="*/ 425302 h 780083"/>
              <a:gd name="connsiteX32" fmla="*/ 330118 w 744788"/>
              <a:gd name="connsiteY32" fmla="*/ 467833 h 780083"/>
              <a:gd name="connsiteX33" fmla="*/ 308853 w 744788"/>
              <a:gd name="connsiteY33" fmla="*/ 499730 h 780083"/>
              <a:gd name="connsiteX34" fmla="*/ 245057 w 744788"/>
              <a:gd name="connsiteY34" fmla="*/ 542260 h 780083"/>
              <a:gd name="connsiteX35" fmla="*/ 202527 w 744788"/>
              <a:gd name="connsiteY35" fmla="*/ 606056 h 780083"/>
              <a:gd name="connsiteX36" fmla="*/ 159997 w 744788"/>
              <a:gd name="connsiteY36" fmla="*/ 659219 h 780083"/>
              <a:gd name="connsiteX37" fmla="*/ 128099 w 744788"/>
              <a:gd name="connsiteY37" fmla="*/ 669851 h 780083"/>
              <a:gd name="connsiteX38" fmla="*/ 64304 w 744788"/>
              <a:gd name="connsiteY38" fmla="*/ 723014 h 780083"/>
              <a:gd name="connsiteX39" fmla="*/ 43039 w 744788"/>
              <a:gd name="connsiteY39" fmla="*/ 754912 h 780083"/>
              <a:gd name="connsiteX40" fmla="*/ 21774 w 744788"/>
              <a:gd name="connsiteY40" fmla="*/ 776177 h 7800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744788" h="780083">
                <a:moveTo>
                  <a:pt x="21774" y="776177"/>
                </a:moveTo>
                <a:cubicBezTo>
                  <a:pt x="14686" y="769088"/>
                  <a:pt x="2371" y="734719"/>
                  <a:pt x="509" y="712381"/>
                </a:cubicBezTo>
                <a:cubicBezTo>
                  <a:pt x="-1281" y="690897"/>
                  <a:pt x="1500" y="667868"/>
                  <a:pt x="11141" y="648586"/>
                </a:cubicBezTo>
                <a:cubicBezTo>
                  <a:pt x="21630" y="627608"/>
                  <a:pt x="69027" y="620824"/>
                  <a:pt x="85569" y="616688"/>
                </a:cubicBezTo>
                <a:cubicBezTo>
                  <a:pt x="89113" y="606056"/>
                  <a:pt x="94359" y="595846"/>
                  <a:pt x="96202" y="584791"/>
                </a:cubicBezTo>
                <a:cubicBezTo>
                  <a:pt x="101478" y="553134"/>
                  <a:pt x="99050" y="520234"/>
                  <a:pt x="106834" y="489098"/>
                </a:cubicBezTo>
                <a:cubicBezTo>
                  <a:pt x="113922" y="460744"/>
                  <a:pt x="138731" y="450112"/>
                  <a:pt x="159997" y="435935"/>
                </a:cubicBezTo>
                <a:cubicBezTo>
                  <a:pt x="174174" y="439479"/>
                  <a:pt x="188959" y="451994"/>
                  <a:pt x="202527" y="446567"/>
                </a:cubicBezTo>
                <a:cubicBezTo>
                  <a:pt x="212933" y="442405"/>
                  <a:pt x="211155" y="425697"/>
                  <a:pt x="213160" y="414670"/>
                </a:cubicBezTo>
                <a:cubicBezTo>
                  <a:pt x="215583" y="401342"/>
                  <a:pt x="218520" y="324220"/>
                  <a:pt x="234425" y="297712"/>
                </a:cubicBezTo>
                <a:cubicBezTo>
                  <a:pt x="239583" y="289116"/>
                  <a:pt x="249675" y="284466"/>
                  <a:pt x="255690" y="276446"/>
                </a:cubicBezTo>
                <a:cubicBezTo>
                  <a:pt x="271024" y="256000"/>
                  <a:pt x="298220" y="212651"/>
                  <a:pt x="298220" y="212651"/>
                </a:cubicBezTo>
                <a:cubicBezTo>
                  <a:pt x="286883" y="167302"/>
                  <a:pt x="269704" y="107304"/>
                  <a:pt x="276955" y="63795"/>
                </a:cubicBezTo>
                <a:cubicBezTo>
                  <a:pt x="279056" y="51190"/>
                  <a:pt x="298220" y="49618"/>
                  <a:pt x="308853" y="42530"/>
                </a:cubicBezTo>
                <a:cubicBezTo>
                  <a:pt x="330118" y="46074"/>
                  <a:pt x="351603" y="48486"/>
                  <a:pt x="372648" y="53163"/>
                </a:cubicBezTo>
                <a:cubicBezTo>
                  <a:pt x="383589" y="55594"/>
                  <a:pt x="397545" y="55043"/>
                  <a:pt x="404546" y="63795"/>
                </a:cubicBezTo>
                <a:cubicBezTo>
                  <a:pt x="413675" y="75206"/>
                  <a:pt x="411634" y="92149"/>
                  <a:pt x="415178" y="106326"/>
                </a:cubicBezTo>
                <a:cubicBezTo>
                  <a:pt x="446307" y="101138"/>
                  <a:pt x="487870" y="103179"/>
                  <a:pt x="510871" y="74428"/>
                </a:cubicBezTo>
                <a:cubicBezTo>
                  <a:pt x="517872" y="65676"/>
                  <a:pt x="513579" y="50455"/>
                  <a:pt x="521504" y="42530"/>
                </a:cubicBezTo>
                <a:cubicBezTo>
                  <a:pt x="539576" y="24458"/>
                  <a:pt x="585299" y="0"/>
                  <a:pt x="585299" y="0"/>
                </a:cubicBezTo>
                <a:cubicBezTo>
                  <a:pt x="593944" y="1235"/>
                  <a:pt x="682206" y="11240"/>
                  <a:pt x="702257" y="21265"/>
                </a:cubicBezTo>
                <a:cubicBezTo>
                  <a:pt x="717410" y="28841"/>
                  <a:pt x="737274" y="63157"/>
                  <a:pt x="744788" y="74428"/>
                </a:cubicBezTo>
                <a:cubicBezTo>
                  <a:pt x="734155" y="81516"/>
                  <a:pt x="721305" y="86076"/>
                  <a:pt x="712890" y="95693"/>
                </a:cubicBezTo>
                <a:cubicBezTo>
                  <a:pt x="683316" y="129491"/>
                  <a:pt x="675901" y="166426"/>
                  <a:pt x="638462" y="191386"/>
                </a:cubicBezTo>
                <a:cubicBezTo>
                  <a:pt x="629137" y="197603"/>
                  <a:pt x="617197" y="198475"/>
                  <a:pt x="606564" y="202019"/>
                </a:cubicBezTo>
                <a:cubicBezTo>
                  <a:pt x="595932" y="212651"/>
                  <a:pt x="586218" y="224290"/>
                  <a:pt x="574667" y="233916"/>
                </a:cubicBezTo>
                <a:cubicBezTo>
                  <a:pt x="564850" y="242097"/>
                  <a:pt x="550752" y="245202"/>
                  <a:pt x="542769" y="255181"/>
                </a:cubicBezTo>
                <a:cubicBezTo>
                  <a:pt x="535768" y="263933"/>
                  <a:pt x="537903" y="277468"/>
                  <a:pt x="532137" y="287079"/>
                </a:cubicBezTo>
                <a:cubicBezTo>
                  <a:pt x="526979" y="295675"/>
                  <a:pt x="517133" y="300516"/>
                  <a:pt x="510871" y="308344"/>
                </a:cubicBezTo>
                <a:cubicBezTo>
                  <a:pt x="475893" y="352066"/>
                  <a:pt x="508304" y="334010"/>
                  <a:pt x="457709" y="350874"/>
                </a:cubicBezTo>
                <a:cubicBezTo>
                  <a:pt x="434021" y="366666"/>
                  <a:pt x="421863" y="371758"/>
                  <a:pt x="404546" y="393405"/>
                </a:cubicBezTo>
                <a:cubicBezTo>
                  <a:pt x="396563" y="403383"/>
                  <a:pt x="392317" y="416266"/>
                  <a:pt x="383281" y="425302"/>
                </a:cubicBezTo>
                <a:cubicBezTo>
                  <a:pt x="328013" y="480569"/>
                  <a:pt x="372208" y="415219"/>
                  <a:pt x="330118" y="467833"/>
                </a:cubicBezTo>
                <a:cubicBezTo>
                  <a:pt x="322135" y="477811"/>
                  <a:pt x="318470" y="491315"/>
                  <a:pt x="308853" y="499730"/>
                </a:cubicBezTo>
                <a:cubicBezTo>
                  <a:pt x="289619" y="516560"/>
                  <a:pt x="245057" y="542260"/>
                  <a:pt x="245057" y="542260"/>
                </a:cubicBezTo>
                <a:lnTo>
                  <a:pt x="202527" y="606056"/>
                </a:lnTo>
                <a:cubicBezTo>
                  <a:pt x="192870" y="620541"/>
                  <a:pt x="176829" y="649120"/>
                  <a:pt x="159997" y="659219"/>
                </a:cubicBezTo>
                <a:cubicBezTo>
                  <a:pt x="150386" y="664985"/>
                  <a:pt x="138732" y="666307"/>
                  <a:pt x="128099" y="669851"/>
                </a:cubicBezTo>
                <a:cubicBezTo>
                  <a:pt x="96736" y="690760"/>
                  <a:pt x="89887" y="692314"/>
                  <a:pt x="64304" y="723014"/>
                </a:cubicBezTo>
                <a:cubicBezTo>
                  <a:pt x="56123" y="732831"/>
                  <a:pt x="53018" y="746929"/>
                  <a:pt x="43039" y="754912"/>
                </a:cubicBezTo>
                <a:cubicBezTo>
                  <a:pt x="7779" y="783120"/>
                  <a:pt x="28862" y="783266"/>
                  <a:pt x="21774" y="776177"/>
                </a:cubicBez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Triangle 14"/>
          <p:cNvSpPr/>
          <p:nvPr/>
        </p:nvSpPr>
        <p:spPr>
          <a:xfrm rot="18848001" flipH="1">
            <a:off x="1606119" y="2583366"/>
            <a:ext cx="372394" cy="645887"/>
          </a:xfrm>
          <a:prstGeom prst="rtTriangle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 rot="3463873">
            <a:off x="5791273" y="2331491"/>
            <a:ext cx="1026516" cy="595421"/>
          </a:xfrm>
          <a:prstGeom prst="rect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6099916" y="2906308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5751370" y="2424372"/>
            <a:ext cx="244549" cy="274764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Triangle 18"/>
          <p:cNvSpPr/>
          <p:nvPr/>
        </p:nvSpPr>
        <p:spPr>
          <a:xfrm rot="3054644" flipH="1">
            <a:off x="5750274" y="1776183"/>
            <a:ext cx="372394" cy="645887"/>
          </a:xfrm>
          <a:prstGeom prst="rtTriangle">
            <a:avLst/>
          </a:prstGeom>
          <a:solidFill>
            <a:srgbClr val="5DFC04"/>
          </a:solidFill>
          <a:ln>
            <a:solidFill>
              <a:srgbClr val="5DFC0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7648353" y="1804147"/>
            <a:ext cx="2510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Advantages?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412712" y="3983821"/>
            <a:ext cx="2978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Disadvantages?</a:t>
            </a:r>
          </a:p>
        </p:txBody>
      </p:sp>
    </p:spTree>
    <p:extLst>
      <p:ext uri="{BB962C8B-B14F-4D97-AF65-F5344CB8AC3E}">
        <p14:creationId xmlns:p14="http://schemas.microsoft.com/office/powerpoint/2010/main" val="54798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Isosceles Triangle 42"/>
          <p:cNvSpPr/>
          <p:nvPr/>
        </p:nvSpPr>
        <p:spPr>
          <a:xfrm>
            <a:off x="3574780" y="4275232"/>
            <a:ext cx="468593" cy="843161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Isosceles Triangle 31"/>
          <p:cNvSpPr/>
          <p:nvPr/>
        </p:nvSpPr>
        <p:spPr>
          <a:xfrm>
            <a:off x="4723096" y="4275232"/>
            <a:ext cx="468593" cy="843161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4329693" y="2860569"/>
            <a:ext cx="414669" cy="467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Oval 3"/>
          <p:cNvSpPr/>
          <p:nvPr/>
        </p:nvSpPr>
        <p:spPr>
          <a:xfrm>
            <a:off x="4396523" y="2967958"/>
            <a:ext cx="297712" cy="28707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Oval 4"/>
          <p:cNvSpPr/>
          <p:nvPr/>
        </p:nvSpPr>
        <p:spPr>
          <a:xfrm>
            <a:off x="4003119" y="2967958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3638068" y="2967958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3273017" y="2967958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2907966" y="2967958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2907966" y="3328402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2907966" y="3688846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907966" y="4049290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907966" y="4409734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2907966" y="477017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287700" y="477017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667434" y="477017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4047168" y="477017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4426902" y="477017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4806636" y="477017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5186370" y="477017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5566105" y="477017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5566105" y="4415051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566105" y="4059923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5566105" y="3704795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5566105" y="334966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566105" y="2994539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5178016" y="2994539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4789928" y="2994539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0" name="Straight Arrow Connector 29"/>
          <p:cNvCxnSpPr/>
          <p:nvPr/>
        </p:nvCxnSpPr>
        <p:spPr>
          <a:xfrm flipH="1">
            <a:off x="4752713" y="2595818"/>
            <a:ext cx="430621" cy="27644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5193145" y="2385972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Cell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4047168" y="4192828"/>
            <a:ext cx="379734" cy="222222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3712494" y="391212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Bulb</a:t>
            </a:r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2355073" y="3307818"/>
            <a:ext cx="435935" cy="110723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048578" y="2962641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Wire</a:t>
            </a:r>
          </a:p>
        </p:txBody>
      </p:sp>
      <p:sp>
        <p:nvSpPr>
          <p:cNvPr id="39" name="Oval 38"/>
          <p:cNvSpPr/>
          <p:nvPr/>
        </p:nvSpPr>
        <p:spPr>
          <a:xfrm>
            <a:off x="6462784" y="2872263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TextBox 39"/>
          <p:cNvSpPr txBox="1"/>
          <p:nvPr/>
        </p:nvSpPr>
        <p:spPr>
          <a:xfrm>
            <a:off x="6760496" y="2831135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Student without skittle</a:t>
            </a:r>
          </a:p>
        </p:txBody>
      </p:sp>
      <p:sp>
        <p:nvSpPr>
          <p:cNvPr id="41" name="Oval 40"/>
          <p:cNvSpPr/>
          <p:nvPr/>
        </p:nvSpPr>
        <p:spPr>
          <a:xfrm>
            <a:off x="6462784" y="3263897"/>
            <a:ext cx="297712" cy="28707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760497" y="3222769"/>
            <a:ext cx="30219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Student with skittles</a:t>
            </a:r>
          </a:p>
          <a:p>
            <a:r>
              <a:rPr lang="en-GB" dirty="0"/>
              <a:t>(number of skittles inside </a:t>
            </a:r>
          </a:p>
          <a:p>
            <a:r>
              <a:rPr lang="en-GB" dirty="0"/>
              <a:t>The circle)</a:t>
            </a:r>
          </a:p>
        </p:txBody>
      </p:sp>
    </p:spTree>
    <p:extLst>
      <p:ext uri="{BB962C8B-B14F-4D97-AF65-F5344CB8AC3E}">
        <p14:creationId xmlns:p14="http://schemas.microsoft.com/office/powerpoint/2010/main" val="352998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sosceles Triangle 3"/>
          <p:cNvSpPr/>
          <p:nvPr/>
        </p:nvSpPr>
        <p:spPr>
          <a:xfrm>
            <a:off x="4471607" y="3616439"/>
            <a:ext cx="468593" cy="843161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Isosceles Triangle 4"/>
          <p:cNvSpPr/>
          <p:nvPr/>
        </p:nvSpPr>
        <p:spPr>
          <a:xfrm>
            <a:off x="4464393" y="2563057"/>
            <a:ext cx="468593" cy="843161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4459838" y="1841333"/>
            <a:ext cx="414669" cy="4678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4526668" y="1948722"/>
            <a:ext cx="297712" cy="28707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4133264" y="1948722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3768213" y="1948722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3403162" y="1948722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3038111" y="1948722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3038111" y="2309166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038111" y="2669610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3038111" y="3030054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3038111" y="3390498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038111" y="3750941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3417845" y="302789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Oval 17"/>
          <p:cNvSpPr/>
          <p:nvPr/>
        </p:nvSpPr>
        <p:spPr>
          <a:xfrm>
            <a:off x="3797579" y="302789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Oval 18"/>
          <p:cNvSpPr/>
          <p:nvPr/>
        </p:nvSpPr>
        <p:spPr>
          <a:xfrm>
            <a:off x="4177313" y="302789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Oval 19"/>
          <p:cNvSpPr/>
          <p:nvPr/>
        </p:nvSpPr>
        <p:spPr>
          <a:xfrm>
            <a:off x="4557047" y="302789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4936781" y="302789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316515" y="302789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Oval 22"/>
          <p:cNvSpPr/>
          <p:nvPr/>
        </p:nvSpPr>
        <p:spPr>
          <a:xfrm>
            <a:off x="5696250" y="3750941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5696250" y="3395815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696250" y="304068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5696250" y="2685559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5696250" y="2330431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5696250" y="1975303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308161" y="1975303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920073" y="1975303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1" name="Straight Arrow Connector 30"/>
          <p:cNvCxnSpPr/>
          <p:nvPr/>
        </p:nvCxnSpPr>
        <p:spPr>
          <a:xfrm flipH="1">
            <a:off x="4882858" y="1576582"/>
            <a:ext cx="430621" cy="276445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5323290" y="1366736"/>
            <a:ext cx="6158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Cell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>
            <a:off x="3820365" y="2815604"/>
            <a:ext cx="654661" cy="11111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376106" y="245510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Bulb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2485218" y="2288582"/>
            <a:ext cx="435935" cy="1107233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2178723" y="1943405"/>
            <a:ext cx="671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Wire</a:t>
            </a:r>
          </a:p>
        </p:txBody>
      </p:sp>
      <p:sp>
        <p:nvSpPr>
          <p:cNvPr id="37" name="Oval 36"/>
          <p:cNvSpPr/>
          <p:nvPr/>
        </p:nvSpPr>
        <p:spPr>
          <a:xfrm>
            <a:off x="6592929" y="2001889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TextBox 37"/>
          <p:cNvSpPr txBox="1"/>
          <p:nvPr/>
        </p:nvSpPr>
        <p:spPr>
          <a:xfrm>
            <a:off x="6890641" y="1960761"/>
            <a:ext cx="2611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Student without skittle</a:t>
            </a:r>
          </a:p>
        </p:txBody>
      </p:sp>
      <p:sp>
        <p:nvSpPr>
          <p:cNvPr id="39" name="Oval 38"/>
          <p:cNvSpPr/>
          <p:nvPr/>
        </p:nvSpPr>
        <p:spPr>
          <a:xfrm>
            <a:off x="6592929" y="2393523"/>
            <a:ext cx="297712" cy="28707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2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890642" y="2352395"/>
            <a:ext cx="30219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Student with skittles</a:t>
            </a:r>
          </a:p>
          <a:p>
            <a:r>
              <a:rPr lang="en-GB" dirty="0"/>
              <a:t>(number of skittles inside </a:t>
            </a:r>
          </a:p>
          <a:p>
            <a:r>
              <a:rPr lang="en-GB" dirty="0"/>
              <a:t>The circle)</a:t>
            </a:r>
          </a:p>
        </p:txBody>
      </p:sp>
      <p:sp>
        <p:nvSpPr>
          <p:cNvPr id="42" name="Oval 41"/>
          <p:cNvSpPr/>
          <p:nvPr/>
        </p:nvSpPr>
        <p:spPr>
          <a:xfrm>
            <a:off x="3038111" y="4127514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/>
          <p:cNvSpPr/>
          <p:nvPr/>
        </p:nvSpPr>
        <p:spPr>
          <a:xfrm>
            <a:off x="3417845" y="412535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/>
          <p:cNvSpPr/>
          <p:nvPr/>
        </p:nvSpPr>
        <p:spPr>
          <a:xfrm>
            <a:off x="3797579" y="412535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/>
          <p:cNvSpPr/>
          <p:nvPr/>
        </p:nvSpPr>
        <p:spPr>
          <a:xfrm>
            <a:off x="4177313" y="412535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/>
          <p:cNvSpPr/>
          <p:nvPr/>
        </p:nvSpPr>
        <p:spPr>
          <a:xfrm>
            <a:off x="4557047" y="412535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/>
          <p:cNvSpPr/>
          <p:nvPr/>
        </p:nvSpPr>
        <p:spPr>
          <a:xfrm>
            <a:off x="4936781" y="412535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/>
          <p:cNvSpPr/>
          <p:nvPr/>
        </p:nvSpPr>
        <p:spPr>
          <a:xfrm>
            <a:off x="5316515" y="412535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/>
          <p:cNvSpPr/>
          <p:nvPr/>
        </p:nvSpPr>
        <p:spPr>
          <a:xfrm>
            <a:off x="5696250" y="4138147"/>
            <a:ext cx="297712" cy="287079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71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567609" y="1736814"/>
            <a:ext cx="4569065" cy="3708410"/>
            <a:chOff x="2019158" y="1736814"/>
            <a:chExt cx="4569065" cy="3708410"/>
          </a:xfrm>
        </p:grpSpPr>
        <p:sp>
          <p:nvSpPr>
            <p:cNvPr id="24" name="32-Point Star 23"/>
            <p:cNvSpPr/>
            <p:nvPr/>
          </p:nvSpPr>
          <p:spPr>
            <a:xfrm>
              <a:off x="3874069" y="4032774"/>
              <a:ext cx="864096" cy="864096"/>
            </a:xfrm>
            <a:prstGeom prst="star32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U-Turn Arrow 21"/>
            <p:cNvSpPr/>
            <p:nvPr/>
          </p:nvSpPr>
          <p:spPr>
            <a:xfrm rot="16200000" flipH="1">
              <a:off x="1081334" y="2962670"/>
              <a:ext cx="3420378" cy="1544729"/>
            </a:xfrm>
            <a:prstGeom prst="uturnArrow">
              <a:avLst>
                <a:gd name="adj1" fmla="val 12443"/>
                <a:gd name="adj2" fmla="val 25000"/>
                <a:gd name="adj3" fmla="val 25000"/>
                <a:gd name="adj4" fmla="val 43750"/>
                <a:gd name="adj5" fmla="val 75000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23" name="U-Turn Arrow 22"/>
            <p:cNvSpPr/>
            <p:nvPr/>
          </p:nvSpPr>
          <p:spPr>
            <a:xfrm rot="16200000" flipV="1">
              <a:off x="4105670" y="2674638"/>
              <a:ext cx="3420378" cy="1544729"/>
            </a:xfrm>
            <a:prstGeom prst="uturnArrow">
              <a:avLst>
                <a:gd name="adj1" fmla="val 12443"/>
                <a:gd name="adj2" fmla="val 25000"/>
                <a:gd name="adj3" fmla="val 25000"/>
                <a:gd name="adj4" fmla="val 43750"/>
                <a:gd name="adj5" fmla="val 75000"/>
              </a:avLst>
            </a:prstGeom>
            <a:solidFill>
              <a:srgbClr val="FF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200" y="188640"/>
            <a:ext cx="8229600" cy="1143000"/>
          </a:xfrm>
        </p:spPr>
        <p:txBody>
          <a:bodyPr/>
          <a:lstStyle/>
          <a:p>
            <a:r>
              <a:rPr lang="en-GB" dirty="0" smtClean="0">
                <a:latin typeface="+mn-lt"/>
              </a:rPr>
              <a:t>Circuits</a:t>
            </a:r>
            <a:endParaRPr lang="en-GB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688402" y="2024844"/>
            <a:ext cx="152400" cy="792088"/>
            <a:chOff x="3995936" y="1628800"/>
            <a:chExt cx="152400" cy="792088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3995936" y="1628800"/>
              <a:ext cx="0" cy="792088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4148336" y="1781200"/>
              <a:ext cx="0" cy="495672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cxnSp>
        <p:nvCxnSpPr>
          <p:cNvPr id="8" name="Straight Connector 7"/>
          <p:cNvCxnSpPr/>
          <p:nvPr/>
        </p:nvCxnSpPr>
        <p:spPr>
          <a:xfrm>
            <a:off x="3320250" y="2425080"/>
            <a:ext cx="13681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32418" y="2412594"/>
            <a:ext cx="136815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320251" y="4473116"/>
            <a:ext cx="128237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106685" y="4473116"/>
            <a:ext cx="108003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3320250" y="2407034"/>
            <a:ext cx="0" cy="20660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186715" y="2407034"/>
            <a:ext cx="0" cy="2066083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4544386" y="4128012"/>
            <a:ext cx="648072" cy="648072"/>
            <a:chOff x="2987824" y="3299920"/>
            <a:chExt cx="648072" cy="648072"/>
          </a:xfrm>
        </p:grpSpPr>
        <p:sp>
          <p:nvSpPr>
            <p:cNvPr id="15" name="Oval 14"/>
            <p:cNvSpPr/>
            <p:nvPr/>
          </p:nvSpPr>
          <p:spPr>
            <a:xfrm>
              <a:off x="2987824" y="3299920"/>
              <a:ext cx="648072" cy="648072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18" name="Straight Connector 17"/>
            <p:cNvCxnSpPr>
              <a:stCxn id="15" idx="1"/>
              <a:endCxn id="15" idx="5"/>
            </p:cNvCxnSpPr>
            <p:nvPr/>
          </p:nvCxnSpPr>
          <p:spPr>
            <a:xfrm>
              <a:off x="3082732" y="3394828"/>
              <a:ext cx="458256" cy="458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>
              <a:stCxn id="15" idx="7"/>
              <a:endCxn id="15" idx="3"/>
            </p:cNvCxnSpPr>
            <p:nvPr/>
          </p:nvCxnSpPr>
          <p:spPr>
            <a:xfrm flipH="1">
              <a:off x="3082732" y="3394828"/>
              <a:ext cx="458256" cy="45825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1" name="Group 30"/>
          <p:cNvGrpSpPr/>
          <p:nvPr/>
        </p:nvGrpSpPr>
        <p:grpSpPr>
          <a:xfrm>
            <a:off x="7752184" y="1484784"/>
            <a:ext cx="2448272" cy="3501102"/>
            <a:chOff x="6372200" y="1787332"/>
            <a:chExt cx="2448272" cy="3501102"/>
          </a:xfrm>
        </p:grpSpPr>
        <p:sp>
          <p:nvSpPr>
            <p:cNvPr id="26" name="TextBox 25"/>
            <p:cNvSpPr txBox="1"/>
            <p:nvPr/>
          </p:nvSpPr>
          <p:spPr>
            <a:xfrm>
              <a:off x="6372200" y="1787332"/>
              <a:ext cx="2448272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FF0000"/>
                  </a:solidFill>
                </a:rPr>
                <a:t>CURRENT </a:t>
              </a:r>
              <a:r>
                <a:rPr lang="en-GB" sz="3200" dirty="0"/>
                <a:t>is measured in </a:t>
              </a:r>
              <a:r>
                <a:rPr lang="en-GB" sz="3200" b="1" dirty="0">
                  <a:solidFill>
                    <a:srgbClr val="FF0000"/>
                  </a:solidFill>
                </a:rPr>
                <a:t>AMPS</a:t>
              </a:r>
              <a:r>
                <a:rPr lang="en-GB" sz="3200" dirty="0">
                  <a:solidFill>
                    <a:srgbClr val="FF0000"/>
                  </a:solidFill>
                </a:rPr>
                <a:t> </a:t>
              </a:r>
              <a:r>
                <a:rPr lang="en-GB" sz="3200" dirty="0"/>
                <a:t>using an </a:t>
              </a:r>
              <a:r>
                <a:rPr lang="en-GB" sz="3200" b="1" dirty="0">
                  <a:solidFill>
                    <a:srgbClr val="FF0000"/>
                  </a:solidFill>
                </a:rPr>
                <a:t>AMMETER</a:t>
              </a:r>
              <a:endParaRPr lang="en-GB" sz="3200" dirty="0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7061837" y="4365104"/>
              <a:ext cx="1038555" cy="923330"/>
              <a:chOff x="2411760" y="2910008"/>
              <a:chExt cx="1038555" cy="923330"/>
            </a:xfrm>
          </p:grpSpPr>
          <p:sp>
            <p:nvSpPr>
              <p:cNvPr id="28" name="Oval 27"/>
              <p:cNvSpPr/>
              <p:nvPr/>
            </p:nvSpPr>
            <p:spPr>
              <a:xfrm>
                <a:off x="2411760" y="3068960"/>
                <a:ext cx="648072" cy="648072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2442203" y="2910008"/>
                <a:ext cx="1008112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5400" dirty="0"/>
                  <a:t>A</a:t>
                </a:r>
              </a:p>
            </p:txBody>
          </p:sp>
        </p:grpSp>
      </p:grpSp>
      <p:sp>
        <p:nvSpPr>
          <p:cNvPr id="30" name="Title 3"/>
          <p:cNvSpPr txBox="1">
            <a:spLocks/>
          </p:cNvSpPr>
          <p:nvPr/>
        </p:nvSpPr>
        <p:spPr>
          <a:xfrm>
            <a:off x="0" y="6373034"/>
            <a:ext cx="12192000" cy="48496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</p:spTree>
    <p:extLst>
      <p:ext uri="{BB962C8B-B14F-4D97-AF65-F5344CB8AC3E}">
        <p14:creationId xmlns:p14="http://schemas.microsoft.com/office/powerpoint/2010/main" val="39427831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– what is it?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345558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>
                <a:solidFill>
                  <a:srgbClr val="7030A0"/>
                </a:solidFill>
              </a:rPr>
              <a:t>Current</a:t>
            </a:r>
            <a:r>
              <a:rPr lang="en-GB" dirty="0" smtClean="0"/>
              <a:t> is the </a:t>
            </a:r>
            <a:r>
              <a:rPr lang="en-GB" dirty="0" smtClean="0">
                <a:solidFill>
                  <a:srgbClr val="7030A0"/>
                </a:solidFill>
              </a:rPr>
              <a:t>flow</a:t>
            </a:r>
            <a:r>
              <a:rPr lang="en-GB" dirty="0" smtClean="0"/>
              <a:t> of charge.</a:t>
            </a:r>
          </a:p>
          <a:p>
            <a:endParaRPr lang="en-GB" dirty="0" smtClean="0"/>
          </a:p>
          <a:p>
            <a:r>
              <a:rPr lang="en-GB" dirty="0" smtClean="0"/>
              <a:t>The </a:t>
            </a:r>
            <a:r>
              <a:rPr lang="en-GB" dirty="0" smtClean="0">
                <a:solidFill>
                  <a:srgbClr val="7030A0"/>
                </a:solidFill>
              </a:rPr>
              <a:t>battery</a:t>
            </a:r>
            <a:r>
              <a:rPr lang="en-GB" dirty="0" smtClean="0"/>
              <a:t> </a:t>
            </a:r>
            <a:r>
              <a:rPr lang="en-GB" dirty="0" smtClean="0">
                <a:solidFill>
                  <a:srgbClr val="7030A0"/>
                </a:solidFill>
              </a:rPr>
              <a:t>pushes</a:t>
            </a:r>
            <a:r>
              <a:rPr lang="en-GB" dirty="0" smtClean="0"/>
              <a:t> the charge around the circuit.</a:t>
            </a:r>
          </a:p>
          <a:p>
            <a:endParaRPr lang="en-GB" dirty="0" smtClean="0"/>
          </a:p>
          <a:p>
            <a:r>
              <a:rPr lang="en-GB" dirty="0" smtClean="0"/>
              <a:t>The moving charges are </a:t>
            </a:r>
            <a:r>
              <a:rPr lang="en-GB" dirty="0" smtClean="0">
                <a:solidFill>
                  <a:srgbClr val="7030A0"/>
                </a:solidFill>
              </a:rPr>
              <a:t>electrons.</a:t>
            </a:r>
          </a:p>
          <a:p>
            <a:endParaRPr lang="en-GB" dirty="0" smtClean="0">
              <a:solidFill>
                <a:srgbClr val="7030A0"/>
              </a:solidFill>
            </a:endParaRPr>
          </a:p>
          <a:p>
            <a:r>
              <a:rPr lang="en-GB" dirty="0" smtClean="0"/>
              <a:t>Electrons flow from negative to positive.</a:t>
            </a:r>
          </a:p>
          <a:p>
            <a:endParaRPr lang="en-GB" dirty="0" smtClean="0"/>
          </a:p>
          <a:p>
            <a:r>
              <a:rPr lang="en-GB" b="1" dirty="0" smtClean="0">
                <a:solidFill>
                  <a:srgbClr val="7030A0"/>
                </a:solidFill>
              </a:rPr>
              <a:t>Current is not used up.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0" y="6339840"/>
            <a:ext cx="12192000" cy="51816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  <p:pic>
        <p:nvPicPr>
          <p:cNvPr id="5" name="Picture 2" descr="Image result for bronze medal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42" y="363650"/>
            <a:ext cx="1040058" cy="1053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19" y="1750564"/>
            <a:ext cx="936104" cy="991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07558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a Model?</a:t>
            </a:r>
            <a:endParaRPr lang="en-GB" dirty="0"/>
          </a:p>
        </p:txBody>
      </p:sp>
      <p:pic>
        <p:nvPicPr>
          <p:cNvPr id="2050" name="Picture 2" descr="C:\Users\Darren\Dropbox\PGCE\Lessons\Year 9\Physics\Energy\Lesson 6 - Electricity - Current\become_catwalk_model0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8538" y="1273140"/>
            <a:ext cx="4201765" cy="30012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Darren\Dropbox\PGCE\Lessons\Year 9\Physics\Energy\Lesson 6 - Electricity - Current\male-models-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2973" y="2375455"/>
            <a:ext cx="3194648" cy="4363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3"/>
          <p:cNvSpPr txBox="1">
            <a:spLocks/>
          </p:cNvSpPr>
          <p:nvPr/>
        </p:nvSpPr>
        <p:spPr>
          <a:xfrm>
            <a:off x="0" y="6284876"/>
            <a:ext cx="12192000" cy="573124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  <p:pic>
        <p:nvPicPr>
          <p:cNvPr id="6" name="Picture 2" descr="C:\Users\Darren\Dropbox\PGCE\Lessons\Year 9\Physics\Energy\Lesson 6 - Electricity - Current\CircSystem 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288" y="1809959"/>
            <a:ext cx="358140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3" descr="C:\Users\Darren\Dropbox\PGCE\Lessons\Year 9\Physics\Energy\Lesson 6 - Electricity - Current\plan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853" y="3494791"/>
            <a:ext cx="3522921" cy="2642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82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Central Heating</a:t>
            </a:r>
            <a:endParaRPr lang="en-GB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 flipV="1">
            <a:off x="3998118" y="3118644"/>
            <a:ext cx="1206500" cy="5842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33CCFF"/>
              </a:gs>
              <a:gs pos="100000">
                <a:srgbClr val="33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61407" y="3013869"/>
            <a:ext cx="4314825" cy="1730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61407" y="5369719"/>
            <a:ext cx="4314825" cy="1730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503193" y="3017044"/>
            <a:ext cx="173038" cy="25225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361407" y="3013870"/>
            <a:ext cx="174625" cy="2525713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6501606" y="3183733"/>
            <a:ext cx="0" cy="2185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6676231" y="3013869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2369343" y="5541169"/>
            <a:ext cx="4306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2534444" y="5369719"/>
            <a:ext cx="396716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362993" y="3017045"/>
            <a:ext cx="0" cy="2524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362993" y="3017044"/>
            <a:ext cx="43132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H="1">
            <a:off x="2534444" y="3185319"/>
            <a:ext cx="3967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>
            <a:off x="2534443" y="3183733"/>
            <a:ext cx="1588" cy="218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4137818" y="2610644"/>
            <a:ext cx="914400" cy="914400"/>
          </a:xfrm>
          <a:prstGeom prst="ellipse">
            <a:avLst/>
          </a:prstGeom>
          <a:gradFill rotWithShape="0">
            <a:gsLst>
              <a:gs pos="0">
                <a:srgbClr val="FF99CC"/>
              </a:gs>
              <a:gs pos="100000">
                <a:srgbClr val="76475E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00"/>
                </a:solidFill>
              </a:rPr>
              <a:t>Boiler </a:t>
            </a:r>
          </a:p>
          <a:p>
            <a:r>
              <a:rPr lang="en-US" dirty="0">
                <a:solidFill>
                  <a:srgbClr val="FFFF00"/>
                </a:solidFill>
              </a:rPr>
              <a:t>and </a:t>
            </a:r>
          </a:p>
          <a:p>
            <a:r>
              <a:rPr lang="en-US" dirty="0">
                <a:solidFill>
                  <a:srgbClr val="FFFF00"/>
                </a:solidFill>
              </a:rPr>
              <a:t>pump</a:t>
            </a:r>
            <a:endParaRPr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579018" y="4985544"/>
            <a:ext cx="1993900" cy="9398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6679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87746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0870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29656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061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1566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9252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13476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3443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3936207" y="4483894"/>
            <a:ext cx="10743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radiator</a:t>
            </a: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5145881" y="2451894"/>
            <a:ext cx="1693092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High pressure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2018506" y="2464594"/>
            <a:ext cx="1555234" cy="369332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srgbClr val="FF0000"/>
                </a:solidFill>
              </a:rPr>
              <a:t>low pressure</a:t>
            </a:r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5242719" y="3105944"/>
            <a:ext cx="333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6600031" y="3182144"/>
            <a:ext cx="0" cy="236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6587331" y="4325144"/>
            <a:ext cx="0" cy="317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6296818" y="5468144"/>
            <a:ext cx="27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H="1">
            <a:off x="3201194" y="5468144"/>
            <a:ext cx="276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2436018" y="5074444"/>
            <a:ext cx="0" cy="292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 flipV="1">
            <a:off x="2436018" y="3850482"/>
            <a:ext cx="0" cy="266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2553493" y="3105944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9" name="Text Box 39"/>
          <p:cNvSpPr txBox="1">
            <a:spLocks noChangeArrowheads="1"/>
          </p:cNvSpPr>
          <p:nvPr/>
        </p:nvSpPr>
        <p:spPr bwMode="auto">
          <a:xfrm>
            <a:off x="2644899" y="4391561"/>
            <a:ext cx="832279" cy="92333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Flow</a:t>
            </a:r>
          </a:p>
          <a:p>
            <a:r>
              <a:rPr lang="en-US" dirty="0">
                <a:solidFill>
                  <a:srgbClr val="FF0000"/>
                </a:solidFill>
              </a:rPr>
              <a:t>of</a:t>
            </a:r>
          </a:p>
          <a:p>
            <a:r>
              <a:rPr lang="en-US" dirty="0">
                <a:solidFill>
                  <a:srgbClr val="FF0000"/>
                </a:solidFill>
              </a:rPr>
              <a:t>water</a:t>
            </a:r>
          </a:p>
        </p:txBody>
      </p: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1524001" y="1391444"/>
            <a:ext cx="560214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GB" sz="2400" b="1" dirty="0"/>
              <a:t>A circuit is like a central heating system in a house:  </a:t>
            </a:r>
          </a:p>
        </p:txBody>
      </p:sp>
      <p:sp>
        <p:nvSpPr>
          <p:cNvPr id="41" name="Text Box 38"/>
          <p:cNvSpPr txBox="1">
            <a:spLocks noChangeArrowheads="1"/>
          </p:cNvSpPr>
          <p:nvPr/>
        </p:nvSpPr>
        <p:spPr bwMode="auto">
          <a:xfrm>
            <a:off x="7126147" y="1373690"/>
            <a:ext cx="3268662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2000" dirty="0"/>
              <a:t>There is a pump that pushes water round the system. The water everywhere starts to move </a:t>
            </a:r>
            <a:r>
              <a:rPr lang="en-US" sz="2000" dirty="0">
                <a:solidFill>
                  <a:srgbClr val="FF0000"/>
                </a:solidFill>
              </a:rPr>
              <a:t>AT THE SAME TIME  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There are pipes that </a:t>
            </a:r>
            <a:r>
              <a:rPr lang="en-US" sz="2000" dirty="0">
                <a:solidFill>
                  <a:srgbClr val="FF0000"/>
                </a:solidFill>
              </a:rPr>
              <a:t>CARRY</a:t>
            </a:r>
            <a:r>
              <a:rPr lang="en-US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2000" dirty="0"/>
              <a:t> the water.</a:t>
            </a:r>
          </a:p>
          <a:p>
            <a:pPr>
              <a:defRPr/>
            </a:pPr>
            <a:endParaRPr lang="en-US" sz="2000" dirty="0"/>
          </a:p>
          <a:p>
            <a:pPr>
              <a:defRPr/>
            </a:pPr>
            <a:r>
              <a:rPr lang="en-US" sz="2000" dirty="0"/>
              <a:t>In the pipes the water is </a:t>
            </a:r>
            <a:r>
              <a:rPr lang="en-US" sz="2000" dirty="0">
                <a:solidFill>
                  <a:srgbClr val="FF0000"/>
                </a:solidFill>
              </a:rPr>
              <a:t>FLOWING</a:t>
            </a:r>
            <a:r>
              <a:rPr lang="en-US" sz="2000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.</a:t>
            </a:r>
          </a:p>
        </p:txBody>
      </p:sp>
      <p:sp>
        <p:nvSpPr>
          <p:cNvPr id="42" name="Title 3"/>
          <p:cNvSpPr txBox="1">
            <a:spLocks/>
          </p:cNvSpPr>
          <p:nvPr/>
        </p:nvSpPr>
        <p:spPr>
          <a:xfrm>
            <a:off x="0" y="6299994"/>
            <a:ext cx="12192000" cy="55800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  <p:cxnSp>
        <p:nvCxnSpPr>
          <p:cNvPr id="43" name="Straight Arrow Connector 42"/>
          <p:cNvCxnSpPr/>
          <p:nvPr/>
        </p:nvCxnSpPr>
        <p:spPr>
          <a:xfrm flipH="1">
            <a:off x="4715669" y="2026592"/>
            <a:ext cx="1039139" cy="584053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5869458" y="1793017"/>
            <a:ext cx="854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B0F0"/>
                </a:solidFill>
              </a:rPr>
              <a:t>CELL</a:t>
            </a:r>
          </a:p>
        </p:txBody>
      </p:sp>
      <p:cxnSp>
        <p:nvCxnSpPr>
          <p:cNvPr id="46" name="Straight Arrow Connector 45"/>
          <p:cNvCxnSpPr/>
          <p:nvPr/>
        </p:nvCxnSpPr>
        <p:spPr>
          <a:xfrm>
            <a:off x="5610149" y="4151491"/>
            <a:ext cx="919568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4473372" y="3915862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WIRES</a:t>
            </a:r>
          </a:p>
        </p:txBody>
      </p:sp>
      <p:cxnSp>
        <p:nvCxnSpPr>
          <p:cNvPr id="49" name="Straight Arrow Connector 48"/>
          <p:cNvCxnSpPr/>
          <p:nvPr/>
        </p:nvCxnSpPr>
        <p:spPr>
          <a:xfrm flipH="1" flipV="1">
            <a:off x="5611228" y="5385740"/>
            <a:ext cx="2657052" cy="292044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8257739" y="5249603"/>
            <a:ext cx="23663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7030A0"/>
                </a:solidFill>
              </a:rPr>
              <a:t>COMPONENT/</a:t>
            </a:r>
          </a:p>
          <a:p>
            <a:r>
              <a:rPr lang="en-GB" sz="2400" b="1" dirty="0">
                <a:solidFill>
                  <a:srgbClr val="7030A0"/>
                </a:solidFill>
              </a:rPr>
              <a:t>BULB</a:t>
            </a:r>
          </a:p>
        </p:txBody>
      </p:sp>
    </p:spTree>
    <p:extLst>
      <p:ext uri="{BB962C8B-B14F-4D97-AF65-F5344CB8AC3E}">
        <p14:creationId xmlns:p14="http://schemas.microsoft.com/office/powerpoint/2010/main" val="3998410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Central Heating</a:t>
            </a:r>
            <a:endParaRPr lang="en-GB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 flipV="1">
            <a:off x="4033253" y="2693340"/>
            <a:ext cx="1206500" cy="5842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33CCFF"/>
              </a:gs>
              <a:gs pos="100000">
                <a:srgbClr val="33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96542" y="2588565"/>
            <a:ext cx="4314825" cy="1730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96542" y="4944415"/>
            <a:ext cx="4314825" cy="1730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538328" y="2591740"/>
            <a:ext cx="173038" cy="25225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396542" y="2588566"/>
            <a:ext cx="174625" cy="2525713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6536741" y="2758429"/>
            <a:ext cx="0" cy="2185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6711366" y="2588565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2404478" y="5115865"/>
            <a:ext cx="4306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2569579" y="4944415"/>
            <a:ext cx="396716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398128" y="2591741"/>
            <a:ext cx="0" cy="2524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398128" y="2591740"/>
            <a:ext cx="43132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H="1">
            <a:off x="2569579" y="2760015"/>
            <a:ext cx="3967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>
            <a:off x="2569578" y="2758429"/>
            <a:ext cx="1588" cy="218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4172953" y="2185340"/>
            <a:ext cx="914400" cy="914400"/>
          </a:xfrm>
          <a:prstGeom prst="ellipse">
            <a:avLst/>
          </a:prstGeom>
          <a:gradFill rotWithShape="0">
            <a:gsLst>
              <a:gs pos="0">
                <a:srgbClr val="FF99CC"/>
              </a:gs>
              <a:gs pos="100000">
                <a:srgbClr val="76475E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00"/>
                </a:solidFill>
              </a:rPr>
              <a:t>Boiler </a:t>
            </a:r>
          </a:p>
          <a:p>
            <a:r>
              <a:rPr lang="en-US" dirty="0">
                <a:solidFill>
                  <a:srgbClr val="FFFF00"/>
                </a:solidFill>
              </a:rPr>
              <a:t>and </a:t>
            </a:r>
          </a:p>
          <a:p>
            <a:r>
              <a:rPr lang="en-US" dirty="0">
                <a:solidFill>
                  <a:srgbClr val="FFFF00"/>
                </a:solidFill>
              </a:rPr>
              <a:t>pump</a:t>
            </a:r>
            <a:endParaRPr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614153" y="4560240"/>
            <a:ext cx="1993900" cy="9398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703053" y="4699940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912603" y="4699940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122153" y="4699940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331703" y="4699940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41253" y="4699940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50803" y="4699940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960353" y="4699940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169903" y="4699940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379453" y="4699940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3971342" y="4058590"/>
            <a:ext cx="10743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radiator</a:t>
            </a:r>
          </a:p>
        </p:txBody>
      </p: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5277854" y="2680640"/>
            <a:ext cx="333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6635166" y="2756840"/>
            <a:ext cx="0" cy="236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6622466" y="3899840"/>
            <a:ext cx="0" cy="317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4" name="Line 33"/>
          <p:cNvSpPr>
            <a:spLocks noChangeShapeType="1"/>
          </p:cNvSpPr>
          <p:nvPr/>
        </p:nvSpPr>
        <p:spPr bwMode="auto">
          <a:xfrm flipH="1">
            <a:off x="6331953" y="5042840"/>
            <a:ext cx="27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5" name="Line 34"/>
          <p:cNvSpPr>
            <a:spLocks noChangeShapeType="1"/>
          </p:cNvSpPr>
          <p:nvPr/>
        </p:nvSpPr>
        <p:spPr bwMode="auto">
          <a:xfrm flipH="1">
            <a:off x="3236329" y="5042840"/>
            <a:ext cx="276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6" name="Line 35"/>
          <p:cNvSpPr>
            <a:spLocks noChangeShapeType="1"/>
          </p:cNvSpPr>
          <p:nvPr/>
        </p:nvSpPr>
        <p:spPr bwMode="auto">
          <a:xfrm flipV="1">
            <a:off x="2471153" y="4649140"/>
            <a:ext cx="0" cy="292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7" name="Line 36"/>
          <p:cNvSpPr>
            <a:spLocks noChangeShapeType="1"/>
          </p:cNvSpPr>
          <p:nvPr/>
        </p:nvSpPr>
        <p:spPr bwMode="auto">
          <a:xfrm flipV="1">
            <a:off x="2471153" y="3425178"/>
            <a:ext cx="0" cy="266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8" name="Line 37"/>
          <p:cNvSpPr>
            <a:spLocks noChangeShapeType="1"/>
          </p:cNvSpPr>
          <p:nvPr/>
        </p:nvSpPr>
        <p:spPr bwMode="auto">
          <a:xfrm>
            <a:off x="2588628" y="2680640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cxnSp>
        <p:nvCxnSpPr>
          <p:cNvPr id="40" name="Straight Arrow Connector 39"/>
          <p:cNvCxnSpPr/>
          <p:nvPr/>
        </p:nvCxnSpPr>
        <p:spPr>
          <a:xfrm flipH="1">
            <a:off x="5087354" y="1584250"/>
            <a:ext cx="3180927" cy="850605"/>
          </a:xfrm>
          <a:prstGeom prst="straightConnector1">
            <a:avLst/>
          </a:prstGeom>
          <a:ln w="762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8268280" y="1353417"/>
            <a:ext cx="8547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00B0F0"/>
                </a:solidFill>
              </a:rPr>
              <a:t>CELL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 flipH="1">
            <a:off x="6789025" y="4151491"/>
            <a:ext cx="1479255" cy="0"/>
          </a:xfrm>
          <a:prstGeom prst="straightConnector1">
            <a:avLst/>
          </a:prstGeom>
          <a:ln w="762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8268279" y="3915863"/>
            <a:ext cx="10470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</a:rPr>
              <a:t>WIRES</a:t>
            </a:r>
          </a:p>
        </p:txBody>
      </p:sp>
      <p:cxnSp>
        <p:nvCxnSpPr>
          <p:cNvPr id="44" name="Straight Arrow Connector 43"/>
          <p:cNvCxnSpPr/>
          <p:nvPr/>
        </p:nvCxnSpPr>
        <p:spPr>
          <a:xfrm flipH="1" flipV="1">
            <a:off x="5611228" y="5385740"/>
            <a:ext cx="2657052" cy="292044"/>
          </a:xfrm>
          <a:prstGeom prst="straightConnector1">
            <a:avLst/>
          </a:prstGeom>
          <a:ln w="762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8257739" y="5249603"/>
            <a:ext cx="236635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>
                <a:solidFill>
                  <a:srgbClr val="7030A0"/>
                </a:solidFill>
              </a:rPr>
              <a:t>COMPONENT/</a:t>
            </a:r>
          </a:p>
          <a:p>
            <a:r>
              <a:rPr lang="en-GB" sz="2400" b="1" dirty="0">
                <a:solidFill>
                  <a:srgbClr val="7030A0"/>
                </a:solidFill>
              </a:rPr>
              <a:t>BULB</a:t>
            </a:r>
          </a:p>
        </p:txBody>
      </p:sp>
      <p:sp>
        <p:nvSpPr>
          <p:cNvPr id="46" name="Title 3"/>
          <p:cNvSpPr txBox="1">
            <a:spLocks/>
          </p:cNvSpPr>
          <p:nvPr/>
        </p:nvSpPr>
        <p:spPr>
          <a:xfrm>
            <a:off x="0" y="6337413"/>
            <a:ext cx="12192000" cy="520586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</p:spTree>
    <p:extLst>
      <p:ext uri="{BB962C8B-B14F-4D97-AF65-F5344CB8AC3E}">
        <p14:creationId xmlns:p14="http://schemas.microsoft.com/office/powerpoint/2010/main" val="3666588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Central Heating</a:t>
            </a:r>
            <a:endParaRPr lang="en-GB" dirty="0"/>
          </a:p>
        </p:txBody>
      </p:sp>
      <p:sp>
        <p:nvSpPr>
          <p:cNvPr id="4" name="AutoShape 2"/>
          <p:cNvSpPr>
            <a:spLocks noChangeArrowheads="1"/>
          </p:cNvSpPr>
          <p:nvPr/>
        </p:nvSpPr>
        <p:spPr bwMode="auto">
          <a:xfrm flipV="1">
            <a:off x="3998118" y="3118644"/>
            <a:ext cx="1206500" cy="5842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rgbClr val="33CCFF"/>
              </a:gs>
              <a:gs pos="100000">
                <a:srgbClr val="33CC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GB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361407" y="3013869"/>
            <a:ext cx="4314825" cy="1730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361407" y="5369719"/>
            <a:ext cx="4314825" cy="1730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503193" y="3017044"/>
            <a:ext cx="173038" cy="2522538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2361407" y="3013870"/>
            <a:ext cx="174625" cy="2525713"/>
          </a:xfrm>
          <a:prstGeom prst="rect">
            <a:avLst/>
          </a:prstGeom>
          <a:solidFill>
            <a:srgbClr val="33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9" name="Line 8"/>
          <p:cNvSpPr>
            <a:spLocks noChangeShapeType="1"/>
          </p:cNvSpPr>
          <p:nvPr/>
        </p:nvSpPr>
        <p:spPr bwMode="auto">
          <a:xfrm flipV="1">
            <a:off x="6501606" y="3183733"/>
            <a:ext cx="0" cy="21859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>
            <a:off x="6676231" y="3013869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1" name="Line 10"/>
          <p:cNvSpPr>
            <a:spLocks noChangeShapeType="1"/>
          </p:cNvSpPr>
          <p:nvPr/>
        </p:nvSpPr>
        <p:spPr bwMode="auto">
          <a:xfrm flipH="1">
            <a:off x="2369343" y="5541169"/>
            <a:ext cx="43068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2" name="Line 11"/>
          <p:cNvSpPr>
            <a:spLocks noChangeShapeType="1"/>
          </p:cNvSpPr>
          <p:nvPr/>
        </p:nvSpPr>
        <p:spPr bwMode="auto">
          <a:xfrm flipH="1">
            <a:off x="2534444" y="5369719"/>
            <a:ext cx="3967163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3" name="Line 12"/>
          <p:cNvSpPr>
            <a:spLocks noChangeShapeType="1"/>
          </p:cNvSpPr>
          <p:nvPr/>
        </p:nvSpPr>
        <p:spPr bwMode="auto">
          <a:xfrm flipV="1">
            <a:off x="2362993" y="3017045"/>
            <a:ext cx="0" cy="25241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4" name="Line 13"/>
          <p:cNvSpPr>
            <a:spLocks noChangeShapeType="1"/>
          </p:cNvSpPr>
          <p:nvPr/>
        </p:nvSpPr>
        <p:spPr bwMode="auto">
          <a:xfrm>
            <a:off x="2362993" y="3017044"/>
            <a:ext cx="4313238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5" name="Line 14"/>
          <p:cNvSpPr>
            <a:spLocks noChangeShapeType="1"/>
          </p:cNvSpPr>
          <p:nvPr/>
        </p:nvSpPr>
        <p:spPr bwMode="auto">
          <a:xfrm flipH="1">
            <a:off x="2534444" y="3185319"/>
            <a:ext cx="39671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6" name="Line 15"/>
          <p:cNvSpPr>
            <a:spLocks noChangeShapeType="1"/>
          </p:cNvSpPr>
          <p:nvPr/>
        </p:nvSpPr>
        <p:spPr bwMode="auto">
          <a:xfrm flipH="1">
            <a:off x="2534443" y="3183733"/>
            <a:ext cx="1588" cy="2187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17" name="Oval 16"/>
          <p:cNvSpPr>
            <a:spLocks noChangeArrowheads="1"/>
          </p:cNvSpPr>
          <p:nvPr/>
        </p:nvSpPr>
        <p:spPr bwMode="auto">
          <a:xfrm>
            <a:off x="4137818" y="2610644"/>
            <a:ext cx="914400" cy="914400"/>
          </a:xfrm>
          <a:prstGeom prst="ellipse">
            <a:avLst/>
          </a:prstGeom>
          <a:gradFill rotWithShape="0">
            <a:gsLst>
              <a:gs pos="0">
                <a:srgbClr val="FF99CC"/>
              </a:gs>
              <a:gs pos="100000">
                <a:srgbClr val="76475E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FF00"/>
                </a:solidFill>
              </a:rPr>
              <a:t>Boiler </a:t>
            </a:r>
          </a:p>
          <a:p>
            <a:r>
              <a:rPr lang="en-US" dirty="0">
                <a:solidFill>
                  <a:srgbClr val="FFFF00"/>
                </a:solidFill>
              </a:rPr>
              <a:t>and </a:t>
            </a:r>
          </a:p>
          <a:p>
            <a:r>
              <a:rPr lang="en-US" dirty="0">
                <a:solidFill>
                  <a:srgbClr val="FFFF00"/>
                </a:solidFill>
              </a:rPr>
              <a:t>pump</a:t>
            </a:r>
            <a:endParaRPr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3579018" y="4985544"/>
            <a:ext cx="1993900" cy="939800"/>
          </a:xfrm>
          <a:prstGeom prst="rect">
            <a:avLst/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36679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87746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40870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429656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3" name="Rectangle 22"/>
          <p:cNvSpPr>
            <a:spLocks noChangeArrowheads="1"/>
          </p:cNvSpPr>
          <p:nvPr/>
        </p:nvSpPr>
        <p:spPr bwMode="auto">
          <a:xfrm>
            <a:off x="45061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471566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49252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513476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7" name="Rectangle 26"/>
          <p:cNvSpPr>
            <a:spLocks noChangeArrowheads="1"/>
          </p:cNvSpPr>
          <p:nvPr/>
        </p:nvSpPr>
        <p:spPr bwMode="auto">
          <a:xfrm>
            <a:off x="5344318" y="5125244"/>
            <a:ext cx="127000" cy="685800"/>
          </a:xfrm>
          <a:prstGeom prst="rect">
            <a:avLst/>
          </a:prstGeom>
          <a:solidFill>
            <a:srgbClr val="CC66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>
              <a:latin typeface="Corbel" pitchFamily="34" charset="0"/>
            </a:endParaRPr>
          </a:p>
        </p:txBody>
      </p:sp>
      <p:sp>
        <p:nvSpPr>
          <p:cNvPr id="28" name="Text Box 27"/>
          <p:cNvSpPr txBox="1">
            <a:spLocks noChangeArrowheads="1"/>
          </p:cNvSpPr>
          <p:nvPr/>
        </p:nvSpPr>
        <p:spPr bwMode="auto">
          <a:xfrm>
            <a:off x="3936207" y="4483894"/>
            <a:ext cx="107433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radiator</a:t>
            </a:r>
          </a:p>
        </p:txBody>
      </p:sp>
      <p:sp>
        <p:nvSpPr>
          <p:cNvPr id="29" name="Line 30"/>
          <p:cNvSpPr>
            <a:spLocks noChangeShapeType="1"/>
          </p:cNvSpPr>
          <p:nvPr/>
        </p:nvSpPr>
        <p:spPr bwMode="auto">
          <a:xfrm>
            <a:off x="5242719" y="3105944"/>
            <a:ext cx="333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0" name="Line 31"/>
          <p:cNvSpPr>
            <a:spLocks noChangeShapeType="1"/>
          </p:cNvSpPr>
          <p:nvPr/>
        </p:nvSpPr>
        <p:spPr bwMode="auto">
          <a:xfrm>
            <a:off x="6600031" y="3182144"/>
            <a:ext cx="0" cy="2365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1" name="Line 32"/>
          <p:cNvSpPr>
            <a:spLocks noChangeShapeType="1"/>
          </p:cNvSpPr>
          <p:nvPr/>
        </p:nvSpPr>
        <p:spPr bwMode="auto">
          <a:xfrm>
            <a:off x="6587331" y="4325144"/>
            <a:ext cx="0" cy="3175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2" name="Line 33"/>
          <p:cNvSpPr>
            <a:spLocks noChangeShapeType="1"/>
          </p:cNvSpPr>
          <p:nvPr/>
        </p:nvSpPr>
        <p:spPr bwMode="auto">
          <a:xfrm flipH="1">
            <a:off x="6296818" y="5468144"/>
            <a:ext cx="279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3" name="Line 34"/>
          <p:cNvSpPr>
            <a:spLocks noChangeShapeType="1"/>
          </p:cNvSpPr>
          <p:nvPr/>
        </p:nvSpPr>
        <p:spPr bwMode="auto">
          <a:xfrm flipH="1">
            <a:off x="3201194" y="5468144"/>
            <a:ext cx="2762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4" name="Line 35"/>
          <p:cNvSpPr>
            <a:spLocks noChangeShapeType="1"/>
          </p:cNvSpPr>
          <p:nvPr/>
        </p:nvSpPr>
        <p:spPr bwMode="auto">
          <a:xfrm flipV="1">
            <a:off x="2436018" y="5074444"/>
            <a:ext cx="0" cy="292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5" name="Line 36"/>
          <p:cNvSpPr>
            <a:spLocks noChangeShapeType="1"/>
          </p:cNvSpPr>
          <p:nvPr/>
        </p:nvSpPr>
        <p:spPr bwMode="auto">
          <a:xfrm flipV="1">
            <a:off x="2436018" y="3850482"/>
            <a:ext cx="0" cy="2667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6" name="Line 37"/>
          <p:cNvSpPr>
            <a:spLocks noChangeShapeType="1"/>
          </p:cNvSpPr>
          <p:nvPr/>
        </p:nvSpPr>
        <p:spPr bwMode="auto">
          <a:xfrm>
            <a:off x="2553493" y="3105944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/>
          </a:p>
        </p:txBody>
      </p:sp>
      <p:sp>
        <p:nvSpPr>
          <p:cNvPr id="37" name="TextBox 36"/>
          <p:cNvSpPr txBox="1"/>
          <p:nvPr/>
        </p:nvSpPr>
        <p:spPr>
          <a:xfrm>
            <a:off x="7648353" y="1804147"/>
            <a:ext cx="25106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Advantages?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412712" y="3983821"/>
            <a:ext cx="297870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Disadvantages?</a:t>
            </a:r>
          </a:p>
        </p:txBody>
      </p:sp>
      <p:sp>
        <p:nvSpPr>
          <p:cNvPr id="39" name="Title 3"/>
          <p:cNvSpPr txBox="1">
            <a:spLocks/>
          </p:cNvSpPr>
          <p:nvPr/>
        </p:nvSpPr>
        <p:spPr>
          <a:xfrm>
            <a:off x="0" y="6326982"/>
            <a:ext cx="12192000" cy="531018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</p:spTree>
    <p:extLst>
      <p:ext uri="{BB962C8B-B14F-4D97-AF65-F5344CB8AC3E}">
        <p14:creationId xmlns:p14="http://schemas.microsoft.com/office/powerpoint/2010/main" val="376786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Creating your own models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Use the appropriate level sheet to create your own model for current</a:t>
            </a:r>
            <a:endParaRPr lang="en-GB" dirty="0"/>
          </a:p>
        </p:txBody>
      </p:sp>
      <p:sp>
        <p:nvSpPr>
          <p:cNvPr id="4" name="Title 3"/>
          <p:cNvSpPr txBox="1">
            <a:spLocks/>
          </p:cNvSpPr>
          <p:nvPr/>
        </p:nvSpPr>
        <p:spPr>
          <a:xfrm>
            <a:off x="0" y="6308727"/>
            <a:ext cx="12192000" cy="549272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  <p:pic>
        <p:nvPicPr>
          <p:cNvPr id="5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76" y="274638"/>
            <a:ext cx="583848" cy="8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7726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 Grid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089850"/>
              </p:ext>
            </p:extLst>
          </p:nvPr>
        </p:nvGraphicFramePr>
        <p:xfrm>
          <a:off x="1021079" y="1471428"/>
          <a:ext cx="10149840" cy="35272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3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0052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S+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S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D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35746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Created their own model of an</a:t>
                      </a:r>
                      <a:r>
                        <a:rPr lang="en-GB" sz="2000" baseline="0" dirty="0" smtClean="0"/>
                        <a:t> electric circuit</a:t>
                      </a:r>
                      <a:r>
                        <a:rPr lang="en-GB" sz="2000" dirty="0" smtClean="0"/>
                        <a:t>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Created a model of an</a:t>
                      </a:r>
                      <a:r>
                        <a:rPr lang="en-GB" sz="2000" baseline="0" dirty="0" smtClean="0"/>
                        <a:t> electric circuit.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Created a comic</a:t>
                      </a:r>
                      <a:r>
                        <a:rPr lang="en-GB" sz="2000" baseline="0" dirty="0" smtClean="0"/>
                        <a:t> strip of the student model of an electric circuit.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5023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Labelled the</a:t>
                      </a:r>
                      <a:r>
                        <a:rPr lang="en-GB" sz="2000" baseline="0" dirty="0" smtClean="0"/>
                        <a:t> cell, wires and bulb.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Labelled</a:t>
                      </a:r>
                      <a:r>
                        <a:rPr lang="en-GB" sz="2000" baseline="0" dirty="0" smtClean="0"/>
                        <a:t> the cell, wires and bulb.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Labelled</a:t>
                      </a:r>
                      <a:r>
                        <a:rPr lang="en-GB" sz="2000" baseline="0" dirty="0" smtClean="0"/>
                        <a:t> the cell, wires and bulb.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6471"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Discussed</a:t>
                      </a:r>
                      <a:r>
                        <a:rPr lang="en-GB" sz="2000" baseline="0" dirty="0" smtClean="0"/>
                        <a:t> the advantages and disadvantages of the model.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Listed two</a:t>
                      </a:r>
                      <a:r>
                        <a:rPr lang="en-GB" sz="2000" baseline="0" dirty="0" smtClean="0"/>
                        <a:t> advantages and one disadvantage of the model.</a:t>
                      </a:r>
                      <a:endParaRPr lang="en-GB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2000" dirty="0" smtClean="0"/>
                        <a:t>Gave</a:t>
                      </a:r>
                      <a:r>
                        <a:rPr lang="en-GB" sz="2000" baseline="0" dirty="0" smtClean="0"/>
                        <a:t> one advantage of using this model.</a:t>
                      </a:r>
                      <a:endParaRPr lang="en-GB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021079" y="5322957"/>
            <a:ext cx="1014984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Assess your partners work and give one </a:t>
            </a:r>
            <a:r>
              <a:rPr lang="en-GB" sz="2400" b="1" dirty="0"/>
              <a:t>CONSTRUCTIVE</a:t>
            </a:r>
            <a:r>
              <a:rPr lang="en-GB" sz="2400" dirty="0"/>
              <a:t> comment on how they could improve their work.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0" y="6355080"/>
            <a:ext cx="12192000" cy="502920"/>
          </a:xfrm>
          <a:prstGeom prst="rect">
            <a:avLst/>
          </a:prstGeom>
          <a:solidFill>
            <a:schemeClr val="tx1"/>
          </a:solidFill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en-GB" sz="2400" dirty="0">
                <a:solidFill>
                  <a:schemeClr val="bg1"/>
                </a:solidFill>
              </a:rPr>
              <a:t>l/o: Use models to explain electric current.</a:t>
            </a:r>
          </a:p>
        </p:txBody>
      </p:sp>
      <p:pic>
        <p:nvPicPr>
          <p:cNvPr id="7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676" y="274638"/>
            <a:ext cx="583848" cy="873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8474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2">
  <a:themeElements>
    <a:clrScheme name="Custom 2">
      <a:dk1>
        <a:sysClr val="windowText" lastClr="000000"/>
      </a:dk1>
      <a:lt1>
        <a:srgbClr val="C3D69B"/>
      </a:lt1>
      <a:dk2>
        <a:srgbClr val="1F497D"/>
      </a:dk2>
      <a:lt2>
        <a:srgbClr val="C3D69B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9513</TotalTime>
  <Words>664</Words>
  <Application>Microsoft Office PowerPoint</Application>
  <PresentationFormat>Widescreen</PresentationFormat>
  <Paragraphs>145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Century Gothic</vt:lpstr>
      <vt:lpstr>Comic Sans MS</vt:lpstr>
      <vt:lpstr>Corbel</vt:lpstr>
      <vt:lpstr>Theme2</vt:lpstr>
      <vt:lpstr>l/o: Use models to explain electric current.</vt:lpstr>
      <vt:lpstr>Circuits</vt:lpstr>
      <vt:lpstr>Current – what is it?</vt:lpstr>
      <vt:lpstr>What is a Model?</vt:lpstr>
      <vt:lpstr>Central Heating</vt:lpstr>
      <vt:lpstr>Central Heating</vt:lpstr>
      <vt:lpstr>Central Heating</vt:lpstr>
      <vt:lpstr>Creating your own models</vt:lpstr>
      <vt:lpstr>Assessment Grid</vt:lpstr>
      <vt:lpstr>True or False?</vt:lpstr>
      <vt:lpstr>Example 1</vt:lpstr>
      <vt:lpstr>ASDA Home Deliveries</vt:lpstr>
      <vt:lpstr>ASDA Home Deliveries</vt:lpstr>
      <vt:lpstr>ASDA Home Deliveries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Sounds – Pitch and Amplitude</dc:title>
  <dc:creator>ARBON, DARREN</dc:creator>
  <cp:lastModifiedBy>R Baddeley</cp:lastModifiedBy>
  <cp:revision>135</cp:revision>
  <cp:lastPrinted>2017-05-15T08:30:18Z</cp:lastPrinted>
  <dcterms:created xsi:type="dcterms:W3CDTF">2006-08-16T00:00:00Z</dcterms:created>
  <dcterms:modified xsi:type="dcterms:W3CDTF">2018-09-25T14:01:12Z</dcterms:modified>
</cp:coreProperties>
</file>