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67" r:id="rId2"/>
    <p:sldId id="262" r:id="rId3"/>
    <p:sldId id="258" r:id="rId4"/>
    <p:sldId id="264" r:id="rId5"/>
    <p:sldId id="261" r:id="rId6"/>
    <p:sldId id="260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56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14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1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4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56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7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2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2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12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0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ctr" defTabSz="914423" rtl="0" eaLnBrk="1" latinLnBrk="0" hangingPunct="1"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8" indent="-342908" algn="l" defTabSz="914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9" indent="-285757" algn="l" defTabSz="91442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518" y="188642"/>
            <a:ext cx="8420100" cy="1470025"/>
          </a:xfrm>
        </p:spPr>
        <p:txBody>
          <a:bodyPr/>
          <a:lstStyle/>
          <a:p>
            <a:r>
              <a:rPr lang="en-GB" u="sng" dirty="0"/>
              <a:t>l/o: To explain how static electricity is created.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363583" y="3284984"/>
            <a:ext cx="9432238" cy="3554526"/>
            <a:chOff x="168085" y="404664"/>
            <a:chExt cx="8706681" cy="3554526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554526"/>
              <a:chOff x="168085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99663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Describe an electric current.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Explain how static electricity is caused.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554526"/>
              <a:chOff x="6066454" y="404664"/>
              <a:chExt cx="2808312" cy="355452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/>
                  <a:t>Use the idea of delocalised electrons to explain how static electricity is made.</a:t>
                </a:r>
              </a:p>
              <a:p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20" name="Content Placeholder 2"/>
          <p:cNvSpPr txBox="1">
            <a:spLocks/>
          </p:cNvSpPr>
          <p:nvPr/>
        </p:nvSpPr>
        <p:spPr>
          <a:xfrm>
            <a:off x="1601899" y="1689101"/>
            <a:ext cx="3920441" cy="15958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400" dirty="0">
                <a:solidFill>
                  <a:schemeClr val="tx1"/>
                </a:solidFill>
              </a:rPr>
              <a:t>Keywords:</a:t>
            </a:r>
          </a:p>
          <a:p>
            <a:r>
              <a:rPr lang="en-GB" sz="2400" dirty="0">
                <a:solidFill>
                  <a:schemeClr val="tx1"/>
                </a:solidFill>
              </a:rPr>
              <a:t>Static electricity</a:t>
            </a:r>
          </a:p>
          <a:p>
            <a:r>
              <a:rPr lang="en-GB" sz="2400" dirty="0">
                <a:solidFill>
                  <a:schemeClr val="tx1"/>
                </a:solidFill>
              </a:rPr>
              <a:t>Charge</a:t>
            </a:r>
          </a:p>
          <a:p>
            <a:r>
              <a:rPr lang="en-GB" sz="2400" dirty="0">
                <a:solidFill>
                  <a:schemeClr val="tx1"/>
                </a:solidFill>
              </a:rPr>
              <a:t>Current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7099" y="248157"/>
            <a:ext cx="7118648" cy="7069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do all these pictures have in common?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" y="610341"/>
            <a:ext cx="2860682" cy="26372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113" y="1399722"/>
            <a:ext cx="2601455" cy="24013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6497" y="3670289"/>
            <a:ext cx="3035276" cy="28017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850" y="3525840"/>
            <a:ext cx="2829895" cy="25755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9239" y="1842438"/>
            <a:ext cx="3667825" cy="3381328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0" y="6305798"/>
            <a:ext cx="12192000" cy="56940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bg1"/>
                </a:solidFill>
              </a:rPr>
              <a:t>l/o: To explain how static electricity is created.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1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Static electricity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331" y="1325440"/>
            <a:ext cx="10487294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Produced by rubbing 2 materials together.</a:t>
            </a:r>
          </a:p>
          <a:p>
            <a:endParaRPr lang="en-GB" dirty="0" smtClean="0"/>
          </a:p>
          <a:p>
            <a:r>
              <a:rPr lang="en-GB" dirty="0" smtClean="0"/>
              <a:t>When the materials are rubbed charges are passed between the 2, one becomes positively charged and the other negatively charged (they both have different charges).</a:t>
            </a:r>
          </a:p>
          <a:p>
            <a:r>
              <a:rPr lang="en-GB" dirty="0" smtClean="0"/>
              <a:t>Electrons are transferred </a:t>
            </a:r>
            <a:r>
              <a:rPr lang="en-GB" dirty="0"/>
              <a:t>from one object to the </a:t>
            </a:r>
            <a:r>
              <a:rPr lang="en-GB" dirty="0" smtClean="0"/>
              <a:t>other.</a:t>
            </a:r>
          </a:p>
          <a:p>
            <a:endParaRPr lang="en-GB" dirty="0" smtClean="0"/>
          </a:p>
          <a:p>
            <a:r>
              <a:rPr lang="en-GB" dirty="0" smtClean="0"/>
              <a:t>Electrons are negatively charged</a:t>
            </a:r>
          </a:p>
          <a:p>
            <a:r>
              <a:rPr lang="en-GB" dirty="0" smtClean="0"/>
              <a:t>The same type of charges </a:t>
            </a:r>
            <a:r>
              <a:rPr lang="en-GB" b="1" dirty="0" smtClean="0"/>
              <a:t>repel</a:t>
            </a:r>
          </a:p>
          <a:p>
            <a:r>
              <a:rPr lang="en-GB" dirty="0" smtClean="0"/>
              <a:t>Opposite charges </a:t>
            </a:r>
            <a:r>
              <a:rPr lang="en-GB" b="1" dirty="0" smtClean="0"/>
              <a:t>attract</a:t>
            </a:r>
            <a:endParaRPr lang="en-GB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258296"/>
            <a:ext cx="12192000" cy="61691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bg1"/>
                </a:solidFill>
              </a:rPr>
              <a:t>l/o: To explain how static electricity is created.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5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5" y="2468440"/>
            <a:ext cx="1126730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5" y="4394482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050" y="3874226"/>
            <a:ext cx="3655941" cy="248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76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does a Van Der Graff generator work?</a:t>
            </a:r>
            <a:endParaRPr lang="en-GB" dirty="0"/>
          </a:p>
        </p:txBody>
      </p:sp>
      <p:pic>
        <p:nvPicPr>
          <p:cNvPr id="3" name="Picture 2" descr="http://www.arborsci.com/Vandegraaff/images/Van_de_graaf_gener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8580" y="1352210"/>
            <a:ext cx="3380771" cy="4591393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357938"/>
            <a:ext cx="12192000" cy="50006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bg1"/>
                </a:solidFill>
              </a:rPr>
              <a:t>l/o: To explain how static electricity is created.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662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Van de </a:t>
            </a:r>
            <a:r>
              <a:rPr lang="en-GB" dirty="0" err="1" smtClean="0"/>
              <a:t>Graaff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1208" y="1490816"/>
            <a:ext cx="6485808" cy="409858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2000" dirty="0"/>
              <a:t>1. Hollow metallic sphere (with positive charges) </a:t>
            </a:r>
            <a:br>
              <a:rPr lang="en-GB" sz="2000" dirty="0"/>
            </a:br>
            <a:r>
              <a:rPr lang="en-GB" sz="2000" dirty="0"/>
              <a:t>2. Electrode connected to the sphere, a brush ensures contact with the belt</a:t>
            </a:r>
            <a:br>
              <a:rPr lang="en-GB" sz="2000" dirty="0"/>
            </a:br>
            <a:r>
              <a:rPr lang="en-GB" sz="2000" dirty="0"/>
              <a:t>3. Upper roller</a:t>
            </a:r>
            <a:br>
              <a:rPr lang="en-GB" sz="2000" dirty="0"/>
            </a:br>
            <a:r>
              <a:rPr lang="en-GB" sz="2000" dirty="0"/>
              <a:t>4. Side of the belt with positive charges</a:t>
            </a:r>
            <a:br>
              <a:rPr lang="en-GB" sz="2000" dirty="0"/>
            </a:br>
            <a:r>
              <a:rPr lang="en-GB" sz="2000" dirty="0"/>
              <a:t>5. Opposite side of the belt with negative charges</a:t>
            </a:r>
            <a:br>
              <a:rPr lang="en-GB" sz="2000" dirty="0"/>
            </a:br>
            <a:r>
              <a:rPr lang="en-GB" sz="2000" dirty="0"/>
              <a:t>6. Lower roller (metal)</a:t>
            </a:r>
            <a:br>
              <a:rPr lang="en-GB" sz="2000" dirty="0"/>
            </a:br>
            <a:r>
              <a:rPr lang="en-GB" sz="2000" dirty="0"/>
              <a:t>7. Lower electrode (ground)</a:t>
            </a:r>
            <a:br>
              <a:rPr lang="en-GB" sz="2000" dirty="0"/>
            </a:br>
            <a:r>
              <a:rPr lang="en-GB" sz="2000" dirty="0"/>
              <a:t>8. Spherical device with negative charges, used to discharge the main sphere</a:t>
            </a:r>
            <a:br>
              <a:rPr lang="en-GB" sz="2000" dirty="0"/>
            </a:br>
            <a:r>
              <a:rPr lang="en-GB" sz="2000" dirty="0"/>
              <a:t>9. Spark produced by the difference of potentials </a:t>
            </a:r>
          </a:p>
        </p:txBody>
      </p:sp>
      <p:pic>
        <p:nvPicPr>
          <p:cNvPr id="1026" name="Picture 2" descr="http://www.arborsci.com/Vandegraaff/images/Van_de_graaf_gener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3905" y="1720490"/>
            <a:ext cx="2679678" cy="3639245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6357938"/>
            <a:ext cx="12192000" cy="50006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bg1"/>
                </a:solidFill>
              </a:rPr>
              <a:t>l/o: To explain how static electricity is created.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950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Uses and dangers</a:t>
            </a:r>
            <a:endParaRPr lang="en-GB" dirty="0"/>
          </a:p>
        </p:txBody>
      </p:sp>
      <p:pic>
        <p:nvPicPr>
          <p:cNvPr id="2050" name="Picture 2" descr="http://t2.gstatic.com/images?q=tbn:ANd9GcRjJuLmnwpNDzxPTDKqfQ3SJe0fevnVOdNRjw34Q6s3b1jyV1v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4614" y="1380820"/>
            <a:ext cx="1981200" cy="2016369"/>
          </a:xfrm>
          <a:prstGeom prst="rect">
            <a:avLst/>
          </a:prstGeom>
          <a:noFill/>
        </p:spPr>
      </p:pic>
      <p:sp>
        <p:nvSpPr>
          <p:cNvPr id="2052" name="AutoShape 4" descr="data:image/jpg;base64,/9j/4AAQSkZJRgABAQAAAQABAAD/2wCEAAkGBhQSEBUUExQVFBUUFRUUFRQUFBUUFBQVFBUVFhQVGBUXHCYfFxkjGRQXHy8gJCcpLCwtFR8xNTAqNScrLSkBCQoKDgwOGg8PGiwkHyQtLiwqLCwpLCksKSosLCksKSwpLCwsLCwsLCwpLCwpLCwsLCwpLCksLCwsLCwsKSwsLP/AABEIAMIBAwMBIgACEQEDEQH/xAAbAAABBQEBAAAAAAAAAAAAAAAAAQIDBAUGB//EAEAQAAEDAgQEAwYDBgQGAwAAAAEAAhEDIQQSMUEFUWFxEyKBBhRCkaGxMlLRI2JyweHwFoKisgcVJDOS8UNjk//EABoBAAMBAQEBAAAAAAAAAAAAAAABAgMEBQb/xAArEQACAgECBQQCAQUAAAAAAAAAAQIRAxIhBBMxQVEUIjJxYYGxI5Gh8PH/2gAMAwEAAhEDEQA/AOPc+d51udyTJQE1oTgvTGPBKkZUUIKkagpE7aqv8VrftJ5spnrem3XqstpWhxRhik7Y0mDsQCPqBPY8lLW6LT2GUcVGtwdRMeo6qeniGjc/IfrdZkp4M2/u6rSNTZtUsYPzD5H6/wBlaFHHiBF+ey5djyNNT62HL+9k4YgjdS8dlrL5O4w+NB1VkYpcjhuL5Wgm9yI7Rv6q7S9pG/E0+hWTxsq4M6TxJVWrRlRYfidIuyyQTpyvpdLUxlPMWkwWzr0UU0ONJ7ENWlG6p1ipMVjWjdZ7+INJ1WiTNLRYq17CxmNZ6mLQqdTEJamMt/fdUatVWkQ3RJUxKqVKyjqVVXfVWiRhKZI6uUDFk2mdgDeOUclVdVTPGEjuFZk5EzsRPT0t8lC6oVC+vCidikyGyyaxSsxJBsY7KgcQkFZMnUdjwl491xL2gzFNsaiHOvEaaLnK+IEwRHUTI+Zutb2LxZ94awwW1ZpvadC0/wA7LK49hG0zLHFwLqguIjI6I62IWS2m0aN3GyjWkX1GkgyPmNFWfWTBii2Y3EEagiQYPqAfRQuxDfykdj+qsyse6soKldMrGLgyOffmNiq4JOgJ7CUgJDWQm+7P/KfuhTaDc7RqckClFA20k/Dof0npKk3I04FO93dy9LT3jWOqfSw5JAMC4m4kDmRMpgWcJw0vaXkhjBMvdpaLNAu43FgjieN8R7iJylxLQewaLaCwA9FPxOoW1skeVoyNaDINM3Bncmc08ys2q2HEawSJ5wYlTHfdlPwEoDkyUArQgnL5bbaSR0Mfb+abRguAJgTc9E1p5dvmihrMWaCb6TsD6wgCSs505XAty2yxGX059TdNa5Qvqkkk3JuepKTOqQrNGlV8szdpHfK6fsf9y0OLO8Rja4+LyVOjwNexF/msTD1wJBmHCLRa4MwddNLarboMHudS5PmpukD4TmaLHQ5gQVlPZpmkXaMYVbmTsfsoH1jpKbiBBnY3Bj6d5tCp4irN+d/rZbIxciz74Ruo3Y081nvqqF1ZOiNbNI4xRvxazHYlMNdKhay+7FqM4pUXVUwvTFqL7q8jt9lF4qpeKnNr+na3zQFlrxFd4ZgH1qgYwZnO0H3PQLMDvT7LrfY4+G2viN6NI5b2z1PKAQNdSpnLTGyoq2XaL6GAJeKvi12ggNaP2bXkRJfPmAnbdcmeJg5m1JLHS6QAXMf+ZoJEzEESJB5gKljMVJKZhA2PEqEZJywQXOcYBIaNNCLkwJGqnSoq31G5Xsi1xBlCm9zJqvLSQT5KYEbfHN97C1pmVQx9MNylpcWvbmGYAOHmcwgxbVh+ar4vFGo9zzq5xcd7uM/zVnD1c9F7HAHw256ZjzN/aMzgEathzjB0ibXUt0FFNtYjQkdkOxDjYuJ31KjSKHIBUJEKNYzvA5OL51vz6yqzKqla5bGlkoCkpsk2UTStmvXGGIYxo8QNaXVHCXBzmh0MBs2A4CYmRspbrYpC8Tlj6ZcCD4IY6NWuyFsdHBpaYt9VnGgCCWuzRciCDG5HMDfl2ukpVQQ5rjEkODjJhwnWLwQTz2T21DTcWxza4H4gbG/2KEqBuysiU+rTAgjR0xOogwQeffqo1diHvqT0TnkeH1Lr9mgRbuTf+zFCew+Uz0jvv9B9AmIiAQlcEQnZNCBdBwfzYeszmzxAOXhm/wAwfosMNW37NvjEBuzgaZHMR+olRk+JcepiOaXAs3JBb30j1H1AWfiqJHSIBBsQe2t9fVavEKMGQPKdOQ5t7i9lSLs7chcRH4CbgcwYuBvbra6tPuRJdjJeq71oVsHFszS6NGyZ9YgmOvTVZ7lZi0V3lRl6leFA8IJoQvTTVTSU0oGkP8RK1yilTYenJQFGpwbhdSu8MptLifpzJOw6ro+JYujhMLUw9Op41SqWio5tqbMhmGn4jO+inbSGC4c7MYq4prSwNkOaxpvmPI8l5/iK0lZfN32X+TX4/YletJVmu0NwzAbl7nPaIjI0Sx198xaP/wAx1igr+IeKlBrpIdRDaRBFiHOqOaWnY6giNpm5UTkJIz1Jh8QWODm6g+h5gjcEWI3BUSRYykM0n8PY9006lNrSZyvfkNMG5BzDzR+7mJjnZNPCfKXCrTLYMOGe7hJyEZZa4gGMwAMWKz5VrAYhoJa8EsfAdl/GIMhzZsSORsZi1iMtQyqhTYzD+HUeyZyuc2YiYMTG3ZIp1AdQ16nZUWZTrK7gaRqVGsb+J7g0SYEkwLr0KJUjf4Nho/bPafDpjPJHle5pGVgJtJMekqlWxJc4uJkuJJPMm5UnG8cyKdJji4UWlhcRlDjncZDZsLkSblZraqiKvdmjl2LbHXVrFHMPEGhMH91wA+h1HqNllmsrXD68uLfzNcOYkNJaT2IBnaFT8hqLOaaQj4XGeucCD/oI+ShLk3BVwZYfjFujm3aT0jMD/FOyifU0639EIdkyV3JRtqprqqoVkqcCq4rJQ9Og1Fumd+X32Wr7OMnE0/4gfldYzX29fv8A+gt72SpTiGnZkuJ6Af1UZNosuLMmvVIqGN3RBuDfQjdUMQReNJMHeNlqYmHVA5os5xED4XQSB2Oo7HksgEQqRMmUahPyuozXcdTPR0O++6lrvgyqznBUYMjqtBBMRBAtoZB56afVUq6uhwykX1kbjqOmv0VOsxMRVKCgpEAItXgDmiswvbmaHNzN/MJEhZYXSexPD/FxdNtvxBxnSGeY97BJuk2UuqLP/EWu732o0ukNIDbRDcohsbQDHouPJW97Y48VsXVeJhz3ETrE2WAs+kUhvqwKnwWILXQAHB3lcw/heCdDyvBnYgFQK23AuY4GoMgBBOaxIEHyjV1txa4WEmMhx1EMqPaJgOIaTqWz5SesQoFaxL/EBf8AFPmG5BJh31g+nNVVkxiJWvIIIsRcHkRokQs2Bpu4hRccz6BzG7slUsaTuQ0tMdpjlAshZiEhmox66L2Rd/1Acb+GyrU7GnTc4EDcggH0XLNXS8ABpYavibS0CjSJvD6shxjpTz3O5C9Oa9pzx2ZnVMXckm5uTzKQYtZr6hTRUV0hbmscUrnDK3mc78lN7o3Ply+kZp7NOq57xVpcGqy8s3qU3sB1glsi28xEdbXASktik3Zdw2IhlR3Job/5uE/6WuH+ZQe9dVXwLszKw1JpZgP4ajHE+jcx+aqShITkbLcZZI7FSsYvKXxiq0hrZrDFQntxqxfEKkpVSCnpFrZuNxO0/p/VdfwSqaOEfUOr3AsG7hSBe8diYHquH4dQLi3kTHbuus9rcX4Ap0GzNARm3JJDyR+7IELPIrqJrjlScmZOIxQZLxmdSqiLEB7HAzlm/mbb+IHabV6jqTnNAqOa58fipw0lziAbPOXkYnfsjiFMe7PcwSzxRUbHwse1zSD1Y4MaeRcNnCcAEubA1aSQJAJBF4nWMug/MmlaJcnZbrlskGo0EWPlfEjW+X+SgNZgFszj0ho+xJ+ikcDiGyADXBOYAQ6s20OAFnVAc07kQbkErJc5NMVMv+9z22bsP69VXq1pUBqqMuQ2NJgShIhRZQ4Fdj/w3cPfGSLkPDDyfkOU9brjWhdx7M/9Ngq2K/8AkJ8Clza5wlz52IbYd0p/FrzsOPU5LihPiOnWTPebqkpcTVzOJO5USnIwRJh6OZ4bzNzyGrj6CT6JMTWzPLtJOnIbD5JcLVDXSdIIMaw5pade6StSiCDLTodNNQRJg9Oq52xi0zLHAa2d3A1HpM+h5KFTYXUnk1/1aR9yB6qArNsYIQhRYAhCEAa+FwDnAOcQxh0e+QDzygAl/oDG8Le42/wsJhqTDZwfXdIhzi5xYxxEkAFjRA7ndR8Jwrar6lasP2dFjTkaSM0QyjSDtRNr6w1xVLi+OdiKpe4AWAa1ohrGtENa0cgF6qTcvo5XJJfZlOSZVZ8BOGFWukjmJFTIpsO8scHDVpDh3BkfUKcYVSMwRT0EvKjYdwwGtVqU2yH+I1lIWM1RAItBpBtQOzfwgxMrExeBNN5aZtoYMO6idWzoVucRokPpwcuWm0CLZSNRb8rhHPyApcQ4B1wCx4Y8suGhzgC4tj8Juf8Ay0KmGN7Dnljuc8aCPAW4MEx05HGYJhzQJgEkAgm8DcCeireEtlBMweVozfdkoorRLE0sVaEJZWxeFUiXiASQRYCT8guh/wCIB/bN5+FTnvlCpUKZ8OmxstzFxLQfxy5uVxHKJAn8pjUk2vb5wFZrJvTpU2OjZzW3C5XvkX7O6O2N/owsJWe2gXUwHRUcKrSMzS19MBuYbAxUE2MxuAqfGuG+DUDm/wDbfFSlcyGm+UzfM02Pod1DTxBY6RBkQQ4S1wOoI5foCIICviq0Dw3kihXaHNJOfwqkRmECTDgWOGpb1DUpKnYRdo58k6781eGPFVuWuXEi7aoaH1Bza6SC9vcyItYwo8fw91IiYIcA5j2yWPadC0kDtzBBBAIVNS0maIsYvBZIIcHtcCWuaHQYJBEOAIIIuOo5hVVdw2KbkNOoCWSXNc0S+m4xJAkZgcoBBPUQUzE4HKMzXNqMmMzZsTMS0gFsgbjYqPsoqohCc0XTSEafAeCPxNUU2C55mAABJJOwAXU8bq0cLgX4ZlZtZ1SoHOLQcrAwbT8RPLYJPZfD+74PEYh/lz0zRpbFznkTHYC/dcRiaxJSfuf4X8jWy+yFyalKRYzYwKsUK7AAHsLgHF1n5ZBDQR+E/l+qrIWDGWGAQXNNxqw7gi8cxzGt97wx9AQXNIIGxs4Am1jr6SmUakOmJGhHMGx+hUobDXReQCDzbN7bXAnsp6gV0ISKBiykQhID0IYXJw82g1a413bSYTb1qarFGFXW+0ocamYnNTcJpEE5fDFgADpEQRzWG5q+ixRuN+Txc02pUuxUbhk8UApSklbKJzOTGCmEsJUoCdCsu4sy0PGjpJHIk30/eE7Wc1Qvh9PrTHzYXfcOf8j0uuGqi7TZrt4mHaB3OIsY57kBOw7C3xmnZhBH8NRm/osqrY6L1b+Sph6mVwd+Ug976JK9KDa4N2nmP15oe20jSflbRPY6WFpE5Zc3mJLc3cQJ+qt+SVuqK6lw+HzuDZid+QAknrYGyY1kq/hKBBgRndLQPyg/ic4nTy5h6k2gSpOkVjVs2vZZodiHPgHKx7qbT+42KY6wB9FznHyXvLyZz3J/egZx6E/Ihdb7MZR4pZJLaNQ5zabR5R8I7ye2i5rEtDmvBtcOB9cp/wBw+S5Yr+o39HoTdY0czVYpcK4FjqbjAMOaXfhDxYzylpInmGq1Vwvr2VZ9BaSgYwyUW6LMmGrBxbWph1KGh7srXOLvMBYtdAI0vJ1i2diOHh1PxKQcWi1RriHOpnYkgCWEaGBcEbAnV4ewe71w4eUmkZ5uBcALX0Lnf5DzVPCxTqSQYhzXAXkEESJ5GD6bLBQds6OatjGNMqTDYl9N0tJB35EciNCOhsVdxeFaDaYOhmbctAqrqfRNwKU7B2V+jcjhsJLSP8xJBHrPSLrh2QRB+UhMFNWaLbg7oUaFKR2PtNSycNwzKhHiDM5rRr4TxmBd1lefPXee1oz4PBv/APqdTPdjtPkVwtRqxivb+3/Jq37iNInQkhYyiyhqEsIhYuLGNU9OpYE6NNgLGDJcJ/vVQwlBsRzj6KKAcaN7ERsZF0xzYSKQGRB2FvS8H0lQBEhKkUjPVmnNgnZtGVB4Z5ucP2je0Bp/9rCcVt4g+Hg2NNzWcal/gayWCOrjN+QCw3L6TF3+zwc3ZfhDSmpSkhbGAoSympUAKzVX4sap08LLzJc5hpGexGYnq3mFnq9h70Kw1IyGOQLhmP8Aob8x1WeTob4fH7/sZ2ZDHwczbEXSAczH3TmVGtuPMeoED0vPrZNiQ/3eXW8rYa4k6NDgDHXoNSrJeKYLWthxEOLvxAH4YFmmNe8c0x+Od5TJJAj8WnlyggbeWP6KPDMkhRTfU3VJ7HUexzCXvGxpPB+VvrC5zEPh068xzG4XV14wmGAH/crNBJ0ys2Hclcviqmdhc78QcAHR+KQ4kO5kQL6+a82jHG7k5dmdWVVFR7ozq1OII0Ok62MR3UUKWdQe4725dP5KJwXQcLL2Eph1Go07Frm92Nqk/wCnN6wqL2yr+DeGBk2z5iSdhDqbbcpLiecdFTrUiww4Qf10IO4IvO6zj1ZpL4oYaILQDtPcf0UBwYVgFNJVUidbK/uQWlwPggrVmU5jM4CTtKrArd9k3RiabjEMcHOk6DMG+plwWWTaLaNcTcpJMT2vxDHZKNMEU6Ac0Tq4ky5xG11yVTBrp/aXDlmIqNOoe71vMrBeohFaVRpknLWzNdg1E7DFaTlE5JxRcckjPNIphar5CQsWTxpmqyGfCCrxoBRnCrJ4fBayIqIaYVsYTqne6hZenY+ZEqQOv0QrngDkkVenQuYj0jjtGKFC8xnYD+ZoLXsd0EVLDZc+V09QDFUQxnlqUQTkOjmhrGnK7n5RY89SuZe2DC9XA9qfU8niF7tS6MYhZ9fjbGPLYcYtIiJ33TP8Q0+T/kP1Q+JxJ05ELh8jV6TSKjo4hr5ykGCRYrPf7QMgw1xMWBAg976KlwvijaYcHDUzIAnt2WUuLgppJqu5rHhZ6W2tzoCVfcfDw+nmeSDzDC2xI2zCYnbNzlYWH4/RzDMHlouRAvF413NvVK/2nY4knMcxGYQAIGgF7RtyhOXEY261IrHhnFXRYLkiiw+LbUnJMDciNfVTLeMlJWjGScXTHsK08HSIjKCXET1DTYQOovPIjms5kDW55bep/l9lZo1C50ncyepJQ9zTG6Oo9qfPRoVNyzKQNAWcotuuUfek/o5juw8zSfm5o9Quu9po8Ci3YU2Fp6kPLpHXKFxlKsPEyz+IOaSLgZhlk8oLgfRc2F/0/wDfJ1517yq5yWkL30UbxBuk8RdFnHRPiK2Z09AB2aMottYCynJmkwHXM8NPIeU5fm426yqIcp6bv2buhaR3Mg/Mf7VLLXVkUpJSuqTr8/1TUEUS0WFxAAJJMADUk6BdRwTh5fUc2nlFNkCrUcQA5oMEkk2bIJAHIakSsPB0QyHuNyHBrBdxMFt9mi/e2nLoMQ73fAMAHmxEucd8jD5QPW6wyyb2Xc68Ea9zKHtljm1Kzi0WBLQ6T5mhrMh5aXnquXeVfdjZaWvEj4T8TT0PLeDbtqs5/wA1cVpjpM5PVLURuKYSnEphUMtCJYQlCRQQiEqEhCQmpyRAxIQlhCQHZexXFWVhWsQ8UXxe0ZZeZ2MAgdwoPaerkpmu0gh4A5EVIGYkbSZdy1GxC5z2Xxj2irTpNc6pVDYa3VzGZnVG6zydEXDD0UntBxSaLaMAjxDUzSJHlykQDodf8vdYQzt45ZL36DliWqOOtupzxKRCF5h3AhCEACEIQBr8CxkZmHfzNgXkQCPl9lp062vMEggAmCDz0lcux5BkGD0T6GJcwy0x9j3C78HGcuKi0cmXhtbbR03iGdD6kD7SilxMNqtaSwTrJMA2iTFt7LCr8We4QPLzjf8ARUVtl45dIEYuFreR6V7f8dZSdTpB3iOZSY1wB8kxN412tf0Xn1TiDy6c0cgLAdIVZC4JZptJJnZoV2zbp8cDx+0EO/OB+L+IDfrvupWVgRINlz6UOXRj4yUVUtzCfDxe62Ogp1QRINlOaw8KZEZ7nu3yfZ3z6rnG4ghpbsUnjHLlm0zHW/6lavjVXT/pC4b8m8HTfZPZUvaLfNc/7w7LlmyKFctdIT9bG1sL0rrqd/7L4NtbEUmOu0Tm7AucfRP9reIl722DQGw2mBGQAkadYm/NclgfampRJLAA7K4BwmW5gRIvyP0UNTjhdq2Tucxudz6p+oxuepvsVy5qGlIuPcoiVQ/5kZmPT5/qpTjW/wB9louIhLuZ8mSJikVb323X+UplTGXty06rN54dbLWKRdSqj78eQSYjEyRBSfEQq0PlSsvFyVZhrmBfTQpGVyBAKz9VG+hXJZppQ1VGYoZNYcBbqo3Yx02MWH93VvPBKyFikzR8NCzzj3c/oEJepgHJmRYXFOpva9jix7TLXNMEEbgqTiGPdWqOqOgOeS4hohskyYG0mT6qsheadgIQhAAhCEACEIQAIQhAAhCEACEIQAIQhAAhCEACEIQAIQhAAhCEACEIQAIQhAAhCEACEIQAIQhAAhCEACEIQAIQhAAhCuu4YcjXBwcTl8omRmDnC5EaNO6TaQFJCm90fE5TETMbc1I7hlQfAfoevy6pgVUKx/y+pfym0T0mCPuEo4bU/IeXryQBWQrAwD/ynWPUGI7yhuAeXZcpmJi2kxPzQBXQrLOG1CJDSQdNE1uBeROUxrO0IAgQpa2Gc2MwInSfT9VEgAQtOn7O1SCYAAEzIvYGBG90f4draloganMDFwNupQBmIWn/AIdrTEN5We3aAd+qRnAKp0AiSJzCJAnXe33QBmoWhW4HUaYgG5uDItee0QfUbpuI4NVYwucAAInzAm8DSebggCihCEACEIQAIQhAAhCEACEIQAIQhAAhCEACEIQAKxUxDixrS5xaNGkkgdhshCTQyGUIQmIJRnJ3KVCAElEoQgAzHRCEIARIhCAHSlzIQgBzq7i7MXEmRckzaIv6D5JDWcZMnzfiubyZM87oQgBoKCUIQA1CEIAEIQgAQhCABCEIAEIQgD//2Q=="/>
          <p:cNvSpPr>
            <a:spLocks noChangeAspect="1" noChangeArrowheads="1"/>
          </p:cNvSpPr>
          <p:nvPr/>
        </p:nvSpPr>
        <p:spPr bwMode="auto">
          <a:xfrm>
            <a:off x="2444455" y="-884238"/>
            <a:ext cx="2004417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54" name="AutoShape 6" descr="data:image/jpg;base64,/9j/4AAQSkZJRgABAQAAAQABAAD/2wCEAAkGBhQSEBUUExQVFBUUFRUUFRQUFBUUFBQVFBUVFhQVGBUXHCYfFxkjGRQXHy8gJCcpLCwtFR8xNTAqNScrLSkBCQoKDgwOGg8PGiwkHyQtLiwqLCwpLCksKSosLCksKSwpLCwsLCwsLCwpLCwpLCwsLCwpLCksLCwsLCwsKSwsLP/AABEIAMIBAwMBIgACEQEDEQH/xAAbAAABBQEBAAAAAAAAAAAAAAAAAQIDBAUGB//EAEAQAAEDAgQEAwYDBgQGAwAAAAEAAhEDIQQSMUEFUWFxEyKBBhRCkaGxMlLRI2JyweHwFoKisgcVJDOS8UNjk//EABoBAAMBAQEBAAAAAAAAAAAAAAABAgMEBQb/xAArEQACAgECBQQCAQUAAAAAAAAAAQIRAxIhBBMxQVEUIjJxYYGxI5Gh8PH/2gAMAwEAAhEDEQA/AOPc+d51udyTJQE1oTgvTGPBKkZUUIKkagpE7aqv8VrftJ5spnrem3XqstpWhxRhik7Y0mDsQCPqBPY8lLW6LT2GUcVGtwdRMeo6qeniGjc/IfrdZkp4M2/u6rSNTZtUsYPzD5H6/wBlaFHHiBF+ey5djyNNT62HL+9k4YgjdS8dlrL5O4w+NB1VkYpcjhuL5Wgm9yI7Rv6q7S9pG/E0+hWTxsq4M6TxJVWrRlRYfidIuyyQTpyvpdLUxlPMWkwWzr0UU0ONJ7ENWlG6p1ipMVjWjdZ7+INJ1WiTNLRYq17CxmNZ6mLQqdTEJamMt/fdUatVWkQ3RJUxKqVKyjqVVXfVWiRhKZI6uUDFk2mdgDeOUclVdVTPGEjuFZk5EzsRPT0t8lC6oVC+vCidikyGyyaxSsxJBsY7KgcQkFZMnUdjwl491xL2gzFNsaiHOvEaaLnK+IEwRHUTI+Zutb2LxZ94awwW1ZpvadC0/wA7LK49hG0zLHFwLqguIjI6I62IWS2m0aN3GyjWkX1GkgyPmNFWfWTBii2Y3EEagiQYPqAfRQuxDfykdj+qsyse6soKldMrGLgyOffmNiq4JOgJ7CUgJDWQm+7P/KfuhTaDc7RqckClFA20k/Dof0npKk3I04FO93dy9LT3jWOqfSw5JAMC4m4kDmRMpgWcJw0vaXkhjBMvdpaLNAu43FgjieN8R7iJylxLQewaLaCwA9FPxOoW1skeVoyNaDINM3Bncmc08ys2q2HEawSJ5wYlTHfdlPwEoDkyUArQgnL5bbaSR0Mfb+abRguAJgTc9E1p5dvmihrMWaCb6TsD6wgCSs505XAty2yxGX059TdNa5Qvqkkk3JuepKTOqQrNGlV8szdpHfK6fsf9y0OLO8Rja4+LyVOjwNexF/msTD1wJBmHCLRa4MwddNLarboMHudS5PmpukD4TmaLHQ5gQVlPZpmkXaMYVbmTsfsoH1jpKbiBBnY3Bj6d5tCp4irN+d/rZbIxciz74Ruo3Y081nvqqF1ZOiNbNI4xRvxazHYlMNdKhay+7FqM4pUXVUwvTFqL7q8jt9lF4qpeKnNr+na3zQFlrxFd4ZgH1qgYwZnO0H3PQLMDvT7LrfY4+G2viN6NI5b2z1PKAQNdSpnLTGyoq2XaL6GAJeKvi12ggNaP2bXkRJfPmAnbdcmeJg5m1JLHS6QAXMf+ZoJEzEESJB5gKljMVJKZhA2PEqEZJywQXOcYBIaNNCLkwJGqnSoq31G5Xsi1xBlCm9zJqvLSQT5KYEbfHN97C1pmVQx9MNylpcWvbmGYAOHmcwgxbVh+ar4vFGo9zzq5xcd7uM/zVnD1c9F7HAHw256ZjzN/aMzgEathzjB0ibXUt0FFNtYjQkdkOxDjYuJ31KjSKHIBUJEKNYzvA5OL51vz6yqzKqla5bGlkoCkpsk2UTStmvXGGIYxo8QNaXVHCXBzmh0MBs2A4CYmRspbrYpC8Tlj6ZcCD4IY6NWuyFsdHBpaYt9VnGgCCWuzRciCDG5HMDfl2ukpVQQ5rjEkODjJhwnWLwQTz2T21DTcWxza4H4gbG/2KEqBuysiU+rTAgjR0xOogwQeffqo1diHvqT0TnkeH1Lr9mgRbuTf+zFCew+Uz0jvv9B9AmIiAQlcEQnZNCBdBwfzYeszmzxAOXhm/wAwfosMNW37NvjEBuzgaZHMR+olRk+JcepiOaXAs3JBb30j1H1AWfiqJHSIBBsQe2t9fVavEKMGQPKdOQ5t7i9lSLs7chcRH4CbgcwYuBvbra6tPuRJdjJeq71oVsHFszS6NGyZ9YgmOvTVZ7lZi0V3lRl6leFA8IJoQvTTVTSU0oGkP8RK1yilTYenJQFGpwbhdSu8MptLifpzJOw6ro+JYujhMLUw9Op41SqWio5tqbMhmGn4jO+inbSGC4c7MYq4prSwNkOaxpvmPI8l5/iK0lZfN32X+TX4/YletJVmu0NwzAbl7nPaIjI0Sx198xaP/wAx1igr+IeKlBrpIdRDaRBFiHOqOaWnY6giNpm5UTkJIz1Jh8QWODm6g+h5gjcEWI3BUSRYykM0n8PY9006lNrSZyvfkNMG5BzDzR+7mJjnZNPCfKXCrTLYMOGe7hJyEZZa4gGMwAMWKz5VrAYhoJa8EsfAdl/GIMhzZsSORsZi1iMtQyqhTYzD+HUeyZyuc2YiYMTG3ZIp1AdQ16nZUWZTrK7gaRqVGsb+J7g0SYEkwLr0KJUjf4Nho/bPafDpjPJHle5pGVgJtJMekqlWxJc4uJkuJJPMm5UnG8cyKdJji4UWlhcRlDjncZDZsLkSblZraqiKvdmjl2LbHXVrFHMPEGhMH91wA+h1HqNllmsrXD68uLfzNcOYkNJaT2IBnaFT8hqLOaaQj4XGeucCD/oI+ShLk3BVwZYfjFujm3aT0jMD/FOyifU0639EIdkyV3JRtqprqqoVkqcCq4rJQ9Og1Fumd+X32Wr7OMnE0/4gfldYzX29fv8A+gt72SpTiGnZkuJ6Af1UZNosuLMmvVIqGN3RBuDfQjdUMQReNJMHeNlqYmHVA5os5xED4XQSB2Oo7HksgEQqRMmUahPyuozXcdTPR0O++6lrvgyqznBUYMjqtBBMRBAtoZB56afVUq6uhwykX1kbjqOmv0VOsxMRVKCgpEAItXgDmiswvbmaHNzN/MJEhZYXSexPD/FxdNtvxBxnSGeY97BJuk2UuqLP/EWu732o0ukNIDbRDcohsbQDHouPJW97Y48VsXVeJhz3ETrE2WAs+kUhvqwKnwWILXQAHB3lcw/heCdDyvBnYgFQK23AuY4GoMgBBOaxIEHyjV1txa4WEmMhx1EMqPaJgOIaTqWz5SesQoFaxL/EBf8AFPmG5BJh31g+nNVVkxiJWvIIIsRcHkRokQs2Bpu4hRccz6BzG7slUsaTuQ0tMdpjlAshZiEhmox66L2Rd/1Acb+GyrU7GnTc4EDcggH0XLNXS8ABpYavibS0CjSJvD6shxjpTz3O5C9Oa9pzx2ZnVMXckm5uTzKQYtZr6hTRUV0hbmscUrnDK3mc78lN7o3Ply+kZp7NOq57xVpcGqy8s3qU3sB1glsi28xEdbXASktik3Zdw2IhlR3Job/5uE/6WuH+ZQe9dVXwLszKw1JpZgP4ajHE+jcx+aqShITkbLcZZI7FSsYvKXxiq0hrZrDFQntxqxfEKkpVSCnpFrZuNxO0/p/VdfwSqaOEfUOr3AsG7hSBe8diYHquH4dQLi3kTHbuus9rcX4Ap0GzNARm3JJDyR+7IELPIrqJrjlScmZOIxQZLxmdSqiLEB7HAzlm/mbb+IHabV6jqTnNAqOa58fipw0lziAbPOXkYnfsjiFMe7PcwSzxRUbHwse1zSD1Y4MaeRcNnCcAEubA1aSQJAJBF4nWMug/MmlaJcnZbrlskGo0EWPlfEjW+X+SgNZgFszj0ho+xJ+ikcDiGyADXBOYAQ6s20OAFnVAc07kQbkErJc5NMVMv+9z22bsP69VXq1pUBqqMuQ2NJgShIhRZQ4Fdj/w3cPfGSLkPDDyfkOU9brjWhdx7M/9Ngq2K/8AkJ8Clza5wlz52IbYd0p/FrzsOPU5LihPiOnWTPebqkpcTVzOJO5USnIwRJh6OZ4bzNzyGrj6CT6JMTWzPLtJOnIbD5JcLVDXSdIIMaw5pade6StSiCDLTodNNQRJg9Oq52xi0zLHAa2d3A1HpM+h5KFTYXUnk1/1aR9yB6qArNsYIQhRYAhCEAa+FwDnAOcQxh0e+QDzygAl/oDG8Le42/wsJhqTDZwfXdIhzi5xYxxEkAFjRA7ndR8Jwrar6lasP2dFjTkaSM0QyjSDtRNr6w1xVLi+OdiKpe4AWAa1ohrGtENa0cgF6qTcvo5XJJfZlOSZVZ8BOGFWukjmJFTIpsO8scHDVpDh3BkfUKcYVSMwRT0EvKjYdwwGtVqU2yH+I1lIWM1RAItBpBtQOzfwgxMrExeBNN5aZtoYMO6idWzoVucRokPpwcuWm0CLZSNRb8rhHPyApcQ4B1wCx4Y8suGhzgC4tj8Juf8Ay0KmGN7Dnljuc8aCPAW4MEx05HGYJhzQJgEkAgm8DcCeireEtlBMweVozfdkoorRLE0sVaEJZWxeFUiXiASQRYCT8guh/wCIB/bN5+FTnvlCpUKZ8OmxstzFxLQfxy5uVxHKJAn8pjUk2vb5wFZrJvTpU2OjZzW3C5XvkX7O6O2N/owsJWe2gXUwHRUcKrSMzS19MBuYbAxUE2MxuAqfGuG+DUDm/wDbfFSlcyGm+UzfM02Pod1DTxBY6RBkQQ4S1wOoI5foCIICviq0Dw3kihXaHNJOfwqkRmECTDgWOGpb1DUpKnYRdo58k6781eGPFVuWuXEi7aoaH1Bza6SC9vcyItYwo8fw91IiYIcA5j2yWPadC0kDtzBBBAIVNS0maIsYvBZIIcHtcCWuaHQYJBEOAIIIuOo5hVVdw2KbkNOoCWSXNc0S+m4xJAkZgcoBBPUQUzE4HKMzXNqMmMzZsTMS0gFsgbjYqPsoqohCc0XTSEafAeCPxNUU2C55mAABJJOwAXU8bq0cLgX4ZlZtZ1SoHOLQcrAwbT8RPLYJPZfD+74PEYh/lz0zRpbFznkTHYC/dcRiaxJSfuf4X8jWy+yFyalKRYzYwKsUK7AAHsLgHF1n5ZBDQR+E/l+qrIWDGWGAQXNNxqw7gi8cxzGt97wx9AQXNIIGxs4Am1jr6SmUakOmJGhHMGx+hUobDXReQCDzbN7bXAnsp6gV0ISKBiykQhID0IYXJw82g1a413bSYTb1qarFGFXW+0ocamYnNTcJpEE5fDFgADpEQRzWG5q+ixRuN+Txc02pUuxUbhk8UApSklbKJzOTGCmEsJUoCdCsu4sy0PGjpJHIk30/eE7Wc1Qvh9PrTHzYXfcOf8j0uuGqi7TZrt4mHaB3OIsY57kBOw7C3xmnZhBH8NRm/osqrY6L1b+Sph6mVwd+Ug976JK9KDa4N2nmP15oe20jSflbRPY6WFpE5Zc3mJLc3cQJ+qt+SVuqK6lw+HzuDZid+QAknrYGyY1kq/hKBBgRndLQPyg/ic4nTy5h6k2gSpOkVjVs2vZZodiHPgHKx7qbT+42KY6wB9FznHyXvLyZz3J/egZx6E/Ihdb7MZR4pZJLaNQ5zabR5R8I7ye2i5rEtDmvBtcOB9cp/wBw+S5Yr+o39HoTdY0czVYpcK4FjqbjAMOaXfhDxYzylpInmGq1Vwvr2VZ9BaSgYwyUW6LMmGrBxbWph1KGh7srXOLvMBYtdAI0vJ1i2diOHh1PxKQcWi1RriHOpnYkgCWEaGBcEbAnV4ewe71w4eUmkZ5uBcALX0Lnf5DzVPCxTqSQYhzXAXkEESJ5GD6bLBQds6OatjGNMqTDYl9N0tJB35EciNCOhsVdxeFaDaYOhmbctAqrqfRNwKU7B2V+jcjhsJLSP8xJBHrPSLrh2QRB+UhMFNWaLbg7oUaFKR2PtNSycNwzKhHiDM5rRr4TxmBd1lefPXee1oz4PBv/APqdTPdjtPkVwtRqxivb+3/Jq37iNInQkhYyiyhqEsIhYuLGNU9OpYE6NNgLGDJcJ/vVQwlBsRzj6KKAcaN7ERsZF0xzYSKQGRB2FvS8H0lQBEhKkUjPVmnNgnZtGVB4Z5ucP2je0Bp/9rCcVt4g+Hg2NNzWcal/gayWCOrjN+QCw3L6TF3+zwc3ZfhDSmpSkhbGAoSympUAKzVX4sap08LLzJc5hpGexGYnq3mFnq9h70Kw1IyGOQLhmP8Aob8x1WeTob4fH7/sZ2ZDHwczbEXSAczH3TmVGtuPMeoED0vPrZNiQ/3eXW8rYa4k6NDgDHXoNSrJeKYLWthxEOLvxAH4YFmmNe8c0x+Od5TJJAj8WnlyggbeWP6KPDMkhRTfU3VJ7HUexzCXvGxpPB+VvrC5zEPh068xzG4XV14wmGAH/crNBJ0ys2Hclcviqmdhc78QcAHR+KQ4kO5kQL6+a82jHG7k5dmdWVVFR7ozq1OII0Ok62MR3UUKWdQe4725dP5KJwXQcLL2Eph1Go07Frm92Nqk/wCnN6wqL2yr+DeGBk2z5iSdhDqbbcpLiecdFTrUiww4Qf10IO4IvO6zj1ZpL4oYaILQDtPcf0UBwYVgFNJVUidbK/uQWlwPggrVmU5jM4CTtKrArd9k3RiabjEMcHOk6DMG+plwWWTaLaNcTcpJMT2vxDHZKNMEU6Ac0Tq4ky5xG11yVTBrp/aXDlmIqNOoe71vMrBeohFaVRpknLWzNdg1E7DFaTlE5JxRcckjPNIphar5CQsWTxpmqyGfCCrxoBRnCrJ4fBayIqIaYVsYTqne6hZenY+ZEqQOv0QrngDkkVenQuYj0jjtGKFC8xnYD+ZoLXsd0EVLDZc+V09QDFUQxnlqUQTkOjmhrGnK7n5RY89SuZe2DC9XA9qfU8niF7tS6MYhZ9fjbGPLYcYtIiJ33TP8Q0+T/kP1Q+JxJ05ELh8jV6TSKjo4hr5ykGCRYrPf7QMgw1xMWBAg976KlwvijaYcHDUzIAnt2WUuLgppJqu5rHhZ6W2tzoCVfcfDw+nmeSDzDC2xI2zCYnbNzlYWH4/RzDMHlouRAvF413NvVK/2nY4knMcxGYQAIGgF7RtyhOXEY261IrHhnFXRYLkiiw+LbUnJMDciNfVTLeMlJWjGScXTHsK08HSIjKCXET1DTYQOovPIjms5kDW55bep/l9lZo1C50ncyepJQ9zTG6Oo9qfPRoVNyzKQNAWcotuuUfek/o5juw8zSfm5o9Quu9po8Ci3YU2Fp6kPLpHXKFxlKsPEyz+IOaSLgZhlk8oLgfRc2F/0/wDfJ1517yq5yWkL30UbxBuk8RdFnHRPiK2Z09AB2aMottYCynJmkwHXM8NPIeU5fm426yqIcp6bv2buhaR3Mg/Mf7VLLXVkUpJSuqTr8/1TUEUS0WFxAAJJMADUk6BdRwTh5fUc2nlFNkCrUcQA5oMEkk2bIJAHIakSsPB0QyHuNyHBrBdxMFt9mi/e2nLoMQ73fAMAHmxEucd8jD5QPW6wyyb2Xc68Ea9zKHtljm1Kzi0WBLQ6T5mhrMh5aXnquXeVfdjZaWvEj4T8TT0PLeDbtqs5/wA1cVpjpM5PVLURuKYSnEphUMtCJYQlCRQQiEqEhCQmpyRAxIQlhCQHZexXFWVhWsQ8UXxe0ZZeZ2MAgdwoPaerkpmu0gh4A5EVIGYkbSZdy1GxC5z2Xxj2irTpNc6pVDYa3VzGZnVG6zydEXDD0UntBxSaLaMAjxDUzSJHlykQDodf8vdYQzt45ZL36DliWqOOtupzxKRCF5h3AhCEACEIQBr8CxkZmHfzNgXkQCPl9lp062vMEggAmCDz0lcux5BkGD0T6GJcwy0x9j3C78HGcuKi0cmXhtbbR03iGdD6kD7SilxMNqtaSwTrJMA2iTFt7LCr8We4QPLzjf8ARUVtl45dIEYuFreR6V7f8dZSdTpB3iOZSY1wB8kxN412tf0Xn1TiDy6c0cgLAdIVZC4JZptJJnZoV2zbp8cDx+0EO/OB+L+IDfrvupWVgRINlz6UOXRj4yUVUtzCfDxe62Ogp1QRINlOaw8KZEZ7nu3yfZ3z6rnG4ghpbsUnjHLlm0zHW/6lavjVXT/pC4b8m8HTfZPZUvaLfNc/7w7LlmyKFctdIT9bG1sL0rrqd/7L4NtbEUmOu0Tm7AucfRP9reIl722DQGw2mBGQAkadYm/NclgfampRJLAA7K4BwmW5gRIvyP0UNTjhdq2Tucxudz6p+oxuepvsVy5qGlIuPcoiVQ/5kZmPT5/qpTjW/wB9louIhLuZ8mSJikVb323X+UplTGXty06rN54dbLWKRdSqj78eQSYjEyRBSfEQq0PlSsvFyVZhrmBfTQpGVyBAKz9VG+hXJZppQ1VGYoZNYcBbqo3Yx02MWH93VvPBKyFikzR8NCzzj3c/oEJepgHJmRYXFOpva9jix7TLXNMEEbgqTiGPdWqOqOgOeS4hohskyYG0mT6qsheadgIQhAAhCEACEIQAIQhAAhCEACEIQAIQhAAhCEACEIQAIQhAAhCEACEIQAIQhAAhCEACEIQAIQhAAhCEACEIQAIQhAAhCuu4YcjXBwcTl8omRmDnC5EaNO6TaQFJCm90fE5TETMbc1I7hlQfAfoevy6pgVUKx/y+pfym0T0mCPuEo4bU/IeXryQBWQrAwD/ynWPUGI7yhuAeXZcpmJi2kxPzQBXQrLOG1CJDSQdNE1uBeROUxrO0IAgQpa2Gc2MwInSfT9VEgAQtOn7O1SCYAAEzIvYGBG90f4draloganMDFwNupQBmIWn/AIdrTEN5We3aAd+qRnAKp0AiSJzCJAnXe33QBmoWhW4HUaYgG5uDItee0QfUbpuI4NVYwucAAInzAm8DSebggCihCEACEIQAIQhAAhCEACEIQAIQhAAhCEACEIQAKxUxDixrS5xaNGkkgdhshCTQyGUIQmIJRnJ3KVCAElEoQgAzHRCEIARIhCAHSlzIQgBzq7i7MXEmRckzaIv6D5JDWcZMnzfiubyZM87oQgBoKCUIQA1CEIAEIQgAQhCABCEIAEIQgD//2Q=="/>
          <p:cNvSpPr>
            <a:spLocks noChangeAspect="1" noChangeArrowheads="1"/>
          </p:cNvSpPr>
          <p:nvPr/>
        </p:nvSpPr>
        <p:spPr bwMode="auto">
          <a:xfrm>
            <a:off x="2444455" y="-884238"/>
            <a:ext cx="2004417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6" name="Picture 8" descr="http://library.thinkquest.org/03oct/01428/lightening_pics/lightening_strik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5840" y="1375901"/>
            <a:ext cx="2146300" cy="1981200"/>
          </a:xfrm>
          <a:prstGeom prst="rect">
            <a:avLst/>
          </a:prstGeom>
          <a:noFill/>
        </p:spPr>
      </p:pic>
      <p:pic>
        <p:nvPicPr>
          <p:cNvPr id="2058" name="Picture 10" descr="http://www.repairnation.com/paint_n_bodywork/ranger_repair/images/60_spraying_bas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1418" y="1375901"/>
            <a:ext cx="2043113" cy="1888744"/>
          </a:xfrm>
          <a:prstGeom prst="rect">
            <a:avLst/>
          </a:prstGeom>
          <a:noFill/>
        </p:spPr>
      </p:pic>
      <p:pic>
        <p:nvPicPr>
          <p:cNvPr id="2060" name="Picture 12" descr="http://t2.gstatic.com/images?q=tbn:ANd9GcRk813getf4W36c1lmdMytwdKC7Ga9hJ4TtD9ccXaw4BCjy2reb&amp;t=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84178" y="3496743"/>
            <a:ext cx="1671637" cy="251917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448873" y="3926190"/>
            <a:ext cx="63098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 each of the pictures discuss how static electricity is used or is potentially dangerous.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3891" y="1375901"/>
            <a:ext cx="45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5616" y="1380818"/>
            <a:ext cx="50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4939" y="1380818"/>
            <a:ext cx="627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737" y="3556856"/>
            <a:ext cx="614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6341424"/>
            <a:ext cx="12192000" cy="53378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bg1"/>
                </a:solidFill>
              </a:rPr>
              <a:t>l/o: To explain how static electricity is created.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4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71497" y="178022"/>
            <a:ext cx="9069035" cy="706964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Questions – choose three to answer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b="1" dirty="0"/>
              <a:t>They increase with difficulty as you go down.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04050" y="1421694"/>
            <a:ext cx="9340250" cy="3309872"/>
          </a:xfrm>
        </p:spPr>
        <p:txBody>
          <a:bodyPr>
            <a:normAutofit/>
          </a:bodyPr>
          <a:lstStyle/>
          <a:p>
            <a:r>
              <a:rPr lang="en-GB" sz="2800" dirty="0"/>
              <a:t>What did you find out?</a:t>
            </a:r>
          </a:p>
          <a:p>
            <a:r>
              <a:rPr lang="en-GB" sz="2800" dirty="0"/>
              <a:t>How is static electricity made?</a:t>
            </a:r>
          </a:p>
          <a:p>
            <a:r>
              <a:rPr lang="en-GB" sz="2800" dirty="0"/>
              <a:t>Why would some materials develop charge better than others?</a:t>
            </a:r>
          </a:p>
          <a:p>
            <a:r>
              <a:rPr lang="en-GB" sz="2800" dirty="0"/>
              <a:t>How would you discharge an object from static?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04050" y="4791220"/>
            <a:ext cx="8872126" cy="954107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EXTENSION</a:t>
            </a:r>
            <a:r>
              <a:rPr lang="en-GB" sz="2800" b="1" dirty="0"/>
              <a:t>:</a:t>
            </a:r>
            <a:r>
              <a:rPr lang="en-GB" sz="2800" dirty="0"/>
              <a:t> Come up with reasons why we would need to know what becomes charged by static.</a:t>
            </a:r>
          </a:p>
        </p:txBody>
      </p:sp>
      <p:sp>
        <p:nvSpPr>
          <p:cNvPr id="10" name="Down Arrow 9"/>
          <p:cNvSpPr/>
          <p:nvPr/>
        </p:nvSpPr>
        <p:spPr>
          <a:xfrm>
            <a:off x="1321130" y="1271588"/>
            <a:ext cx="828496" cy="3468895"/>
          </a:xfrm>
          <a:prstGeom prst="downArrow">
            <a:avLst/>
          </a:prstGeom>
          <a:gradFill>
            <a:gsLst>
              <a:gs pos="0">
                <a:srgbClr val="FFFF00"/>
              </a:gs>
              <a:gs pos="74000">
                <a:srgbClr val="FF3300"/>
              </a:gs>
              <a:gs pos="83000">
                <a:srgbClr val="FF0000"/>
              </a:gs>
              <a:gs pos="100000">
                <a:srgbClr val="C0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solidFill>
                <a:schemeClr val="tx1"/>
              </a:solidFill>
            </a:endParaRPr>
          </a:p>
          <a:p>
            <a:pPr algn="ctr"/>
            <a:endParaRPr lang="en-GB" sz="2400" b="1" dirty="0"/>
          </a:p>
          <a:p>
            <a:pPr algn="ctr"/>
            <a:endParaRPr lang="en-GB" sz="2400" b="1" dirty="0"/>
          </a:p>
          <a:p>
            <a:pPr algn="ctr"/>
            <a:endParaRPr lang="en-GB" sz="2400" b="1" dirty="0"/>
          </a:p>
          <a:p>
            <a:pPr algn="ctr"/>
            <a:endParaRPr lang="en-GB" sz="2400" b="1" dirty="0"/>
          </a:p>
          <a:p>
            <a:pPr algn="ctr"/>
            <a:endParaRPr lang="en-GB" sz="2400" b="1" dirty="0"/>
          </a:p>
          <a:p>
            <a:pPr algn="ctr"/>
            <a:endParaRPr lang="en-GB" sz="2400" b="1" dirty="0"/>
          </a:p>
          <a:p>
            <a:pPr algn="ctr"/>
            <a:endParaRPr lang="en-GB" sz="20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6293923"/>
            <a:ext cx="12192000" cy="58128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bg1"/>
                </a:solidFill>
              </a:rPr>
              <a:t>l/o: To explain how static electricity is created.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1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93" y="1394327"/>
            <a:ext cx="1126730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93" y="2648187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130" y="4831579"/>
            <a:ext cx="632502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104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2321</TotalTime>
  <Words>381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Comic Sans MS</vt:lpstr>
      <vt:lpstr>Theme2</vt:lpstr>
      <vt:lpstr>l/o: To explain how static electricity is created.</vt:lpstr>
      <vt:lpstr>What do all these pictures have in common?</vt:lpstr>
      <vt:lpstr>Static electricity</vt:lpstr>
      <vt:lpstr>How does a Van Der Graff generator work?</vt:lpstr>
      <vt:lpstr>Van de Graaff</vt:lpstr>
      <vt:lpstr>Uses and dangers</vt:lpstr>
      <vt:lpstr>Questions – choose three to answer They increase with difficulty as you go down.</vt:lpstr>
    </vt:vector>
  </TitlesOfParts>
  <Company>Ormiston Horizon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electricty</dc:title>
  <dc:creator>Hill, Tracy</dc:creator>
  <cp:lastModifiedBy>R Baddeley</cp:lastModifiedBy>
  <cp:revision>28</cp:revision>
  <dcterms:created xsi:type="dcterms:W3CDTF">2014-03-26T17:39:40Z</dcterms:created>
  <dcterms:modified xsi:type="dcterms:W3CDTF">2020-04-01T10:13:09Z</dcterms:modified>
</cp:coreProperties>
</file>