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1"/>
  </p:notesMasterIdLst>
  <p:handoutMasterIdLst>
    <p:handoutMasterId r:id="rId22"/>
  </p:handoutMasterIdLst>
  <p:sldIdLst>
    <p:sldId id="297" r:id="rId2"/>
    <p:sldId id="292" r:id="rId3"/>
    <p:sldId id="299" r:id="rId4"/>
    <p:sldId id="302" r:id="rId5"/>
    <p:sldId id="303" r:id="rId6"/>
    <p:sldId id="304" r:id="rId7"/>
    <p:sldId id="300" r:id="rId8"/>
    <p:sldId id="301" r:id="rId9"/>
    <p:sldId id="256" r:id="rId10"/>
    <p:sldId id="257" r:id="rId11"/>
    <p:sldId id="287" r:id="rId12"/>
    <p:sldId id="281" r:id="rId13"/>
    <p:sldId id="282" r:id="rId14"/>
    <p:sldId id="283" r:id="rId15"/>
    <p:sldId id="284" r:id="rId16"/>
    <p:sldId id="285" r:id="rId17"/>
    <p:sldId id="298" r:id="rId18"/>
    <p:sldId id="305" r:id="rId19"/>
    <p:sldId id="296" r:id="rId20"/>
  </p:sldIdLst>
  <p:sldSz cx="12192000" cy="6858000"/>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3399"/>
    <a:srgbClr val="003399"/>
    <a:srgbClr val="990099"/>
    <a:srgbClr val="663300"/>
    <a:srgbClr val="0033CC"/>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p:cViewPr varScale="1">
        <p:scale>
          <a:sx n="83" d="100"/>
          <a:sy n="83" d="100"/>
        </p:scale>
        <p:origin x="547"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7A4B6E4-FDE3-4A89-BCC4-627D13FCE9C9}" type="datetimeFigureOut">
              <a:rPr lang="en-GB" smtClean="0"/>
              <a:t>08/01/2020</a:t>
            </a:fld>
            <a:endParaRPr lang="en-GB"/>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D432C76C-6C0B-4D3F-B487-90189659F884}" type="slidenum">
              <a:rPr lang="en-GB" smtClean="0"/>
              <a:t>‹#›</a:t>
            </a:fld>
            <a:endParaRPr lang="en-GB"/>
          </a:p>
        </p:txBody>
      </p:sp>
    </p:spTree>
    <p:extLst>
      <p:ext uri="{BB962C8B-B14F-4D97-AF65-F5344CB8AC3E}">
        <p14:creationId xmlns:p14="http://schemas.microsoft.com/office/powerpoint/2010/main" val="2142280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4396E83-971A-4EF1-B947-9791623420CB}" type="datetimeFigureOut">
              <a:rPr lang="en-GB" smtClean="0"/>
              <a:t>08/01/2020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66AF183-9B80-49DA-A9AB-8683E80FE1A5}" type="slidenum">
              <a:rPr lang="en-GB" smtClean="0"/>
              <a:t>‹#›</a:t>
            </a:fld>
            <a:endParaRPr lang="en-GB"/>
          </a:p>
        </p:txBody>
      </p:sp>
    </p:spTree>
    <p:extLst>
      <p:ext uri="{BB962C8B-B14F-4D97-AF65-F5344CB8AC3E}">
        <p14:creationId xmlns:p14="http://schemas.microsoft.com/office/powerpoint/2010/main" val="2834728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FB8CF-5169-4C1E-B138-A80A14A4D397}" type="slidenum">
              <a:rPr lang="en-GB" altLang="en-US"/>
              <a:pPr/>
              <a:t>7</a:t>
            </a:fld>
            <a:endParaRPr lang="en-GB" alt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a:spcBef>
                <a:spcPct val="0"/>
              </a:spcBef>
            </a:pPr>
            <a:r>
              <a:rPr lang="en-GB" altLang="en-US" b="1"/>
              <a:t>Teacher notes</a:t>
            </a:r>
            <a:endParaRPr lang="en-GB" altLang="en-US"/>
          </a:p>
          <a:p>
            <a:pPr>
              <a:spcBef>
                <a:spcPct val="0"/>
              </a:spcBef>
            </a:pPr>
            <a:r>
              <a:rPr lang="en-GB" altLang="en-US"/>
              <a:t>This image covers many of the topics in relating to the Earth’s atmosphere and can be used to start discussion.</a:t>
            </a:r>
          </a:p>
          <a:p>
            <a:pPr>
              <a:spcBef>
                <a:spcPct val="0"/>
              </a:spcBef>
            </a:pPr>
            <a:r>
              <a:rPr lang="en-GB" altLang="en-US"/>
              <a:t>Discussion points:</a:t>
            </a:r>
          </a:p>
          <a:p>
            <a:pPr>
              <a:spcBef>
                <a:spcPct val="0"/>
              </a:spcBef>
            </a:pPr>
            <a:r>
              <a:rPr lang="en-GB" altLang="en-US" b="1"/>
              <a:t>Boy taking inhaler:</a:t>
            </a:r>
            <a:r>
              <a:rPr lang="en-GB" altLang="en-US"/>
              <a:t> Air pollution is sometimes blamed for the rise in asthma levels in the UK. However, there is not conclusive evidence this is the case. Air pollution can act as a trigger for people who already have asthma, but it is unclear if air pollution causes people to have asthma. </a:t>
            </a:r>
          </a:p>
          <a:p>
            <a:pPr>
              <a:spcBef>
                <a:spcPct val="0"/>
              </a:spcBef>
            </a:pPr>
            <a:r>
              <a:rPr lang="en-GB" altLang="en-US" b="1"/>
              <a:t>Gas boiler behind boy:</a:t>
            </a:r>
            <a:r>
              <a:rPr lang="en-GB" altLang="en-US"/>
              <a:t> Faulty gas appliance can produce toxic carbon monoxide due to incomplete combustion.</a:t>
            </a:r>
          </a:p>
          <a:p>
            <a:pPr>
              <a:spcBef>
                <a:spcPct val="0"/>
              </a:spcBef>
            </a:pPr>
            <a:r>
              <a:rPr lang="en-GB" altLang="en-US" b="1"/>
              <a:t>Woman smoking by bus stop:</a:t>
            </a:r>
            <a:r>
              <a:rPr lang="en-GB" altLang="en-US"/>
              <a:t> Cigarette smoke adds pollutants to the atmosphere, including carbon monoxide.</a:t>
            </a:r>
          </a:p>
          <a:p>
            <a:pPr>
              <a:spcBef>
                <a:spcPct val="0"/>
              </a:spcBef>
            </a:pPr>
            <a:r>
              <a:rPr lang="en-GB" altLang="en-US" b="1"/>
              <a:t>Van</a:t>
            </a:r>
            <a:r>
              <a:rPr lang="en-GB" altLang="en-US"/>
              <a:t>: road vehicles produce pollution including carbon dioxide and dust. There is a thick layer of particulates on the side of the van </a:t>
            </a:r>
          </a:p>
          <a:p>
            <a:pPr>
              <a:spcBef>
                <a:spcPct val="0"/>
              </a:spcBef>
            </a:pPr>
            <a:r>
              <a:rPr lang="en-GB" altLang="en-US" b="1"/>
              <a:t>Cyclist:</a:t>
            </a:r>
            <a:r>
              <a:rPr lang="en-GB" altLang="en-US"/>
              <a:t> Cycling does not pollute the environment and can be used to reduce the use of fossil fuels. Cyclist sometimes wear protective face masks so that they do not breath in fumes.</a:t>
            </a:r>
          </a:p>
          <a:p>
            <a:pPr>
              <a:spcBef>
                <a:spcPct val="0"/>
              </a:spcBef>
            </a:pPr>
            <a:r>
              <a:rPr lang="en-GB" altLang="en-US" b="1"/>
              <a:t>Statue:</a:t>
            </a:r>
            <a:r>
              <a:rPr lang="en-GB" altLang="en-US"/>
              <a:t> Acid rain, caused by sulfur dioxide and nitric oxides, erodes limestone. The features of this statue have become less distinct over time due to erosion by acid rain.</a:t>
            </a:r>
          </a:p>
          <a:p>
            <a:pPr>
              <a:spcBef>
                <a:spcPct val="0"/>
              </a:spcBef>
            </a:pPr>
            <a:r>
              <a:rPr lang="en-GB" altLang="en-US" b="1"/>
              <a:t>Aeroplane:</a:t>
            </a:r>
            <a:r>
              <a:rPr lang="en-GB" altLang="en-US"/>
              <a:t> Air travel is responsible for a large amount of air pollution. </a:t>
            </a:r>
          </a:p>
          <a:p>
            <a:pPr>
              <a:spcBef>
                <a:spcPct val="0"/>
              </a:spcBef>
            </a:pPr>
            <a:r>
              <a:rPr lang="en-GB" altLang="en-US" b="1"/>
              <a:t>Factory:</a:t>
            </a:r>
            <a:r>
              <a:rPr lang="en-GB" altLang="en-US"/>
              <a:t> Factories are a source of air pollution.    </a:t>
            </a:r>
          </a:p>
          <a:p>
            <a:pPr>
              <a:spcBef>
                <a:spcPct val="0"/>
              </a:spcBef>
            </a:pPr>
            <a:r>
              <a:rPr lang="en-GB" altLang="en-US"/>
              <a:t> </a:t>
            </a:r>
          </a:p>
        </p:txBody>
      </p:sp>
    </p:spTree>
    <p:extLst>
      <p:ext uri="{BB962C8B-B14F-4D97-AF65-F5344CB8AC3E}">
        <p14:creationId xmlns:p14="http://schemas.microsoft.com/office/powerpoint/2010/main" val="90064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F183-9B80-49DA-A9AB-8683E80FE1A5}" type="slidenum">
              <a:rPr lang="en-GB" smtClean="0"/>
              <a:t>16</a:t>
            </a:fld>
            <a:endParaRPr lang="en-GB"/>
          </a:p>
        </p:txBody>
      </p:sp>
    </p:spTree>
    <p:extLst>
      <p:ext uri="{BB962C8B-B14F-4D97-AF65-F5344CB8AC3E}">
        <p14:creationId xmlns:p14="http://schemas.microsoft.com/office/powerpoint/2010/main" val="247931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D55BEF-57CD-4036-B622-136AE184D6AA}" type="slidenum">
              <a:rPr lang="en-GB" smtClean="0"/>
              <a:pPr/>
              <a:t>‹#›</a:t>
            </a:fld>
            <a:endParaRPr lang="en-GB"/>
          </a:p>
        </p:txBody>
      </p:sp>
    </p:spTree>
    <p:extLst>
      <p:ext uri="{BB962C8B-B14F-4D97-AF65-F5344CB8AC3E}">
        <p14:creationId xmlns:p14="http://schemas.microsoft.com/office/powerpoint/2010/main" val="110304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0D820EF-1C91-494C-86CB-F53480C50FEB}" type="slidenum">
              <a:rPr lang="en-GB" smtClean="0"/>
              <a:pPr/>
              <a:t>‹#›</a:t>
            </a:fld>
            <a:endParaRPr lang="en-GB"/>
          </a:p>
        </p:txBody>
      </p:sp>
    </p:spTree>
    <p:extLst>
      <p:ext uri="{BB962C8B-B14F-4D97-AF65-F5344CB8AC3E}">
        <p14:creationId xmlns:p14="http://schemas.microsoft.com/office/powerpoint/2010/main" val="30598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5FA1261-CC1D-4B42-9C49-F5A003380BEF}" type="slidenum">
              <a:rPr lang="en-GB" smtClean="0"/>
              <a:pPr/>
              <a:t>‹#›</a:t>
            </a:fld>
            <a:endParaRPr lang="en-GB"/>
          </a:p>
        </p:txBody>
      </p:sp>
    </p:spTree>
    <p:extLst>
      <p:ext uri="{BB962C8B-B14F-4D97-AF65-F5344CB8AC3E}">
        <p14:creationId xmlns:p14="http://schemas.microsoft.com/office/powerpoint/2010/main" val="2990379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09600" y="6245225"/>
            <a:ext cx="2844800" cy="476250"/>
          </a:xfrm>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FBB723BC-419C-4B25-AF43-A2C15EFD811F}"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GB"/>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B649FAEC-ACAC-4208-98AA-C6ED39B713C6}"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E5AA297-09B6-4A57-B495-D9EC2BF8C714}" type="slidenum">
              <a:rPr lang="en-GB" smtClean="0"/>
              <a:pPr/>
              <a:t>‹#›</a:t>
            </a:fld>
            <a:endParaRPr lang="en-GB"/>
          </a:p>
        </p:txBody>
      </p:sp>
    </p:spTree>
    <p:extLst>
      <p:ext uri="{BB962C8B-B14F-4D97-AF65-F5344CB8AC3E}">
        <p14:creationId xmlns:p14="http://schemas.microsoft.com/office/powerpoint/2010/main" val="258019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41F4F1F-FAB8-432B-A668-705B7525C036}" type="slidenum">
              <a:rPr lang="en-GB" smtClean="0"/>
              <a:pPr/>
              <a:t>‹#›</a:t>
            </a:fld>
            <a:endParaRPr lang="en-GB"/>
          </a:p>
        </p:txBody>
      </p:sp>
    </p:spTree>
    <p:extLst>
      <p:ext uri="{BB962C8B-B14F-4D97-AF65-F5344CB8AC3E}">
        <p14:creationId xmlns:p14="http://schemas.microsoft.com/office/powerpoint/2010/main" val="257915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0140F89D-8B14-4F81-A032-03C06097548F}" type="slidenum">
              <a:rPr lang="en-GB" smtClean="0"/>
              <a:pPr/>
              <a:t>‹#›</a:t>
            </a:fld>
            <a:endParaRPr lang="en-GB"/>
          </a:p>
        </p:txBody>
      </p:sp>
    </p:spTree>
    <p:extLst>
      <p:ext uri="{BB962C8B-B14F-4D97-AF65-F5344CB8AC3E}">
        <p14:creationId xmlns:p14="http://schemas.microsoft.com/office/powerpoint/2010/main" val="42726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endParaRPr lang="en-GB"/>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fld id="{F89EA11D-7FB6-46D2-A03F-929E855012C1}" type="slidenum">
              <a:rPr lang="en-GB" smtClean="0"/>
              <a:pPr/>
              <a:t>‹#›</a:t>
            </a:fld>
            <a:endParaRPr lang="en-GB"/>
          </a:p>
        </p:txBody>
      </p:sp>
    </p:spTree>
    <p:extLst>
      <p:ext uri="{BB962C8B-B14F-4D97-AF65-F5344CB8AC3E}">
        <p14:creationId xmlns:p14="http://schemas.microsoft.com/office/powerpoint/2010/main" val="344321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endParaRPr lang="en-GB"/>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2712A5D7-8375-4F1A-93C7-AF578C104760}" type="slidenum">
              <a:rPr lang="en-GB" smtClean="0"/>
              <a:pPr/>
              <a:t>‹#›</a:t>
            </a:fld>
            <a:endParaRPr lang="en-GB"/>
          </a:p>
        </p:txBody>
      </p:sp>
    </p:spTree>
    <p:extLst>
      <p:ext uri="{BB962C8B-B14F-4D97-AF65-F5344CB8AC3E}">
        <p14:creationId xmlns:p14="http://schemas.microsoft.com/office/powerpoint/2010/main" val="19756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GB"/>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fld id="{525F71AF-33CC-4FE2-AE60-3BB29D262E6C}" type="slidenum">
              <a:rPr lang="en-GB" smtClean="0"/>
              <a:pPr/>
              <a:t>‹#›</a:t>
            </a:fld>
            <a:endParaRPr lang="en-GB"/>
          </a:p>
        </p:txBody>
      </p:sp>
    </p:spTree>
    <p:extLst>
      <p:ext uri="{BB962C8B-B14F-4D97-AF65-F5344CB8AC3E}">
        <p14:creationId xmlns:p14="http://schemas.microsoft.com/office/powerpoint/2010/main" val="69437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5BF2FB5F-2122-488C-A0E2-99351B36EE10}" type="slidenum">
              <a:rPr lang="en-GB" smtClean="0"/>
              <a:pPr/>
              <a:t>‹#›</a:t>
            </a:fld>
            <a:endParaRPr lang="en-GB"/>
          </a:p>
        </p:txBody>
      </p:sp>
    </p:spTree>
    <p:extLst>
      <p:ext uri="{BB962C8B-B14F-4D97-AF65-F5344CB8AC3E}">
        <p14:creationId xmlns:p14="http://schemas.microsoft.com/office/powerpoint/2010/main" val="108051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768AAC88-6022-4841-B300-948EA6A14403}" type="slidenum">
              <a:rPr lang="en-GB" smtClean="0"/>
              <a:pPr/>
              <a:t>‹#›</a:t>
            </a:fld>
            <a:endParaRPr lang="en-GB"/>
          </a:p>
        </p:txBody>
      </p:sp>
    </p:spTree>
    <p:extLst>
      <p:ext uri="{BB962C8B-B14F-4D97-AF65-F5344CB8AC3E}">
        <p14:creationId xmlns:p14="http://schemas.microsoft.com/office/powerpoint/2010/main" val="167029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F48BE-3B23-4AB9-8CDD-618629E29F6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3.pn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3.png"/><Relationship Id="rId4" Type="http://schemas.openxmlformats.org/officeDocument/2006/relationships/image" Target="../media/image19.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1864" y="548680"/>
            <a:ext cx="7772400" cy="1470025"/>
          </a:xfrm>
        </p:spPr>
        <p:txBody>
          <a:bodyPr/>
          <a:lstStyle/>
          <a:p>
            <a:r>
              <a:rPr lang="en-GB" sz="3200" u="sng" dirty="0" smtClean="0"/>
              <a:t>The Carbon Cycle</a:t>
            </a:r>
            <a:endParaRPr lang="en-GB" sz="3200" dirty="0"/>
          </a:p>
        </p:txBody>
      </p:sp>
      <p:sp>
        <p:nvSpPr>
          <p:cNvPr id="3" name="Subtitle 2"/>
          <p:cNvSpPr>
            <a:spLocks noGrp="1"/>
          </p:cNvSpPr>
          <p:nvPr>
            <p:ph type="subTitle" idx="1"/>
          </p:nvPr>
        </p:nvSpPr>
        <p:spPr/>
        <p:txBody>
          <a:bodyPr/>
          <a:lstStyle/>
          <a:p>
            <a:endParaRPr lang="en-GB" dirty="0">
              <a:latin typeface="+mj-lt"/>
            </a:endParaRPr>
          </a:p>
        </p:txBody>
      </p:sp>
      <p:grpSp>
        <p:nvGrpSpPr>
          <p:cNvPr id="4" name="Group 3"/>
          <p:cNvGrpSpPr/>
          <p:nvPr/>
        </p:nvGrpSpPr>
        <p:grpSpPr>
          <a:xfrm>
            <a:off x="1727616" y="3284985"/>
            <a:ext cx="8706681" cy="3831525"/>
            <a:chOff x="168085" y="404664"/>
            <a:chExt cx="8706681" cy="3831525"/>
          </a:xfrm>
        </p:grpSpPr>
        <p:grpSp>
          <p:nvGrpSpPr>
            <p:cNvPr id="5" name="Group 4"/>
            <p:cNvGrpSpPr/>
            <p:nvPr/>
          </p:nvGrpSpPr>
          <p:grpSpPr>
            <a:xfrm>
              <a:off x="168085" y="404664"/>
              <a:ext cx="2808312" cy="3831525"/>
              <a:chOff x="168085" y="404664"/>
              <a:chExt cx="2808312" cy="3831525"/>
            </a:xfrm>
          </p:grpSpPr>
          <p:sp>
            <p:nvSpPr>
              <p:cNvPr id="16" name="Rectangle 15"/>
              <p:cNvSpPr/>
              <p:nvPr/>
            </p:nvSpPr>
            <p:spPr>
              <a:xfrm>
                <a:off x="168085" y="404664"/>
                <a:ext cx="2808312" cy="3384376"/>
              </a:xfrm>
              <a:prstGeom prst="rect">
                <a:avLst/>
              </a:prstGeom>
              <a:solidFill>
                <a:srgbClr val="C386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7" name="TextBox 16"/>
              <p:cNvSpPr txBox="1"/>
              <p:nvPr/>
            </p:nvSpPr>
            <p:spPr>
              <a:xfrm>
                <a:off x="395536" y="1412776"/>
                <a:ext cx="2376264" cy="523220"/>
              </a:xfrm>
              <a:prstGeom prst="rect">
                <a:avLst/>
              </a:prstGeom>
              <a:noFill/>
            </p:spPr>
            <p:txBody>
              <a:bodyPr wrap="square" rtlCol="0">
                <a:spAutoFit/>
              </a:bodyPr>
              <a:lstStyle/>
              <a:p>
                <a:pPr algn="ctr"/>
                <a:r>
                  <a:rPr lang="en-GB" sz="2800" b="1" dirty="0">
                    <a:latin typeface="+mj-lt"/>
                  </a:rPr>
                  <a:t>Developing</a:t>
                </a:r>
                <a:r>
                  <a:rPr lang="en-GB" sz="2800" dirty="0">
                    <a:latin typeface="+mj-lt"/>
                  </a:rPr>
                  <a:t> </a:t>
                </a:r>
              </a:p>
            </p:txBody>
          </p:sp>
          <p:pic>
            <p:nvPicPr>
              <p:cNvPr id="18" name="Picture 2" descr="Image result for bronze 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589955"/>
                <a:ext cx="1040058" cy="10539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81246" y="2204864"/>
                <a:ext cx="2376264" cy="2031325"/>
              </a:xfrm>
              <a:prstGeom prst="rect">
                <a:avLst/>
              </a:prstGeom>
              <a:noFill/>
            </p:spPr>
            <p:txBody>
              <a:bodyPr wrap="square" rtlCol="0">
                <a:spAutoFit/>
              </a:bodyPr>
              <a:lstStyle/>
              <a:p>
                <a:r>
                  <a:rPr lang="en-GB" dirty="0" smtClean="0">
                    <a:latin typeface="+mj-lt"/>
                  </a:rPr>
                  <a:t>I can: </a:t>
                </a:r>
                <a:r>
                  <a:rPr lang="en-GB" dirty="0">
                    <a:latin typeface="+mj-lt"/>
                  </a:rPr>
                  <a:t>define the </a:t>
                </a:r>
                <a:r>
                  <a:rPr lang="en-GB" dirty="0" smtClean="0">
                    <a:latin typeface="+mj-lt"/>
                  </a:rPr>
                  <a:t>composition of </a:t>
                </a:r>
                <a:r>
                  <a:rPr lang="en-GB" dirty="0">
                    <a:latin typeface="+mj-lt"/>
                  </a:rPr>
                  <a:t>the </a:t>
                </a:r>
                <a:r>
                  <a:rPr lang="en-GB" dirty="0" smtClean="0">
                    <a:latin typeface="+mj-lt"/>
                  </a:rPr>
                  <a:t>atmosphere.</a:t>
                </a:r>
                <a:endParaRPr lang="en-GB" dirty="0">
                  <a:latin typeface="+mj-lt"/>
                </a:endParaRPr>
              </a:p>
              <a:p>
                <a:endParaRPr lang="en-GB" dirty="0" smtClean="0">
                  <a:latin typeface="+mj-lt"/>
                </a:endParaRPr>
              </a:p>
              <a:p>
                <a:endParaRPr lang="en-GB" dirty="0" smtClean="0">
                  <a:solidFill>
                    <a:schemeClr val="bg1"/>
                  </a:solidFill>
                  <a:latin typeface="+mj-lt"/>
                </a:endParaRPr>
              </a:p>
              <a:p>
                <a:endParaRPr lang="en-GB" dirty="0">
                  <a:solidFill>
                    <a:schemeClr val="bg1"/>
                  </a:solidFill>
                  <a:latin typeface="+mj-lt"/>
                </a:endParaRPr>
              </a:p>
              <a:p>
                <a:endParaRPr lang="en-GB" dirty="0">
                  <a:solidFill>
                    <a:schemeClr val="bg1"/>
                  </a:solidFill>
                  <a:latin typeface="+mj-lt"/>
                </a:endParaRPr>
              </a:p>
            </p:txBody>
          </p:sp>
        </p:grpSp>
        <p:grpSp>
          <p:nvGrpSpPr>
            <p:cNvPr id="6" name="Group 5"/>
            <p:cNvGrpSpPr/>
            <p:nvPr/>
          </p:nvGrpSpPr>
          <p:grpSpPr>
            <a:xfrm>
              <a:off x="3152800" y="404664"/>
              <a:ext cx="2808312" cy="3384376"/>
              <a:chOff x="3152800" y="404664"/>
              <a:chExt cx="2808312" cy="3384376"/>
            </a:xfrm>
          </p:grpSpPr>
          <p:sp>
            <p:nvSpPr>
              <p:cNvPr id="12" name="Rectangle 11"/>
              <p:cNvSpPr/>
              <p:nvPr/>
            </p:nvSpPr>
            <p:spPr>
              <a:xfrm>
                <a:off x="3152800" y="404664"/>
                <a:ext cx="2808312" cy="3384376"/>
              </a:xfrm>
              <a:prstGeom prst="rect">
                <a:avLst/>
              </a:prstGeom>
              <a:solidFill>
                <a:srgbClr val="B2B2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3" name="TextBox 12"/>
              <p:cNvSpPr txBox="1"/>
              <p:nvPr/>
            </p:nvSpPr>
            <p:spPr>
              <a:xfrm>
                <a:off x="3296816" y="1412776"/>
                <a:ext cx="2520280" cy="584775"/>
              </a:xfrm>
              <a:prstGeom prst="rect">
                <a:avLst/>
              </a:prstGeom>
              <a:noFill/>
            </p:spPr>
            <p:txBody>
              <a:bodyPr wrap="square" rtlCol="0">
                <a:spAutoFit/>
              </a:bodyPr>
              <a:lstStyle/>
              <a:p>
                <a:pPr algn="ctr"/>
                <a:r>
                  <a:rPr lang="en-GB" sz="3200" b="1" dirty="0">
                    <a:latin typeface="+mj-lt"/>
                  </a:rPr>
                  <a:t>Secure </a:t>
                </a:r>
                <a:r>
                  <a:rPr lang="en-GB" b="1" dirty="0" smtClean="0">
                    <a:latin typeface="+mj-lt"/>
                  </a:rPr>
                  <a:t> </a:t>
                </a:r>
                <a:r>
                  <a:rPr lang="en-GB" dirty="0" smtClean="0">
                    <a:latin typeface="+mj-lt"/>
                  </a:rPr>
                  <a:t> </a:t>
                </a:r>
                <a:endParaRPr lang="en-GB" dirty="0">
                  <a:latin typeface="+mj-lt"/>
                </a:endParaRPr>
              </a:p>
            </p:txBody>
          </p:sp>
          <p:pic>
            <p:nvPicPr>
              <p:cNvPr id="1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561884"/>
                <a:ext cx="936104" cy="99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476836" y="2204864"/>
                <a:ext cx="2160240" cy="1477328"/>
              </a:xfrm>
              <a:prstGeom prst="rect">
                <a:avLst/>
              </a:prstGeom>
              <a:noFill/>
            </p:spPr>
            <p:txBody>
              <a:bodyPr wrap="square" rtlCol="0">
                <a:spAutoFit/>
              </a:bodyPr>
              <a:lstStyle/>
              <a:p>
                <a:r>
                  <a:rPr lang="en-GB" dirty="0" smtClean="0">
                    <a:latin typeface="+mj-lt"/>
                  </a:rPr>
                  <a:t>I can: </a:t>
                </a:r>
                <a:r>
                  <a:rPr lang="en-GB" dirty="0">
                    <a:latin typeface="+mj-lt"/>
                  </a:rPr>
                  <a:t>describe the changes of atmosphere over </a:t>
                </a:r>
                <a:r>
                  <a:rPr lang="en-GB" dirty="0" smtClean="0">
                    <a:latin typeface="+mj-lt"/>
                  </a:rPr>
                  <a:t>time.</a:t>
                </a:r>
              </a:p>
              <a:p>
                <a:endParaRPr lang="en-GB" dirty="0">
                  <a:solidFill>
                    <a:schemeClr val="bg1"/>
                  </a:solidFill>
                  <a:latin typeface="+mj-lt"/>
                </a:endParaRPr>
              </a:p>
            </p:txBody>
          </p:sp>
        </p:grpSp>
        <p:grpSp>
          <p:nvGrpSpPr>
            <p:cNvPr id="7" name="Group 6"/>
            <p:cNvGrpSpPr/>
            <p:nvPr/>
          </p:nvGrpSpPr>
          <p:grpSpPr>
            <a:xfrm>
              <a:off x="6066454" y="404664"/>
              <a:ext cx="2808312" cy="3384376"/>
              <a:chOff x="6066454" y="404664"/>
              <a:chExt cx="2808312" cy="3384376"/>
            </a:xfrm>
          </p:grpSpPr>
          <p:sp>
            <p:nvSpPr>
              <p:cNvPr id="8" name="Rectangle 7"/>
              <p:cNvSpPr/>
              <p:nvPr/>
            </p:nvSpPr>
            <p:spPr>
              <a:xfrm>
                <a:off x="6066454" y="404664"/>
                <a:ext cx="2808312" cy="3384376"/>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9" name="TextBox 8"/>
              <p:cNvSpPr txBox="1"/>
              <p:nvPr/>
            </p:nvSpPr>
            <p:spPr>
              <a:xfrm>
                <a:off x="6292485" y="1400402"/>
                <a:ext cx="2232248" cy="584775"/>
              </a:xfrm>
              <a:prstGeom prst="rect">
                <a:avLst/>
              </a:prstGeom>
              <a:noFill/>
            </p:spPr>
            <p:txBody>
              <a:bodyPr wrap="square" rtlCol="0">
                <a:spAutoFit/>
              </a:bodyPr>
              <a:lstStyle/>
              <a:p>
                <a:pPr algn="ctr"/>
                <a:r>
                  <a:rPr lang="en-GB" sz="3200" b="1" dirty="0">
                    <a:latin typeface="+mj-lt"/>
                  </a:rPr>
                  <a:t>Secure +</a:t>
                </a:r>
                <a:r>
                  <a:rPr lang="en-GB" b="1" dirty="0" smtClean="0">
                    <a:latin typeface="+mj-lt"/>
                  </a:rPr>
                  <a:t> </a:t>
                </a:r>
                <a:r>
                  <a:rPr lang="en-GB" dirty="0" smtClean="0">
                    <a:latin typeface="+mj-lt"/>
                  </a:rPr>
                  <a:t> </a:t>
                </a:r>
                <a:endParaRPr lang="en-GB" dirty="0">
                  <a:latin typeface="+mj-lt"/>
                </a:endParaRPr>
              </a:p>
            </p:txBody>
          </p:sp>
          <p:pic>
            <p:nvPicPr>
              <p:cNvPr id="1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680255"/>
                <a:ext cx="583848" cy="8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8728" y="2204864"/>
                <a:ext cx="2463763" cy="1200329"/>
              </a:xfrm>
              <a:prstGeom prst="rect">
                <a:avLst/>
              </a:prstGeom>
              <a:noFill/>
            </p:spPr>
            <p:txBody>
              <a:bodyPr wrap="square" rtlCol="0">
                <a:spAutoFit/>
              </a:bodyPr>
              <a:lstStyle/>
              <a:p>
                <a:r>
                  <a:rPr lang="en-GB" dirty="0" smtClean="0">
                    <a:latin typeface="+mj-lt"/>
                  </a:rPr>
                  <a:t>I can: </a:t>
                </a:r>
                <a:r>
                  <a:rPr lang="en-GB" dirty="0">
                    <a:latin typeface="+mj-lt"/>
                  </a:rPr>
                  <a:t>explain how atmosphere has changed over </a:t>
                </a:r>
                <a:r>
                  <a:rPr lang="en-GB" dirty="0" smtClean="0">
                    <a:latin typeface="+mj-lt"/>
                  </a:rPr>
                  <a:t>time.</a:t>
                </a:r>
              </a:p>
              <a:p>
                <a:endParaRPr lang="en-GB" dirty="0">
                  <a:solidFill>
                    <a:schemeClr val="bg1"/>
                  </a:solidFill>
                  <a:latin typeface="+mj-lt"/>
                </a:endParaRPr>
              </a:p>
            </p:txBody>
          </p:sp>
        </p:grpSp>
      </p:grpSp>
      <p:sp>
        <p:nvSpPr>
          <p:cNvPr id="20" name="Date Placeholder 19"/>
          <p:cNvSpPr>
            <a:spLocks noGrp="1"/>
          </p:cNvSpPr>
          <p:nvPr>
            <p:ph type="dt" sz="half" idx="10"/>
          </p:nvPr>
        </p:nvSpPr>
        <p:spPr>
          <a:xfrm>
            <a:off x="1711588" y="188642"/>
            <a:ext cx="4109304" cy="569004"/>
          </a:xfrm>
        </p:spPr>
        <p:txBody>
          <a:bodyPr/>
          <a:lstStyle/>
          <a:p>
            <a:fld id="{F233D19B-44BE-469B-A4AD-611CF3133639}" type="datetime2">
              <a:rPr lang="en-GB" sz="2400" u="sng" smtClean="0">
                <a:solidFill>
                  <a:schemeClr val="tx1"/>
                </a:solidFill>
                <a:latin typeface="+mj-lt"/>
              </a:rPr>
              <a:t>Wednesday, 08 January 2020</a:t>
            </a:fld>
            <a:endParaRPr lang="en-GB" sz="2400" u="sng" dirty="0">
              <a:solidFill>
                <a:schemeClr val="tx1"/>
              </a:solidFill>
              <a:latin typeface="+mj-lt"/>
            </a:endParaRPr>
          </a:p>
        </p:txBody>
      </p:sp>
      <p:sp>
        <p:nvSpPr>
          <p:cNvPr id="21" name="TextBox 20"/>
          <p:cNvSpPr txBox="1"/>
          <p:nvPr/>
        </p:nvSpPr>
        <p:spPr>
          <a:xfrm flipH="1">
            <a:off x="2031585" y="2000837"/>
            <a:ext cx="8128829" cy="461665"/>
          </a:xfrm>
          <a:prstGeom prst="rect">
            <a:avLst/>
          </a:prstGeom>
          <a:noFill/>
        </p:spPr>
        <p:txBody>
          <a:bodyPr wrap="square" rtlCol="0">
            <a:spAutoFit/>
          </a:bodyPr>
          <a:lstStyle/>
          <a:p>
            <a:r>
              <a:rPr lang="en-GB" sz="2400" dirty="0" smtClean="0">
                <a:latin typeface="+mj-lt"/>
              </a:rPr>
              <a:t>How many electrons has carbon got in its outer shell?</a:t>
            </a:r>
            <a:endParaRPr lang="en-GB" sz="2400" dirty="0">
              <a:latin typeface="+mj-lt"/>
            </a:endParaRPr>
          </a:p>
        </p:txBody>
      </p:sp>
    </p:spTree>
    <p:extLst>
      <p:ext uri="{BB962C8B-B14F-4D97-AF65-F5344CB8AC3E}">
        <p14:creationId xmlns:p14="http://schemas.microsoft.com/office/powerpoint/2010/main" val="1574758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343472" y="404813"/>
            <a:ext cx="8784778" cy="5016758"/>
          </a:xfrm>
          <a:prstGeom prst="rect">
            <a:avLst/>
          </a:prstGeom>
          <a:noFill/>
          <a:ln w="9525">
            <a:noFill/>
            <a:miter lim="800000"/>
            <a:headEnd/>
            <a:tailEnd/>
          </a:ln>
          <a:effectLst/>
        </p:spPr>
        <p:txBody>
          <a:bodyPr wrap="square">
            <a:spAutoFit/>
          </a:bodyPr>
          <a:lstStyle/>
          <a:p>
            <a:pPr marL="533400" indent="-533400" fontAlgn="t"/>
            <a:r>
              <a:rPr lang="en-GB" sz="3200" dirty="0"/>
              <a:t>Carbon compounds are contained in every living organism. </a:t>
            </a:r>
          </a:p>
          <a:p>
            <a:pPr marL="533400" indent="-533400" fontAlgn="t">
              <a:buFontTx/>
              <a:buChar char="•"/>
            </a:pPr>
            <a:endParaRPr lang="en-GB" sz="3200" dirty="0"/>
          </a:p>
          <a:p>
            <a:pPr marL="533400" indent="-533400" fontAlgn="t">
              <a:buFontTx/>
              <a:buChar char="•"/>
            </a:pPr>
            <a:endParaRPr lang="en-GB" sz="3200" dirty="0"/>
          </a:p>
          <a:p>
            <a:pPr marL="533400" indent="-533400" fontAlgn="t"/>
            <a:r>
              <a:rPr lang="en-GB" sz="3200" dirty="0"/>
              <a:t> </a:t>
            </a:r>
          </a:p>
          <a:p>
            <a:pPr marL="533400" indent="-533400" fontAlgn="t">
              <a:buFontTx/>
              <a:buChar char="•"/>
            </a:pPr>
            <a:endParaRPr lang="en-GB" sz="3200" dirty="0"/>
          </a:p>
          <a:p>
            <a:pPr marL="533400" indent="-533400" fontAlgn="t">
              <a:buFontTx/>
              <a:buChar char="•"/>
            </a:pPr>
            <a:endParaRPr lang="en-GB" sz="3200" dirty="0"/>
          </a:p>
          <a:p>
            <a:pPr marL="533400" indent="-533400" fontAlgn="t"/>
            <a:r>
              <a:rPr lang="en-GB" sz="3200" dirty="0"/>
              <a:t>We can follow carbon as it moves through living things, into the Earth’s atmosphere and back. This is called the </a:t>
            </a:r>
            <a:r>
              <a:rPr lang="en-GB" sz="3200" b="1" dirty="0"/>
              <a:t>Carbon Cycle</a:t>
            </a:r>
            <a:r>
              <a:rPr lang="en-GB" sz="3200" dirty="0"/>
              <a:t>. </a:t>
            </a:r>
          </a:p>
        </p:txBody>
      </p:sp>
      <p:pic>
        <p:nvPicPr>
          <p:cNvPr id="3077" name="Picture 5" descr="cartoon_cows"/>
          <p:cNvPicPr>
            <a:picLocks noGrp="1" noChangeAspect="1" noChangeArrowheads="1"/>
          </p:cNvPicPr>
          <p:nvPr>
            <p:ph sz="quarter" idx="1"/>
          </p:nvPr>
        </p:nvPicPr>
        <p:blipFill>
          <a:blip r:embed="rId2" cstate="print"/>
          <a:srcRect/>
          <a:stretch>
            <a:fillRect/>
          </a:stretch>
        </p:blipFill>
        <p:spPr>
          <a:xfrm>
            <a:off x="2135188" y="2060575"/>
            <a:ext cx="1846262" cy="1416050"/>
          </a:xfrm>
          <a:noFill/>
          <a:ln/>
        </p:spPr>
      </p:pic>
      <p:pic>
        <p:nvPicPr>
          <p:cNvPr id="3079" name="Picture 7" descr="grass_strands"/>
          <p:cNvPicPr>
            <a:picLocks noGrp="1" noChangeAspect="1" noChangeArrowheads="1"/>
          </p:cNvPicPr>
          <p:nvPr>
            <p:ph sz="quarter" idx="2"/>
          </p:nvPr>
        </p:nvPicPr>
        <p:blipFill>
          <a:blip r:embed="rId3" cstate="print"/>
          <a:srcRect/>
          <a:stretch>
            <a:fillRect/>
          </a:stretch>
        </p:blipFill>
        <p:spPr>
          <a:xfrm>
            <a:off x="4872038" y="2060575"/>
            <a:ext cx="1822450" cy="1538288"/>
          </a:xfrm>
          <a:noFill/>
          <a:ln/>
        </p:spPr>
      </p:pic>
      <p:pic>
        <p:nvPicPr>
          <p:cNvPr id="3082" name="Picture 10" descr="cartoon-mushroom-8"/>
          <p:cNvPicPr>
            <a:picLocks noGrp="1" noChangeAspect="1" noChangeArrowheads="1"/>
          </p:cNvPicPr>
          <p:nvPr>
            <p:ph sz="quarter" idx="3"/>
          </p:nvPr>
        </p:nvPicPr>
        <p:blipFill>
          <a:blip r:embed="rId4" cstate="print"/>
          <a:stretch>
            <a:fillRect/>
          </a:stretch>
        </p:blipFill>
        <p:spPr>
          <a:xfrm>
            <a:off x="4151785" y="5250270"/>
            <a:ext cx="1385481" cy="1385481"/>
          </a:xfrm>
          <a:noFill/>
          <a:ln/>
        </p:spPr>
      </p:pic>
      <p:pic>
        <p:nvPicPr>
          <p:cNvPr id="3085" name="Picture 13" descr="cartoon-fish-thumb16120643"/>
          <p:cNvPicPr>
            <a:picLocks noGrp="1" noChangeAspect="1" noChangeArrowheads="1"/>
          </p:cNvPicPr>
          <p:nvPr>
            <p:ph sz="quarter" idx="4"/>
          </p:nvPr>
        </p:nvPicPr>
        <p:blipFill>
          <a:blip r:embed="rId5" cstate="print"/>
          <a:srcRect/>
          <a:stretch>
            <a:fillRect/>
          </a:stretch>
        </p:blipFill>
        <p:spPr>
          <a:xfrm>
            <a:off x="7680325" y="1700214"/>
            <a:ext cx="2160588" cy="1838325"/>
          </a:xfrm>
          <a:noFill/>
          <a:ln/>
        </p:spPr>
      </p:pic>
      <p:pic>
        <p:nvPicPr>
          <p:cNvPr id="3088" name="Picture 16" descr="bacteria cartoon green"/>
          <p:cNvPicPr>
            <a:picLocks noChangeAspect="1" noChangeArrowheads="1"/>
          </p:cNvPicPr>
          <p:nvPr/>
        </p:nvPicPr>
        <p:blipFill>
          <a:blip r:embed="rId6" cstate="print"/>
          <a:srcRect/>
          <a:stretch>
            <a:fillRect/>
          </a:stretch>
        </p:blipFill>
        <p:spPr bwMode="auto">
          <a:xfrm>
            <a:off x="9264352" y="5013176"/>
            <a:ext cx="1655762" cy="1046162"/>
          </a:xfrm>
          <a:prstGeom prst="rect">
            <a:avLst/>
          </a:prstGeom>
          <a:noFill/>
          <a:ln w="9525">
            <a:noFill/>
            <a:miter lim="800000"/>
            <a:headEnd/>
            <a:tailEnd/>
          </a:ln>
        </p:spPr>
      </p:pic>
      <p:sp>
        <p:nvSpPr>
          <p:cNvPr id="8" name="Title 1"/>
          <p:cNvSpPr txBox="1">
            <a:spLocks/>
          </p:cNvSpPr>
          <p:nvPr/>
        </p:nvSpPr>
        <p:spPr bwMode="auto">
          <a:xfrm>
            <a:off x="0" y="6353944"/>
            <a:ext cx="12192000" cy="504056"/>
          </a:xfrm>
          <a:prstGeom prst="rect">
            <a:avLst/>
          </a:prstGeom>
          <a:solidFill>
            <a:schemeClr val="tx1"/>
          </a:solidFill>
          <a:ln>
            <a:noFill/>
          </a:ln>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a:lstStyle>
          <a:p>
            <a:r>
              <a:rPr lang="en-GB" sz="2400" smtClean="0">
                <a:solidFill>
                  <a:schemeClr val="bg1"/>
                </a:solidFill>
                <a:latin typeface="Comic Sans MS" panose="030F0702030302020204" pitchFamily="66" charset="0"/>
              </a:rPr>
              <a:t>l/o: to understand the composition of the atmosphere and why it changes.</a:t>
            </a: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sz="half" idx="1"/>
          </p:nvPr>
        </p:nvSpPr>
        <p:spPr>
          <a:xfrm>
            <a:off x="1774825" y="333375"/>
            <a:ext cx="8147050" cy="2260600"/>
          </a:xfrm>
        </p:spPr>
        <p:txBody>
          <a:bodyPr/>
          <a:lstStyle/>
          <a:p>
            <a:pPr>
              <a:buFontTx/>
              <a:buNone/>
            </a:pPr>
            <a:r>
              <a:rPr lang="en-GB"/>
              <a:t>Plants absorb </a:t>
            </a:r>
            <a:r>
              <a:rPr lang="en-GB" b="1">
                <a:solidFill>
                  <a:srgbClr val="0033CC"/>
                </a:solidFill>
              </a:rPr>
              <a:t>carbon dioxide</a:t>
            </a:r>
            <a:r>
              <a:rPr lang="en-GB"/>
              <a:t> from the atmosphere and turn it into </a:t>
            </a:r>
            <a:r>
              <a:rPr lang="en-GB" b="1">
                <a:solidFill>
                  <a:srgbClr val="FF3399"/>
                </a:solidFill>
              </a:rPr>
              <a:t>glucose</a:t>
            </a:r>
            <a:r>
              <a:rPr lang="en-GB"/>
              <a:t> using photosynthesis</a:t>
            </a:r>
          </a:p>
        </p:txBody>
      </p:sp>
      <p:pic>
        <p:nvPicPr>
          <p:cNvPr id="48132" name="Picture 4" descr="121px-Carbon_dioxide_structure"/>
          <p:cNvPicPr>
            <a:picLocks noGrp="1" noChangeAspect="1" noChangeArrowheads="1"/>
          </p:cNvPicPr>
          <p:nvPr>
            <p:ph sz="quarter" idx="2"/>
          </p:nvPr>
        </p:nvPicPr>
        <p:blipFill>
          <a:blip r:embed="rId2" cstate="print"/>
          <a:srcRect/>
          <a:stretch>
            <a:fillRect/>
          </a:stretch>
        </p:blipFill>
        <p:spPr>
          <a:xfrm>
            <a:off x="3359150" y="2565401"/>
            <a:ext cx="1512888" cy="1300163"/>
          </a:xfrm>
          <a:noFill/>
          <a:ln/>
        </p:spPr>
      </p:pic>
      <p:pic>
        <p:nvPicPr>
          <p:cNvPr id="48140" name="Picture 12" descr="model7"/>
          <p:cNvPicPr>
            <a:picLocks noGrp="1" noChangeAspect="1" noChangeArrowheads="1"/>
          </p:cNvPicPr>
          <p:nvPr>
            <p:ph sz="quarter" idx="3"/>
          </p:nvPr>
        </p:nvPicPr>
        <p:blipFill>
          <a:blip r:embed="rId3" cstate="print"/>
          <a:srcRect/>
          <a:stretch>
            <a:fillRect/>
          </a:stretch>
        </p:blipFill>
        <p:spPr>
          <a:xfrm>
            <a:off x="6743701" y="1628776"/>
            <a:ext cx="3694113" cy="3179763"/>
          </a:xfrm>
          <a:noFill/>
          <a:ln/>
        </p:spPr>
      </p:pic>
      <p:sp>
        <p:nvSpPr>
          <p:cNvPr id="48136" name="Text Box 8"/>
          <p:cNvSpPr txBox="1">
            <a:spLocks noChangeArrowheads="1"/>
          </p:cNvSpPr>
          <p:nvPr/>
        </p:nvSpPr>
        <p:spPr bwMode="auto">
          <a:xfrm>
            <a:off x="2135188" y="4868863"/>
            <a:ext cx="7580312" cy="1569660"/>
          </a:xfrm>
          <a:prstGeom prst="rect">
            <a:avLst/>
          </a:prstGeom>
          <a:noFill/>
          <a:ln w="9525">
            <a:noFill/>
            <a:miter lim="800000"/>
            <a:headEnd/>
            <a:tailEnd/>
          </a:ln>
          <a:effectLst/>
        </p:spPr>
        <p:txBody>
          <a:bodyPr>
            <a:spAutoFit/>
          </a:bodyPr>
          <a:lstStyle/>
          <a:p>
            <a:r>
              <a:rPr lang="en-GB" sz="3200" dirty="0"/>
              <a:t>Animals eat the plants for the energy in </a:t>
            </a:r>
            <a:r>
              <a:rPr lang="en-GB" sz="3200" b="1" dirty="0">
                <a:solidFill>
                  <a:srgbClr val="FF3399"/>
                </a:solidFill>
              </a:rPr>
              <a:t>glucose</a:t>
            </a:r>
            <a:r>
              <a:rPr lang="en-GB" sz="3200" dirty="0"/>
              <a:t> and then release </a:t>
            </a:r>
            <a:r>
              <a:rPr lang="en-GB" sz="3200" b="1" dirty="0">
                <a:solidFill>
                  <a:srgbClr val="0033CC"/>
                </a:solidFill>
              </a:rPr>
              <a:t>carbon dioxide</a:t>
            </a:r>
            <a:r>
              <a:rPr lang="en-GB" sz="3200" dirty="0"/>
              <a:t> back into the atmosphere.</a:t>
            </a:r>
          </a:p>
        </p:txBody>
      </p:sp>
      <p:sp>
        <p:nvSpPr>
          <p:cNvPr id="48137" name="Line 9"/>
          <p:cNvSpPr>
            <a:spLocks noChangeShapeType="1"/>
          </p:cNvSpPr>
          <p:nvPr/>
        </p:nvSpPr>
        <p:spPr bwMode="auto">
          <a:xfrm>
            <a:off x="5519739" y="3141663"/>
            <a:ext cx="1081087" cy="0"/>
          </a:xfrm>
          <a:prstGeom prst="line">
            <a:avLst/>
          </a:prstGeom>
          <a:noFill/>
          <a:ln w="101600">
            <a:solidFill>
              <a:schemeClr val="tx1"/>
            </a:solidFill>
            <a:round/>
            <a:headEnd type="triangle" w="med" len="med"/>
            <a:tailEnd type="triangle" w="med" len="med"/>
          </a:ln>
          <a:effectLst/>
        </p:spPr>
        <p:txBody>
          <a:bodyPr/>
          <a:lstStyle/>
          <a:p>
            <a:endParaRPr lang="en-GB"/>
          </a:p>
        </p:txBody>
      </p:sp>
      <p:sp>
        <p:nvSpPr>
          <p:cNvPr id="7" name="Title 1"/>
          <p:cNvSpPr txBox="1">
            <a:spLocks/>
          </p:cNvSpPr>
          <p:nvPr/>
        </p:nvSpPr>
        <p:spPr bwMode="auto">
          <a:xfrm>
            <a:off x="0" y="6353944"/>
            <a:ext cx="12192000" cy="504056"/>
          </a:xfrm>
          <a:prstGeom prst="rect">
            <a:avLst/>
          </a:prstGeom>
          <a:solidFill>
            <a:schemeClr val="tx1"/>
          </a:solidFill>
          <a:ln>
            <a:noFill/>
          </a:ln>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a:lstStyle>
          <a:p>
            <a:r>
              <a:rPr lang="en-GB" sz="2400" smtClean="0">
                <a:solidFill>
                  <a:schemeClr val="bg1"/>
                </a:solidFill>
                <a:latin typeface="Comic Sans MS" panose="030F0702030302020204" pitchFamily="66" charset="0"/>
              </a:rPr>
              <a:t>l/o: to understand the composition of the atmosphere and why it changes.</a:t>
            </a: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grass_strands"/>
          <p:cNvPicPr>
            <a:picLocks noGrp="1" noChangeAspect="1" noChangeArrowheads="1"/>
          </p:cNvPicPr>
          <p:nvPr>
            <p:ph sz="quarter" idx="1"/>
          </p:nvPr>
        </p:nvPicPr>
        <p:blipFill>
          <a:blip r:embed="rId2" cstate="print"/>
          <a:srcRect/>
          <a:stretch>
            <a:fillRect/>
          </a:stretch>
        </p:blipFill>
        <p:spPr>
          <a:xfrm>
            <a:off x="1524001" y="2997200"/>
            <a:ext cx="1808163" cy="1525588"/>
          </a:xfrm>
          <a:noFill/>
          <a:ln/>
        </p:spPr>
      </p:pic>
      <p:pic>
        <p:nvPicPr>
          <p:cNvPr id="41989" name="Picture 5" descr="cartoon-mushroom-8"/>
          <p:cNvPicPr>
            <a:picLocks noGrp="1" noChangeAspect="1" noChangeArrowheads="1"/>
          </p:cNvPicPr>
          <p:nvPr>
            <p:ph sz="quarter" idx="2"/>
          </p:nvPr>
        </p:nvPicPr>
        <p:blipFill>
          <a:blip r:embed="rId3" cstate="print"/>
          <a:srcRect/>
          <a:stretch>
            <a:fillRect/>
          </a:stretch>
        </p:blipFill>
        <p:spPr>
          <a:xfrm>
            <a:off x="5232401" y="4797426"/>
            <a:ext cx="1368425" cy="1368425"/>
          </a:xfrm>
          <a:noFill/>
          <a:ln/>
        </p:spPr>
      </p:pic>
      <p:pic>
        <p:nvPicPr>
          <p:cNvPr id="41990" name="Picture 6" descr="cartoon_clouds"/>
          <p:cNvPicPr>
            <a:picLocks noChangeAspect="1" noChangeArrowheads="1"/>
          </p:cNvPicPr>
          <p:nvPr/>
        </p:nvPicPr>
        <p:blipFill>
          <a:blip r:embed="rId4" cstate="print"/>
          <a:srcRect/>
          <a:stretch>
            <a:fillRect/>
          </a:stretch>
        </p:blipFill>
        <p:spPr bwMode="auto">
          <a:xfrm>
            <a:off x="5087938" y="188913"/>
            <a:ext cx="1943100" cy="1490662"/>
          </a:xfrm>
          <a:prstGeom prst="rect">
            <a:avLst/>
          </a:prstGeom>
          <a:noFill/>
        </p:spPr>
      </p:pic>
      <p:sp>
        <p:nvSpPr>
          <p:cNvPr id="41995" name="Line 11"/>
          <p:cNvSpPr>
            <a:spLocks noChangeShapeType="1"/>
          </p:cNvSpPr>
          <p:nvPr/>
        </p:nvSpPr>
        <p:spPr bwMode="auto">
          <a:xfrm flipH="1">
            <a:off x="2711450" y="1268414"/>
            <a:ext cx="2160588" cy="1728787"/>
          </a:xfrm>
          <a:prstGeom prst="line">
            <a:avLst/>
          </a:prstGeom>
          <a:noFill/>
          <a:ln w="63500">
            <a:solidFill>
              <a:schemeClr val="tx1"/>
            </a:solidFill>
            <a:round/>
            <a:headEnd/>
            <a:tailEnd type="triangle" w="med" len="med"/>
          </a:ln>
          <a:effectLst/>
        </p:spPr>
        <p:txBody>
          <a:bodyPr/>
          <a:lstStyle/>
          <a:p>
            <a:endParaRPr lang="en-GB"/>
          </a:p>
        </p:txBody>
      </p:sp>
      <p:sp>
        <p:nvSpPr>
          <p:cNvPr id="41996" name="Line 12"/>
          <p:cNvSpPr>
            <a:spLocks noChangeShapeType="1"/>
          </p:cNvSpPr>
          <p:nvPr/>
        </p:nvSpPr>
        <p:spPr bwMode="auto">
          <a:xfrm>
            <a:off x="3143251" y="4652963"/>
            <a:ext cx="2016125" cy="863600"/>
          </a:xfrm>
          <a:prstGeom prst="line">
            <a:avLst/>
          </a:prstGeom>
          <a:noFill/>
          <a:ln w="63500">
            <a:solidFill>
              <a:schemeClr val="tx1"/>
            </a:solidFill>
            <a:round/>
            <a:headEnd/>
            <a:tailEnd type="triangle" w="med" len="med"/>
          </a:ln>
          <a:effectLst/>
        </p:spPr>
        <p:txBody>
          <a:bodyPr/>
          <a:lstStyle/>
          <a:p>
            <a:endParaRPr lang="en-GB"/>
          </a:p>
        </p:txBody>
      </p:sp>
      <p:sp>
        <p:nvSpPr>
          <p:cNvPr id="41999" name="Line 15"/>
          <p:cNvSpPr>
            <a:spLocks noChangeShapeType="1"/>
          </p:cNvSpPr>
          <p:nvPr/>
        </p:nvSpPr>
        <p:spPr bwMode="auto">
          <a:xfrm flipV="1">
            <a:off x="3143250" y="1557339"/>
            <a:ext cx="2160588" cy="1800225"/>
          </a:xfrm>
          <a:prstGeom prst="line">
            <a:avLst/>
          </a:prstGeom>
          <a:noFill/>
          <a:ln w="38100">
            <a:solidFill>
              <a:schemeClr val="tx1"/>
            </a:solidFill>
            <a:round/>
            <a:headEnd/>
            <a:tailEnd type="triangle" w="med" len="med"/>
          </a:ln>
          <a:effectLst/>
        </p:spPr>
        <p:txBody>
          <a:bodyPr/>
          <a:lstStyle/>
          <a:p>
            <a:endParaRPr lang="en-GB"/>
          </a:p>
        </p:txBody>
      </p:sp>
      <p:sp>
        <p:nvSpPr>
          <p:cNvPr id="42007" name="Text Box 23"/>
          <p:cNvSpPr txBox="1">
            <a:spLocks noChangeArrowheads="1"/>
          </p:cNvSpPr>
          <p:nvPr/>
        </p:nvSpPr>
        <p:spPr bwMode="auto">
          <a:xfrm>
            <a:off x="1524001" y="1628776"/>
            <a:ext cx="2530475" cy="396875"/>
          </a:xfrm>
          <a:prstGeom prst="rect">
            <a:avLst/>
          </a:prstGeom>
          <a:noFill/>
          <a:ln w="9525">
            <a:noFill/>
            <a:miter lim="800000"/>
            <a:headEnd/>
            <a:tailEnd/>
          </a:ln>
          <a:effectLst/>
        </p:spPr>
        <p:txBody>
          <a:bodyPr wrap="none">
            <a:spAutoFit/>
          </a:bodyPr>
          <a:lstStyle/>
          <a:p>
            <a:r>
              <a:rPr lang="en-GB" sz="2000" b="1"/>
              <a:t>PHOTOSYNTHESIS</a:t>
            </a:r>
          </a:p>
        </p:txBody>
      </p:sp>
      <p:sp>
        <p:nvSpPr>
          <p:cNvPr id="42008" name="Text Box 24"/>
          <p:cNvSpPr txBox="1">
            <a:spLocks noChangeArrowheads="1"/>
          </p:cNvSpPr>
          <p:nvPr/>
        </p:nvSpPr>
        <p:spPr bwMode="auto">
          <a:xfrm>
            <a:off x="4727576" y="1989139"/>
            <a:ext cx="1922463" cy="396875"/>
          </a:xfrm>
          <a:prstGeom prst="rect">
            <a:avLst/>
          </a:prstGeom>
          <a:noFill/>
          <a:ln w="9525">
            <a:noFill/>
            <a:miter lim="800000"/>
            <a:headEnd/>
            <a:tailEnd/>
          </a:ln>
          <a:effectLst/>
        </p:spPr>
        <p:txBody>
          <a:bodyPr wrap="none">
            <a:spAutoFit/>
          </a:bodyPr>
          <a:lstStyle/>
          <a:p>
            <a:r>
              <a:rPr lang="en-GB" sz="2000" b="1"/>
              <a:t>RESPIRATION</a:t>
            </a:r>
          </a:p>
        </p:txBody>
      </p:sp>
      <p:sp>
        <p:nvSpPr>
          <p:cNvPr id="42010" name="Text Box 26"/>
          <p:cNvSpPr txBox="1">
            <a:spLocks noChangeArrowheads="1"/>
          </p:cNvSpPr>
          <p:nvPr/>
        </p:nvSpPr>
        <p:spPr bwMode="auto">
          <a:xfrm>
            <a:off x="2566988" y="5516564"/>
            <a:ext cx="2278062" cy="396875"/>
          </a:xfrm>
          <a:prstGeom prst="rect">
            <a:avLst/>
          </a:prstGeom>
          <a:noFill/>
          <a:ln w="9525">
            <a:noFill/>
            <a:miter lim="800000"/>
            <a:headEnd/>
            <a:tailEnd/>
          </a:ln>
          <a:effectLst/>
        </p:spPr>
        <p:txBody>
          <a:bodyPr wrap="none">
            <a:spAutoFit/>
          </a:bodyPr>
          <a:lstStyle/>
          <a:p>
            <a:r>
              <a:rPr lang="en-GB" sz="2000" b="1"/>
              <a:t>DEATH &amp; DECAY</a:t>
            </a:r>
          </a:p>
        </p:txBody>
      </p:sp>
      <p:sp>
        <p:nvSpPr>
          <p:cNvPr id="42011" name="Text Box 27"/>
          <p:cNvSpPr txBox="1">
            <a:spLocks noChangeArrowheads="1"/>
          </p:cNvSpPr>
          <p:nvPr/>
        </p:nvSpPr>
        <p:spPr bwMode="auto">
          <a:xfrm>
            <a:off x="1774825" y="260350"/>
            <a:ext cx="1809750" cy="579438"/>
          </a:xfrm>
          <a:prstGeom prst="rect">
            <a:avLst/>
          </a:prstGeom>
          <a:noFill/>
          <a:ln w="9525">
            <a:noFill/>
            <a:miter lim="800000"/>
            <a:headEnd/>
            <a:tailEnd/>
          </a:ln>
          <a:effectLst/>
        </p:spPr>
        <p:txBody>
          <a:bodyPr wrap="none">
            <a:spAutoFit/>
          </a:bodyPr>
          <a:lstStyle/>
          <a:p>
            <a:r>
              <a:rPr lang="en-GB" sz="3200" b="1">
                <a:solidFill>
                  <a:schemeClr val="accent2"/>
                </a:solidFill>
              </a:rPr>
              <a:t>PLANTS</a:t>
            </a:r>
          </a:p>
        </p:txBody>
      </p:sp>
      <p:sp>
        <p:nvSpPr>
          <p:cNvPr id="12" name="Title 1"/>
          <p:cNvSpPr txBox="1">
            <a:spLocks/>
          </p:cNvSpPr>
          <p:nvPr/>
        </p:nvSpPr>
        <p:spPr bwMode="auto">
          <a:xfrm>
            <a:off x="0" y="6353944"/>
            <a:ext cx="12192000" cy="504056"/>
          </a:xfrm>
          <a:prstGeom prst="rect">
            <a:avLst/>
          </a:prstGeom>
          <a:solidFill>
            <a:schemeClr val="tx1"/>
          </a:solidFill>
          <a:ln>
            <a:noFill/>
          </a:ln>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a:lstStyle>
          <a:p>
            <a:r>
              <a:rPr lang="en-GB" sz="2400" smtClean="0">
                <a:solidFill>
                  <a:schemeClr val="bg1"/>
                </a:solidFill>
                <a:latin typeface="Comic Sans MS" panose="030F0702030302020204" pitchFamily="66" charset="0"/>
              </a:rPr>
              <a:t>l/o: to understand the composition of the atmosphere and why it changes.</a:t>
            </a: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grass_strands"/>
          <p:cNvPicPr>
            <a:picLocks noGrp="1" noChangeAspect="1" noChangeArrowheads="1"/>
          </p:cNvPicPr>
          <p:nvPr>
            <p:ph sz="quarter" idx="1"/>
          </p:nvPr>
        </p:nvPicPr>
        <p:blipFill>
          <a:blip r:embed="rId2" cstate="print"/>
          <a:srcRect/>
          <a:stretch>
            <a:fillRect/>
          </a:stretch>
        </p:blipFill>
        <p:spPr>
          <a:xfrm>
            <a:off x="1524001" y="2997200"/>
            <a:ext cx="1808163" cy="1525588"/>
          </a:xfrm>
          <a:noFill/>
          <a:ln/>
        </p:spPr>
      </p:pic>
      <p:pic>
        <p:nvPicPr>
          <p:cNvPr id="43011" name="Picture 3" descr="cartoon_cows"/>
          <p:cNvPicPr>
            <a:picLocks noGrp="1" noChangeAspect="1" noChangeArrowheads="1"/>
          </p:cNvPicPr>
          <p:nvPr>
            <p:ph sz="quarter" idx="2"/>
          </p:nvPr>
        </p:nvPicPr>
        <p:blipFill>
          <a:blip r:embed="rId3" cstate="print"/>
          <a:srcRect/>
          <a:stretch>
            <a:fillRect/>
          </a:stretch>
        </p:blipFill>
        <p:spPr>
          <a:xfrm>
            <a:off x="4943476" y="2781301"/>
            <a:ext cx="1831975" cy="1406525"/>
          </a:xfrm>
          <a:noFill/>
          <a:ln/>
        </p:spPr>
      </p:pic>
      <p:pic>
        <p:nvPicPr>
          <p:cNvPr id="43013" name="Picture 5" descr="cartoon-mushroom-8"/>
          <p:cNvPicPr>
            <a:picLocks noGrp="1" noChangeAspect="1" noChangeArrowheads="1"/>
          </p:cNvPicPr>
          <p:nvPr>
            <p:ph sz="quarter" idx="3"/>
          </p:nvPr>
        </p:nvPicPr>
        <p:blipFill>
          <a:blip r:embed="rId4" cstate="print"/>
          <a:srcRect/>
          <a:stretch>
            <a:fillRect/>
          </a:stretch>
        </p:blipFill>
        <p:spPr>
          <a:xfrm>
            <a:off x="5232401" y="5229226"/>
            <a:ext cx="1368425" cy="1368425"/>
          </a:xfrm>
          <a:noFill/>
          <a:ln/>
        </p:spPr>
      </p:pic>
      <p:pic>
        <p:nvPicPr>
          <p:cNvPr id="43014" name="Picture 6" descr="cartoon_clouds"/>
          <p:cNvPicPr>
            <a:picLocks noChangeAspect="1" noChangeArrowheads="1"/>
          </p:cNvPicPr>
          <p:nvPr/>
        </p:nvPicPr>
        <p:blipFill>
          <a:blip r:embed="rId5" cstate="print"/>
          <a:srcRect/>
          <a:stretch>
            <a:fillRect/>
          </a:stretch>
        </p:blipFill>
        <p:spPr bwMode="auto">
          <a:xfrm>
            <a:off x="5087938" y="188913"/>
            <a:ext cx="1943100" cy="1490662"/>
          </a:xfrm>
          <a:prstGeom prst="rect">
            <a:avLst/>
          </a:prstGeom>
          <a:noFill/>
        </p:spPr>
      </p:pic>
      <p:sp>
        <p:nvSpPr>
          <p:cNvPr id="43015" name="Line 7"/>
          <p:cNvSpPr>
            <a:spLocks noChangeShapeType="1"/>
          </p:cNvSpPr>
          <p:nvPr/>
        </p:nvSpPr>
        <p:spPr bwMode="auto">
          <a:xfrm flipV="1">
            <a:off x="5951538" y="1628775"/>
            <a:ext cx="0" cy="1295400"/>
          </a:xfrm>
          <a:prstGeom prst="line">
            <a:avLst/>
          </a:prstGeom>
          <a:noFill/>
          <a:ln w="63500">
            <a:solidFill>
              <a:schemeClr val="tx1"/>
            </a:solidFill>
            <a:round/>
            <a:headEnd/>
            <a:tailEnd type="triangle" w="med" len="med"/>
          </a:ln>
          <a:effectLst/>
        </p:spPr>
        <p:txBody>
          <a:bodyPr/>
          <a:lstStyle/>
          <a:p>
            <a:endParaRPr lang="en-GB"/>
          </a:p>
        </p:txBody>
      </p:sp>
      <p:sp>
        <p:nvSpPr>
          <p:cNvPr id="43016" name="Line 8"/>
          <p:cNvSpPr>
            <a:spLocks noChangeShapeType="1"/>
          </p:cNvSpPr>
          <p:nvPr/>
        </p:nvSpPr>
        <p:spPr bwMode="auto">
          <a:xfrm flipV="1">
            <a:off x="3503614" y="3716338"/>
            <a:ext cx="1512887" cy="360362"/>
          </a:xfrm>
          <a:prstGeom prst="line">
            <a:avLst/>
          </a:prstGeom>
          <a:noFill/>
          <a:ln w="63500">
            <a:solidFill>
              <a:schemeClr val="tx1"/>
            </a:solidFill>
            <a:round/>
            <a:headEnd/>
            <a:tailEnd type="triangle" w="med" len="med"/>
          </a:ln>
          <a:effectLst/>
        </p:spPr>
        <p:txBody>
          <a:bodyPr/>
          <a:lstStyle/>
          <a:p>
            <a:endParaRPr lang="en-GB"/>
          </a:p>
        </p:txBody>
      </p:sp>
      <p:sp>
        <p:nvSpPr>
          <p:cNvPr id="43027" name="Line 19"/>
          <p:cNvSpPr>
            <a:spLocks noChangeShapeType="1"/>
          </p:cNvSpPr>
          <p:nvPr/>
        </p:nvSpPr>
        <p:spPr bwMode="auto">
          <a:xfrm>
            <a:off x="6527800" y="3500438"/>
            <a:ext cx="215900" cy="360362"/>
          </a:xfrm>
          <a:prstGeom prst="line">
            <a:avLst/>
          </a:prstGeom>
          <a:noFill/>
          <a:ln w="63500">
            <a:solidFill>
              <a:schemeClr val="tx1"/>
            </a:solidFill>
            <a:round/>
            <a:headEnd/>
            <a:tailEnd/>
          </a:ln>
          <a:effectLst/>
        </p:spPr>
        <p:txBody>
          <a:bodyPr/>
          <a:lstStyle/>
          <a:p>
            <a:endParaRPr lang="en-GB"/>
          </a:p>
        </p:txBody>
      </p:sp>
      <p:sp>
        <p:nvSpPr>
          <p:cNvPr id="43031" name="Line 23"/>
          <p:cNvSpPr>
            <a:spLocks noChangeShapeType="1"/>
          </p:cNvSpPr>
          <p:nvPr/>
        </p:nvSpPr>
        <p:spPr bwMode="auto">
          <a:xfrm flipH="1">
            <a:off x="6240464" y="3860801"/>
            <a:ext cx="503237" cy="1368425"/>
          </a:xfrm>
          <a:prstGeom prst="line">
            <a:avLst/>
          </a:prstGeom>
          <a:noFill/>
          <a:ln w="63500">
            <a:solidFill>
              <a:schemeClr val="tx1"/>
            </a:solidFill>
            <a:round/>
            <a:headEnd/>
            <a:tailEnd type="triangle" w="med" len="med"/>
          </a:ln>
          <a:effectLst/>
        </p:spPr>
        <p:txBody>
          <a:bodyPr/>
          <a:lstStyle/>
          <a:p>
            <a:endParaRPr lang="en-GB"/>
          </a:p>
        </p:txBody>
      </p:sp>
      <p:sp>
        <p:nvSpPr>
          <p:cNvPr id="43032" name="Text Box 24"/>
          <p:cNvSpPr txBox="1">
            <a:spLocks noChangeArrowheads="1"/>
          </p:cNvSpPr>
          <p:nvPr/>
        </p:nvSpPr>
        <p:spPr bwMode="auto">
          <a:xfrm>
            <a:off x="1992314" y="620714"/>
            <a:ext cx="2035175" cy="579437"/>
          </a:xfrm>
          <a:prstGeom prst="rect">
            <a:avLst/>
          </a:prstGeom>
          <a:noFill/>
          <a:ln w="9525">
            <a:noFill/>
            <a:miter lim="800000"/>
            <a:headEnd/>
            <a:tailEnd/>
          </a:ln>
          <a:effectLst/>
        </p:spPr>
        <p:txBody>
          <a:bodyPr wrap="none">
            <a:spAutoFit/>
          </a:bodyPr>
          <a:lstStyle/>
          <a:p>
            <a:r>
              <a:rPr lang="en-GB" sz="3200" b="1">
                <a:solidFill>
                  <a:schemeClr val="accent2"/>
                </a:solidFill>
              </a:rPr>
              <a:t>ANIMALS</a:t>
            </a:r>
          </a:p>
        </p:txBody>
      </p:sp>
      <p:sp>
        <p:nvSpPr>
          <p:cNvPr id="43033" name="Text Box 25"/>
          <p:cNvSpPr txBox="1">
            <a:spLocks noChangeArrowheads="1"/>
          </p:cNvSpPr>
          <p:nvPr/>
        </p:nvSpPr>
        <p:spPr bwMode="auto">
          <a:xfrm>
            <a:off x="3503613" y="3357564"/>
            <a:ext cx="1314450" cy="396875"/>
          </a:xfrm>
          <a:prstGeom prst="rect">
            <a:avLst/>
          </a:prstGeom>
          <a:noFill/>
          <a:ln w="9525">
            <a:noFill/>
            <a:miter lim="800000"/>
            <a:headEnd/>
            <a:tailEnd/>
          </a:ln>
          <a:effectLst/>
        </p:spPr>
        <p:txBody>
          <a:bodyPr wrap="none">
            <a:spAutoFit/>
          </a:bodyPr>
          <a:lstStyle/>
          <a:p>
            <a:r>
              <a:rPr lang="en-GB" sz="2000" b="1"/>
              <a:t>FEEDING</a:t>
            </a:r>
          </a:p>
        </p:txBody>
      </p:sp>
      <p:sp>
        <p:nvSpPr>
          <p:cNvPr id="43034" name="Text Box 26"/>
          <p:cNvSpPr txBox="1">
            <a:spLocks noChangeArrowheads="1"/>
          </p:cNvSpPr>
          <p:nvPr/>
        </p:nvSpPr>
        <p:spPr bwMode="auto">
          <a:xfrm>
            <a:off x="6096001" y="1989139"/>
            <a:ext cx="1922463" cy="396875"/>
          </a:xfrm>
          <a:prstGeom prst="rect">
            <a:avLst/>
          </a:prstGeom>
          <a:noFill/>
          <a:ln w="9525">
            <a:noFill/>
            <a:miter lim="800000"/>
            <a:headEnd/>
            <a:tailEnd/>
          </a:ln>
          <a:effectLst/>
        </p:spPr>
        <p:txBody>
          <a:bodyPr wrap="none">
            <a:spAutoFit/>
          </a:bodyPr>
          <a:lstStyle/>
          <a:p>
            <a:r>
              <a:rPr lang="en-GB" sz="2000" b="1"/>
              <a:t>RESPIRATION</a:t>
            </a:r>
          </a:p>
        </p:txBody>
      </p:sp>
      <p:sp>
        <p:nvSpPr>
          <p:cNvPr id="43035" name="Text Box 27"/>
          <p:cNvSpPr txBox="1">
            <a:spLocks noChangeArrowheads="1"/>
          </p:cNvSpPr>
          <p:nvPr/>
        </p:nvSpPr>
        <p:spPr bwMode="auto">
          <a:xfrm>
            <a:off x="6456363" y="4652964"/>
            <a:ext cx="1668462" cy="396875"/>
          </a:xfrm>
          <a:prstGeom prst="rect">
            <a:avLst/>
          </a:prstGeom>
          <a:noFill/>
          <a:ln w="9525">
            <a:noFill/>
            <a:miter lim="800000"/>
            <a:headEnd/>
            <a:tailEnd/>
          </a:ln>
          <a:effectLst/>
        </p:spPr>
        <p:txBody>
          <a:bodyPr wrap="none">
            <a:spAutoFit/>
          </a:bodyPr>
          <a:lstStyle/>
          <a:p>
            <a:r>
              <a:rPr lang="en-GB" sz="2000" b="1"/>
              <a:t>EXCRETION</a:t>
            </a:r>
          </a:p>
        </p:txBody>
      </p:sp>
      <p:sp>
        <p:nvSpPr>
          <p:cNvPr id="43038" name="Line 30"/>
          <p:cNvSpPr>
            <a:spLocks noChangeShapeType="1"/>
          </p:cNvSpPr>
          <p:nvPr/>
        </p:nvSpPr>
        <p:spPr bwMode="auto">
          <a:xfrm>
            <a:off x="5519738" y="4292600"/>
            <a:ext cx="0" cy="865188"/>
          </a:xfrm>
          <a:prstGeom prst="line">
            <a:avLst/>
          </a:prstGeom>
          <a:noFill/>
          <a:ln w="63500">
            <a:solidFill>
              <a:schemeClr val="tx1"/>
            </a:solidFill>
            <a:round/>
            <a:headEnd/>
            <a:tailEnd type="triangle" w="med" len="med"/>
          </a:ln>
          <a:effectLst/>
        </p:spPr>
        <p:txBody>
          <a:bodyPr/>
          <a:lstStyle/>
          <a:p>
            <a:endParaRPr lang="en-GB"/>
          </a:p>
        </p:txBody>
      </p:sp>
      <p:sp>
        <p:nvSpPr>
          <p:cNvPr id="43040" name="Text Box 32"/>
          <p:cNvSpPr txBox="1">
            <a:spLocks noChangeArrowheads="1"/>
          </p:cNvSpPr>
          <p:nvPr/>
        </p:nvSpPr>
        <p:spPr bwMode="auto">
          <a:xfrm>
            <a:off x="3216276" y="4581526"/>
            <a:ext cx="2278063" cy="396875"/>
          </a:xfrm>
          <a:prstGeom prst="rect">
            <a:avLst/>
          </a:prstGeom>
          <a:noFill/>
          <a:ln w="9525">
            <a:noFill/>
            <a:miter lim="800000"/>
            <a:headEnd/>
            <a:tailEnd/>
          </a:ln>
          <a:effectLst/>
        </p:spPr>
        <p:txBody>
          <a:bodyPr wrap="none">
            <a:spAutoFit/>
          </a:bodyPr>
          <a:lstStyle/>
          <a:p>
            <a:r>
              <a:rPr lang="en-GB" sz="2000" b="1"/>
              <a:t>DEATH &amp; DECAY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grass_strands"/>
          <p:cNvPicPr>
            <a:picLocks noGrp="1" noChangeAspect="1" noChangeArrowheads="1"/>
          </p:cNvPicPr>
          <p:nvPr>
            <p:ph sz="quarter" idx="1"/>
          </p:nvPr>
        </p:nvPicPr>
        <p:blipFill>
          <a:blip r:embed="rId2" cstate="print"/>
          <a:srcRect/>
          <a:stretch>
            <a:fillRect/>
          </a:stretch>
        </p:blipFill>
        <p:spPr>
          <a:xfrm>
            <a:off x="1524001" y="2997200"/>
            <a:ext cx="1808163" cy="1525588"/>
          </a:xfrm>
          <a:noFill/>
          <a:ln/>
        </p:spPr>
      </p:pic>
      <p:pic>
        <p:nvPicPr>
          <p:cNvPr id="44035" name="Picture 3" descr="cartoon_cows"/>
          <p:cNvPicPr>
            <a:picLocks noGrp="1" noChangeAspect="1" noChangeArrowheads="1"/>
          </p:cNvPicPr>
          <p:nvPr>
            <p:ph sz="quarter" idx="2"/>
          </p:nvPr>
        </p:nvPicPr>
        <p:blipFill>
          <a:blip r:embed="rId3" cstate="print"/>
          <a:srcRect/>
          <a:stretch>
            <a:fillRect/>
          </a:stretch>
        </p:blipFill>
        <p:spPr>
          <a:xfrm>
            <a:off x="4943476" y="2781301"/>
            <a:ext cx="1831975" cy="1406525"/>
          </a:xfrm>
          <a:noFill/>
          <a:ln/>
        </p:spPr>
      </p:pic>
      <p:pic>
        <p:nvPicPr>
          <p:cNvPr id="44037" name="Picture 5" descr="cartoon-mushroom-8"/>
          <p:cNvPicPr>
            <a:picLocks noGrp="1" noChangeAspect="1" noChangeArrowheads="1"/>
          </p:cNvPicPr>
          <p:nvPr>
            <p:ph sz="quarter" idx="3"/>
          </p:nvPr>
        </p:nvPicPr>
        <p:blipFill>
          <a:blip r:embed="rId4" cstate="print"/>
          <a:srcRect/>
          <a:stretch>
            <a:fillRect/>
          </a:stretch>
        </p:blipFill>
        <p:spPr>
          <a:xfrm>
            <a:off x="5232401" y="4797426"/>
            <a:ext cx="1368425" cy="1368425"/>
          </a:xfrm>
          <a:noFill/>
          <a:ln/>
        </p:spPr>
      </p:pic>
      <p:pic>
        <p:nvPicPr>
          <p:cNvPr id="44038" name="Picture 6" descr="cartoon_clouds"/>
          <p:cNvPicPr>
            <a:picLocks noChangeAspect="1" noChangeArrowheads="1"/>
          </p:cNvPicPr>
          <p:nvPr/>
        </p:nvPicPr>
        <p:blipFill>
          <a:blip r:embed="rId5" cstate="print"/>
          <a:srcRect/>
          <a:stretch>
            <a:fillRect/>
          </a:stretch>
        </p:blipFill>
        <p:spPr bwMode="auto">
          <a:xfrm>
            <a:off x="5087938" y="188913"/>
            <a:ext cx="1943100" cy="1490662"/>
          </a:xfrm>
          <a:prstGeom prst="rect">
            <a:avLst/>
          </a:prstGeom>
          <a:noFill/>
        </p:spPr>
      </p:pic>
      <p:sp>
        <p:nvSpPr>
          <p:cNvPr id="44044" name="Line 12"/>
          <p:cNvSpPr>
            <a:spLocks noChangeShapeType="1"/>
          </p:cNvSpPr>
          <p:nvPr/>
        </p:nvSpPr>
        <p:spPr bwMode="auto">
          <a:xfrm>
            <a:off x="3143251" y="4652963"/>
            <a:ext cx="2016125" cy="863600"/>
          </a:xfrm>
          <a:prstGeom prst="line">
            <a:avLst/>
          </a:prstGeom>
          <a:noFill/>
          <a:ln w="63500">
            <a:solidFill>
              <a:schemeClr val="tx1"/>
            </a:solidFill>
            <a:round/>
            <a:headEnd/>
            <a:tailEnd type="triangle" w="med" len="med"/>
          </a:ln>
          <a:effectLst/>
        </p:spPr>
        <p:txBody>
          <a:bodyPr/>
          <a:lstStyle/>
          <a:p>
            <a:endParaRPr lang="en-GB"/>
          </a:p>
        </p:txBody>
      </p:sp>
      <p:sp>
        <p:nvSpPr>
          <p:cNvPr id="44048" name="Line 16"/>
          <p:cNvSpPr>
            <a:spLocks noChangeShapeType="1"/>
          </p:cNvSpPr>
          <p:nvPr/>
        </p:nvSpPr>
        <p:spPr bwMode="auto">
          <a:xfrm>
            <a:off x="5951538" y="4149725"/>
            <a:ext cx="0" cy="647700"/>
          </a:xfrm>
          <a:prstGeom prst="line">
            <a:avLst/>
          </a:prstGeom>
          <a:noFill/>
          <a:ln w="63500">
            <a:solidFill>
              <a:schemeClr val="tx1"/>
            </a:solidFill>
            <a:round/>
            <a:headEnd/>
            <a:tailEnd type="triangle" w="med" len="med"/>
          </a:ln>
          <a:effectLst/>
        </p:spPr>
        <p:txBody>
          <a:bodyPr/>
          <a:lstStyle/>
          <a:p>
            <a:endParaRPr lang="en-GB"/>
          </a:p>
        </p:txBody>
      </p:sp>
      <p:sp>
        <p:nvSpPr>
          <p:cNvPr id="44052" name="Line 20"/>
          <p:cNvSpPr>
            <a:spLocks noChangeShapeType="1"/>
          </p:cNvSpPr>
          <p:nvPr/>
        </p:nvSpPr>
        <p:spPr bwMode="auto">
          <a:xfrm flipH="1" flipV="1">
            <a:off x="6527801" y="1628775"/>
            <a:ext cx="1008063" cy="2592388"/>
          </a:xfrm>
          <a:prstGeom prst="line">
            <a:avLst/>
          </a:prstGeom>
          <a:noFill/>
          <a:ln w="63500">
            <a:solidFill>
              <a:schemeClr val="tx1"/>
            </a:solidFill>
            <a:round/>
            <a:headEnd/>
            <a:tailEnd type="triangle" w="med" len="med"/>
          </a:ln>
          <a:effectLst/>
        </p:spPr>
        <p:txBody>
          <a:bodyPr/>
          <a:lstStyle/>
          <a:p>
            <a:endParaRPr lang="en-GB"/>
          </a:p>
        </p:txBody>
      </p:sp>
      <p:sp>
        <p:nvSpPr>
          <p:cNvPr id="44053" name="Line 21"/>
          <p:cNvSpPr>
            <a:spLocks noChangeShapeType="1"/>
          </p:cNvSpPr>
          <p:nvPr/>
        </p:nvSpPr>
        <p:spPr bwMode="auto">
          <a:xfrm flipV="1">
            <a:off x="6456363" y="4221164"/>
            <a:ext cx="1079500" cy="1368425"/>
          </a:xfrm>
          <a:prstGeom prst="line">
            <a:avLst/>
          </a:prstGeom>
          <a:noFill/>
          <a:ln w="63500">
            <a:solidFill>
              <a:schemeClr val="tx1"/>
            </a:solidFill>
            <a:round/>
            <a:headEnd/>
            <a:tailEnd/>
          </a:ln>
          <a:effectLst/>
        </p:spPr>
        <p:txBody>
          <a:bodyPr/>
          <a:lstStyle/>
          <a:p>
            <a:endParaRPr lang="en-GB"/>
          </a:p>
        </p:txBody>
      </p:sp>
      <p:sp>
        <p:nvSpPr>
          <p:cNvPr id="44055" name="Text Box 23"/>
          <p:cNvSpPr txBox="1">
            <a:spLocks noChangeArrowheads="1"/>
          </p:cNvSpPr>
          <p:nvPr/>
        </p:nvSpPr>
        <p:spPr bwMode="auto">
          <a:xfrm>
            <a:off x="6796088" y="1622426"/>
            <a:ext cx="1922462" cy="396875"/>
          </a:xfrm>
          <a:prstGeom prst="rect">
            <a:avLst/>
          </a:prstGeom>
          <a:noFill/>
          <a:ln w="9525">
            <a:noFill/>
            <a:miter lim="800000"/>
            <a:headEnd/>
            <a:tailEnd/>
          </a:ln>
          <a:effectLst/>
        </p:spPr>
        <p:txBody>
          <a:bodyPr wrap="none">
            <a:spAutoFit/>
          </a:bodyPr>
          <a:lstStyle/>
          <a:p>
            <a:r>
              <a:rPr lang="en-GB" sz="2000" b="1"/>
              <a:t>RESPIRATION</a:t>
            </a:r>
          </a:p>
        </p:txBody>
      </p:sp>
      <p:sp>
        <p:nvSpPr>
          <p:cNvPr id="44057" name="Text Box 25"/>
          <p:cNvSpPr txBox="1">
            <a:spLocks noChangeArrowheads="1"/>
          </p:cNvSpPr>
          <p:nvPr/>
        </p:nvSpPr>
        <p:spPr bwMode="auto">
          <a:xfrm>
            <a:off x="1524000" y="476250"/>
            <a:ext cx="3392488" cy="579438"/>
          </a:xfrm>
          <a:prstGeom prst="rect">
            <a:avLst/>
          </a:prstGeom>
          <a:noFill/>
          <a:ln w="9525">
            <a:noFill/>
            <a:miter lim="800000"/>
            <a:headEnd/>
            <a:tailEnd/>
          </a:ln>
          <a:effectLst/>
        </p:spPr>
        <p:txBody>
          <a:bodyPr wrap="none">
            <a:spAutoFit/>
          </a:bodyPr>
          <a:lstStyle/>
          <a:p>
            <a:r>
              <a:rPr lang="en-GB" sz="3200" b="1">
                <a:solidFill>
                  <a:schemeClr val="accent2"/>
                </a:solidFill>
              </a:rPr>
              <a:t>DECOMPOSERS</a:t>
            </a:r>
          </a:p>
        </p:txBody>
      </p:sp>
      <p:sp>
        <p:nvSpPr>
          <p:cNvPr id="44059" name="Text Box 27"/>
          <p:cNvSpPr txBox="1">
            <a:spLocks noChangeArrowheads="1"/>
          </p:cNvSpPr>
          <p:nvPr/>
        </p:nvSpPr>
        <p:spPr bwMode="auto">
          <a:xfrm>
            <a:off x="4656138" y="6165851"/>
            <a:ext cx="2982912" cy="396875"/>
          </a:xfrm>
          <a:prstGeom prst="rect">
            <a:avLst/>
          </a:prstGeom>
          <a:noFill/>
          <a:ln w="9525">
            <a:noFill/>
            <a:miter lim="800000"/>
            <a:headEnd/>
            <a:tailEnd/>
          </a:ln>
          <a:effectLst/>
        </p:spPr>
        <p:txBody>
          <a:bodyPr wrap="none">
            <a:spAutoFit/>
          </a:bodyPr>
          <a:lstStyle/>
          <a:p>
            <a:r>
              <a:rPr lang="en-GB" sz="2000" b="1"/>
              <a:t>FUNGI AND BACTERIA</a:t>
            </a:r>
          </a:p>
        </p:txBody>
      </p:sp>
      <p:sp>
        <p:nvSpPr>
          <p:cNvPr id="44060" name="Text Box 28"/>
          <p:cNvSpPr txBox="1">
            <a:spLocks noChangeArrowheads="1"/>
          </p:cNvSpPr>
          <p:nvPr/>
        </p:nvSpPr>
        <p:spPr bwMode="auto">
          <a:xfrm>
            <a:off x="3575051" y="4437064"/>
            <a:ext cx="2278063" cy="396875"/>
          </a:xfrm>
          <a:prstGeom prst="rect">
            <a:avLst/>
          </a:prstGeom>
          <a:noFill/>
          <a:ln w="9525">
            <a:noFill/>
            <a:miter lim="800000"/>
            <a:headEnd/>
            <a:tailEnd/>
          </a:ln>
          <a:effectLst/>
        </p:spPr>
        <p:txBody>
          <a:bodyPr wrap="none">
            <a:spAutoFit/>
          </a:bodyPr>
          <a:lstStyle/>
          <a:p>
            <a:r>
              <a:rPr lang="en-GB" sz="2000" b="1"/>
              <a:t>DEATH &amp; DECAY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grass_strands"/>
          <p:cNvPicPr>
            <a:picLocks noGrp="1" noChangeAspect="1" noChangeArrowheads="1"/>
          </p:cNvPicPr>
          <p:nvPr>
            <p:ph sz="quarter" idx="1"/>
          </p:nvPr>
        </p:nvPicPr>
        <p:blipFill>
          <a:blip r:embed="rId2" cstate="print"/>
          <a:srcRect/>
          <a:stretch>
            <a:fillRect/>
          </a:stretch>
        </p:blipFill>
        <p:spPr>
          <a:xfrm>
            <a:off x="1524001" y="2997200"/>
            <a:ext cx="1808163" cy="1525588"/>
          </a:xfrm>
          <a:noFill/>
          <a:ln/>
        </p:spPr>
      </p:pic>
      <p:pic>
        <p:nvPicPr>
          <p:cNvPr id="45060" name="Picture 4" descr="buildings-23209_640"/>
          <p:cNvPicPr>
            <a:picLocks noGrp="1" noChangeAspect="1" noChangeArrowheads="1"/>
          </p:cNvPicPr>
          <p:nvPr>
            <p:ph sz="quarter" idx="2"/>
          </p:nvPr>
        </p:nvPicPr>
        <p:blipFill>
          <a:blip r:embed="rId3" cstate="print"/>
          <a:srcRect/>
          <a:stretch>
            <a:fillRect/>
          </a:stretch>
        </p:blipFill>
        <p:spPr>
          <a:xfrm>
            <a:off x="7751763" y="2852738"/>
            <a:ext cx="1992312" cy="1631950"/>
          </a:xfrm>
          <a:noFill/>
          <a:ln/>
        </p:spPr>
      </p:pic>
      <p:pic>
        <p:nvPicPr>
          <p:cNvPr id="45062" name="Picture 6" descr="cartoon_clouds"/>
          <p:cNvPicPr>
            <a:picLocks noChangeAspect="1" noChangeArrowheads="1"/>
          </p:cNvPicPr>
          <p:nvPr/>
        </p:nvPicPr>
        <p:blipFill>
          <a:blip r:embed="rId4" cstate="print"/>
          <a:srcRect/>
          <a:stretch>
            <a:fillRect/>
          </a:stretch>
        </p:blipFill>
        <p:spPr bwMode="auto">
          <a:xfrm>
            <a:off x="5087938" y="188913"/>
            <a:ext cx="1943100" cy="1490662"/>
          </a:xfrm>
          <a:prstGeom prst="rect">
            <a:avLst/>
          </a:prstGeom>
          <a:noFill/>
        </p:spPr>
      </p:pic>
      <p:sp>
        <p:nvSpPr>
          <p:cNvPr id="45065" name="Line 9"/>
          <p:cNvSpPr>
            <a:spLocks noChangeShapeType="1"/>
          </p:cNvSpPr>
          <p:nvPr/>
        </p:nvSpPr>
        <p:spPr bwMode="auto">
          <a:xfrm flipV="1">
            <a:off x="8759825" y="4724401"/>
            <a:ext cx="0" cy="1800225"/>
          </a:xfrm>
          <a:prstGeom prst="line">
            <a:avLst/>
          </a:prstGeom>
          <a:noFill/>
          <a:ln w="63500">
            <a:solidFill>
              <a:schemeClr val="tx1"/>
            </a:solidFill>
            <a:round/>
            <a:headEnd/>
            <a:tailEnd type="triangle" w="med" len="med"/>
          </a:ln>
          <a:effectLst/>
        </p:spPr>
        <p:txBody>
          <a:bodyPr/>
          <a:lstStyle/>
          <a:p>
            <a:endParaRPr lang="en-GB"/>
          </a:p>
        </p:txBody>
      </p:sp>
      <p:sp>
        <p:nvSpPr>
          <p:cNvPr id="45066" name="Line 10"/>
          <p:cNvSpPr>
            <a:spLocks noChangeShapeType="1"/>
          </p:cNvSpPr>
          <p:nvPr/>
        </p:nvSpPr>
        <p:spPr bwMode="auto">
          <a:xfrm flipH="1" flipV="1">
            <a:off x="7032626" y="1341438"/>
            <a:ext cx="1655763" cy="1439862"/>
          </a:xfrm>
          <a:prstGeom prst="line">
            <a:avLst/>
          </a:prstGeom>
          <a:noFill/>
          <a:ln w="63500">
            <a:solidFill>
              <a:schemeClr val="tx1"/>
            </a:solidFill>
            <a:round/>
            <a:headEnd/>
            <a:tailEnd type="triangle" w="med" len="med"/>
          </a:ln>
          <a:effectLst/>
        </p:spPr>
        <p:txBody>
          <a:bodyPr/>
          <a:lstStyle/>
          <a:p>
            <a:endParaRPr lang="en-GB"/>
          </a:p>
        </p:txBody>
      </p:sp>
      <p:sp>
        <p:nvSpPr>
          <p:cNvPr id="45069" name="Line 13"/>
          <p:cNvSpPr>
            <a:spLocks noChangeShapeType="1"/>
          </p:cNvSpPr>
          <p:nvPr/>
        </p:nvSpPr>
        <p:spPr bwMode="auto">
          <a:xfrm>
            <a:off x="2424113" y="6524625"/>
            <a:ext cx="6335712" cy="0"/>
          </a:xfrm>
          <a:prstGeom prst="line">
            <a:avLst/>
          </a:prstGeom>
          <a:noFill/>
          <a:ln w="63500">
            <a:solidFill>
              <a:schemeClr val="tx1"/>
            </a:solidFill>
            <a:round/>
            <a:headEnd/>
            <a:tailEnd/>
          </a:ln>
          <a:effectLst/>
        </p:spPr>
        <p:txBody>
          <a:bodyPr/>
          <a:lstStyle/>
          <a:p>
            <a:endParaRPr lang="en-GB"/>
          </a:p>
        </p:txBody>
      </p:sp>
      <p:sp>
        <p:nvSpPr>
          <p:cNvPr id="45070" name="Line 14"/>
          <p:cNvSpPr>
            <a:spLocks noChangeShapeType="1"/>
          </p:cNvSpPr>
          <p:nvPr/>
        </p:nvSpPr>
        <p:spPr bwMode="auto">
          <a:xfrm flipV="1">
            <a:off x="2424113" y="4724401"/>
            <a:ext cx="0" cy="1800225"/>
          </a:xfrm>
          <a:prstGeom prst="line">
            <a:avLst/>
          </a:prstGeom>
          <a:noFill/>
          <a:ln w="63500">
            <a:solidFill>
              <a:schemeClr val="tx1"/>
            </a:solidFill>
            <a:round/>
            <a:headEnd/>
            <a:tailEnd/>
          </a:ln>
          <a:effectLst/>
        </p:spPr>
        <p:txBody>
          <a:bodyPr/>
          <a:lstStyle/>
          <a:p>
            <a:endParaRPr lang="en-GB"/>
          </a:p>
        </p:txBody>
      </p:sp>
      <p:pic>
        <p:nvPicPr>
          <p:cNvPr id="45078" name="Picture 22" descr="1251288403100801685coal-mine"/>
          <p:cNvPicPr>
            <a:picLocks noChangeAspect="1" noChangeArrowheads="1"/>
          </p:cNvPicPr>
          <p:nvPr/>
        </p:nvPicPr>
        <p:blipFill>
          <a:blip r:embed="rId5" cstate="print"/>
          <a:srcRect/>
          <a:stretch>
            <a:fillRect/>
          </a:stretch>
        </p:blipFill>
        <p:spPr bwMode="auto">
          <a:xfrm>
            <a:off x="9048750" y="5373689"/>
            <a:ext cx="1258888" cy="1044575"/>
          </a:xfrm>
          <a:prstGeom prst="rect">
            <a:avLst/>
          </a:prstGeom>
          <a:noFill/>
        </p:spPr>
      </p:pic>
      <p:sp>
        <p:nvSpPr>
          <p:cNvPr id="45079" name="Text Box 23"/>
          <p:cNvSpPr txBox="1">
            <a:spLocks noChangeArrowheads="1"/>
          </p:cNvSpPr>
          <p:nvPr/>
        </p:nvSpPr>
        <p:spPr bwMode="auto">
          <a:xfrm>
            <a:off x="7896226" y="1700214"/>
            <a:ext cx="2016125" cy="396875"/>
          </a:xfrm>
          <a:prstGeom prst="rect">
            <a:avLst/>
          </a:prstGeom>
          <a:noFill/>
          <a:ln w="9525">
            <a:noFill/>
            <a:miter lim="800000"/>
            <a:headEnd/>
            <a:tailEnd/>
          </a:ln>
          <a:effectLst/>
        </p:spPr>
        <p:txBody>
          <a:bodyPr>
            <a:spAutoFit/>
          </a:bodyPr>
          <a:lstStyle/>
          <a:p>
            <a:pPr>
              <a:spcBef>
                <a:spcPct val="50000"/>
              </a:spcBef>
            </a:pPr>
            <a:r>
              <a:rPr lang="en-GB" sz="2000" b="1"/>
              <a:t>COMBUSTION</a:t>
            </a:r>
          </a:p>
        </p:txBody>
      </p:sp>
      <p:sp>
        <p:nvSpPr>
          <p:cNvPr id="45080" name="Text Box 24"/>
          <p:cNvSpPr txBox="1">
            <a:spLocks noChangeArrowheads="1"/>
          </p:cNvSpPr>
          <p:nvPr/>
        </p:nvSpPr>
        <p:spPr bwMode="auto">
          <a:xfrm>
            <a:off x="4008439" y="5734051"/>
            <a:ext cx="2447925" cy="701675"/>
          </a:xfrm>
          <a:prstGeom prst="rect">
            <a:avLst/>
          </a:prstGeom>
          <a:noFill/>
          <a:ln w="9525">
            <a:noFill/>
            <a:miter lim="800000"/>
            <a:headEnd/>
            <a:tailEnd/>
          </a:ln>
          <a:effectLst/>
        </p:spPr>
        <p:txBody>
          <a:bodyPr>
            <a:spAutoFit/>
          </a:bodyPr>
          <a:lstStyle/>
          <a:p>
            <a:pPr>
              <a:spcBef>
                <a:spcPct val="50000"/>
              </a:spcBef>
            </a:pPr>
            <a:r>
              <a:rPr lang="en-GB" sz="2000" b="1"/>
              <a:t>DEATH AND</a:t>
            </a:r>
            <a:br>
              <a:rPr lang="en-GB" sz="2000" b="1"/>
            </a:br>
            <a:r>
              <a:rPr lang="en-GB" sz="2000" b="1"/>
              <a:t>FOSSILISATION</a:t>
            </a:r>
          </a:p>
        </p:txBody>
      </p:sp>
      <p:sp>
        <p:nvSpPr>
          <p:cNvPr id="45081" name="Text Box 25"/>
          <p:cNvSpPr txBox="1">
            <a:spLocks noChangeArrowheads="1"/>
          </p:cNvSpPr>
          <p:nvPr/>
        </p:nvSpPr>
        <p:spPr bwMode="auto">
          <a:xfrm>
            <a:off x="2135188" y="692150"/>
            <a:ext cx="1763712" cy="1066800"/>
          </a:xfrm>
          <a:prstGeom prst="rect">
            <a:avLst/>
          </a:prstGeom>
          <a:noFill/>
          <a:ln w="9525">
            <a:noFill/>
            <a:miter lim="800000"/>
            <a:headEnd/>
            <a:tailEnd/>
          </a:ln>
          <a:effectLst/>
        </p:spPr>
        <p:txBody>
          <a:bodyPr>
            <a:spAutoFit/>
          </a:bodyPr>
          <a:lstStyle/>
          <a:p>
            <a:pPr>
              <a:spcBef>
                <a:spcPct val="50000"/>
              </a:spcBef>
            </a:pPr>
            <a:r>
              <a:rPr lang="en-GB" sz="3200" b="1">
                <a:solidFill>
                  <a:schemeClr val="accent2"/>
                </a:solidFill>
              </a:rPr>
              <a:t>FOSSIL</a:t>
            </a:r>
            <a:br>
              <a:rPr lang="en-GB" sz="3200" b="1">
                <a:solidFill>
                  <a:schemeClr val="accent2"/>
                </a:solidFill>
              </a:rPr>
            </a:br>
            <a:r>
              <a:rPr lang="en-GB" sz="3200" b="1">
                <a:solidFill>
                  <a:schemeClr val="accent2"/>
                </a:solidFill>
              </a:rPr>
              <a:t>FUELS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rass_strands"/>
          <p:cNvPicPr>
            <a:picLocks noGrp="1" noChangeAspect="1" noChangeArrowheads="1"/>
          </p:cNvPicPr>
          <p:nvPr>
            <p:ph sz="quarter" idx="1"/>
          </p:nvPr>
        </p:nvPicPr>
        <p:blipFill>
          <a:blip r:embed="rId3" cstate="print"/>
          <a:srcRect/>
          <a:stretch>
            <a:fillRect/>
          </a:stretch>
        </p:blipFill>
        <p:spPr>
          <a:xfrm>
            <a:off x="1524001" y="2997200"/>
            <a:ext cx="1808163" cy="1525588"/>
          </a:xfrm>
          <a:noFill/>
          <a:ln/>
        </p:spPr>
      </p:pic>
      <p:pic>
        <p:nvPicPr>
          <p:cNvPr id="46083" name="Picture 3" descr="cartoon_cows"/>
          <p:cNvPicPr>
            <a:picLocks noGrp="1" noChangeAspect="1" noChangeArrowheads="1"/>
          </p:cNvPicPr>
          <p:nvPr>
            <p:ph sz="quarter" idx="2"/>
          </p:nvPr>
        </p:nvPicPr>
        <p:blipFill>
          <a:blip r:embed="rId4" cstate="print"/>
          <a:srcRect/>
          <a:stretch>
            <a:fillRect/>
          </a:stretch>
        </p:blipFill>
        <p:spPr>
          <a:xfrm>
            <a:off x="4943476" y="2781301"/>
            <a:ext cx="1831975" cy="1406525"/>
          </a:xfrm>
          <a:noFill/>
          <a:ln/>
        </p:spPr>
      </p:pic>
      <p:pic>
        <p:nvPicPr>
          <p:cNvPr id="46084" name="Picture 4" descr="buildings-23209_640"/>
          <p:cNvPicPr>
            <a:picLocks noGrp="1" noChangeAspect="1" noChangeArrowheads="1"/>
          </p:cNvPicPr>
          <p:nvPr>
            <p:ph sz="quarter" idx="3"/>
          </p:nvPr>
        </p:nvPicPr>
        <p:blipFill>
          <a:blip r:embed="rId5" cstate="print"/>
          <a:srcRect/>
          <a:stretch>
            <a:fillRect/>
          </a:stretch>
        </p:blipFill>
        <p:spPr>
          <a:xfrm>
            <a:off x="7751763" y="2852738"/>
            <a:ext cx="1992312" cy="1631950"/>
          </a:xfrm>
          <a:noFill/>
          <a:ln/>
        </p:spPr>
      </p:pic>
      <p:pic>
        <p:nvPicPr>
          <p:cNvPr id="46085" name="Picture 5" descr="cartoon-mushroom-8"/>
          <p:cNvPicPr>
            <a:picLocks noGrp="1" noChangeAspect="1" noChangeArrowheads="1"/>
          </p:cNvPicPr>
          <p:nvPr>
            <p:ph sz="quarter" idx="4"/>
          </p:nvPr>
        </p:nvPicPr>
        <p:blipFill>
          <a:blip r:embed="rId6" cstate="print"/>
          <a:srcRect/>
          <a:stretch>
            <a:fillRect/>
          </a:stretch>
        </p:blipFill>
        <p:spPr>
          <a:xfrm>
            <a:off x="5232401" y="4797426"/>
            <a:ext cx="1368425" cy="1368425"/>
          </a:xfrm>
          <a:noFill/>
          <a:ln/>
        </p:spPr>
      </p:pic>
      <p:pic>
        <p:nvPicPr>
          <p:cNvPr id="46086" name="Picture 6" descr="cartoon_clouds"/>
          <p:cNvPicPr>
            <a:picLocks noChangeAspect="1" noChangeArrowheads="1"/>
          </p:cNvPicPr>
          <p:nvPr/>
        </p:nvPicPr>
        <p:blipFill>
          <a:blip r:embed="rId7" cstate="print"/>
          <a:srcRect/>
          <a:stretch>
            <a:fillRect/>
          </a:stretch>
        </p:blipFill>
        <p:spPr bwMode="auto">
          <a:xfrm>
            <a:off x="5087938" y="188913"/>
            <a:ext cx="1943100" cy="1490662"/>
          </a:xfrm>
          <a:prstGeom prst="rect">
            <a:avLst/>
          </a:prstGeom>
          <a:noFill/>
        </p:spPr>
      </p:pic>
      <p:sp>
        <p:nvSpPr>
          <p:cNvPr id="46087" name="Line 7"/>
          <p:cNvSpPr>
            <a:spLocks noChangeShapeType="1"/>
          </p:cNvSpPr>
          <p:nvPr/>
        </p:nvSpPr>
        <p:spPr bwMode="auto">
          <a:xfrm flipV="1">
            <a:off x="5951538" y="1628775"/>
            <a:ext cx="0" cy="1295400"/>
          </a:xfrm>
          <a:prstGeom prst="line">
            <a:avLst/>
          </a:prstGeom>
          <a:noFill/>
          <a:ln w="63500">
            <a:solidFill>
              <a:schemeClr val="tx1"/>
            </a:solidFill>
            <a:round/>
            <a:headEnd/>
            <a:tailEnd type="triangle" w="med" len="med"/>
          </a:ln>
          <a:effectLst/>
        </p:spPr>
        <p:txBody>
          <a:bodyPr/>
          <a:lstStyle/>
          <a:p>
            <a:endParaRPr lang="en-GB"/>
          </a:p>
        </p:txBody>
      </p:sp>
      <p:sp>
        <p:nvSpPr>
          <p:cNvPr id="46088" name="Line 8"/>
          <p:cNvSpPr>
            <a:spLocks noChangeShapeType="1"/>
          </p:cNvSpPr>
          <p:nvPr/>
        </p:nvSpPr>
        <p:spPr bwMode="auto">
          <a:xfrm flipV="1">
            <a:off x="3503614" y="3716338"/>
            <a:ext cx="1512887" cy="360362"/>
          </a:xfrm>
          <a:prstGeom prst="line">
            <a:avLst/>
          </a:prstGeom>
          <a:noFill/>
          <a:ln w="63500">
            <a:solidFill>
              <a:schemeClr val="tx1"/>
            </a:solidFill>
            <a:round/>
            <a:headEnd/>
            <a:tailEnd type="triangle" w="med" len="med"/>
          </a:ln>
          <a:effectLst/>
        </p:spPr>
        <p:txBody>
          <a:bodyPr/>
          <a:lstStyle/>
          <a:p>
            <a:endParaRPr lang="en-GB"/>
          </a:p>
        </p:txBody>
      </p:sp>
      <p:sp>
        <p:nvSpPr>
          <p:cNvPr id="46089" name="Line 9"/>
          <p:cNvSpPr>
            <a:spLocks noChangeShapeType="1"/>
          </p:cNvSpPr>
          <p:nvPr/>
        </p:nvSpPr>
        <p:spPr bwMode="auto">
          <a:xfrm flipV="1">
            <a:off x="8759825" y="4724401"/>
            <a:ext cx="0" cy="1800225"/>
          </a:xfrm>
          <a:prstGeom prst="line">
            <a:avLst/>
          </a:prstGeom>
          <a:noFill/>
          <a:ln w="63500">
            <a:solidFill>
              <a:schemeClr val="tx1"/>
            </a:solidFill>
            <a:round/>
            <a:headEnd/>
            <a:tailEnd type="triangle" w="med" len="med"/>
          </a:ln>
          <a:effectLst/>
        </p:spPr>
        <p:txBody>
          <a:bodyPr/>
          <a:lstStyle/>
          <a:p>
            <a:endParaRPr lang="en-GB"/>
          </a:p>
        </p:txBody>
      </p:sp>
      <p:sp>
        <p:nvSpPr>
          <p:cNvPr id="46090" name="Line 10"/>
          <p:cNvSpPr>
            <a:spLocks noChangeShapeType="1"/>
          </p:cNvSpPr>
          <p:nvPr/>
        </p:nvSpPr>
        <p:spPr bwMode="auto">
          <a:xfrm flipH="1" flipV="1">
            <a:off x="7032626" y="1341438"/>
            <a:ext cx="1655763" cy="1439862"/>
          </a:xfrm>
          <a:prstGeom prst="line">
            <a:avLst/>
          </a:prstGeom>
          <a:noFill/>
          <a:ln w="63500">
            <a:solidFill>
              <a:schemeClr val="tx1"/>
            </a:solidFill>
            <a:round/>
            <a:headEnd/>
            <a:tailEnd type="triangle" w="med" len="med"/>
          </a:ln>
          <a:effectLst/>
        </p:spPr>
        <p:txBody>
          <a:bodyPr/>
          <a:lstStyle/>
          <a:p>
            <a:endParaRPr lang="en-GB"/>
          </a:p>
        </p:txBody>
      </p:sp>
      <p:sp>
        <p:nvSpPr>
          <p:cNvPr id="46091" name="Line 11"/>
          <p:cNvSpPr>
            <a:spLocks noChangeShapeType="1"/>
          </p:cNvSpPr>
          <p:nvPr/>
        </p:nvSpPr>
        <p:spPr bwMode="auto">
          <a:xfrm flipH="1">
            <a:off x="2711450" y="1268414"/>
            <a:ext cx="2160588" cy="1728787"/>
          </a:xfrm>
          <a:prstGeom prst="line">
            <a:avLst/>
          </a:prstGeom>
          <a:noFill/>
          <a:ln w="63500">
            <a:solidFill>
              <a:schemeClr val="tx1"/>
            </a:solidFill>
            <a:round/>
            <a:headEnd/>
            <a:tailEnd type="triangle" w="med" len="med"/>
          </a:ln>
          <a:effectLst/>
        </p:spPr>
        <p:txBody>
          <a:bodyPr/>
          <a:lstStyle/>
          <a:p>
            <a:endParaRPr lang="en-GB"/>
          </a:p>
        </p:txBody>
      </p:sp>
      <p:sp>
        <p:nvSpPr>
          <p:cNvPr id="46092" name="Line 12"/>
          <p:cNvSpPr>
            <a:spLocks noChangeShapeType="1"/>
          </p:cNvSpPr>
          <p:nvPr/>
        </p:nvSpPr>
        <p:spPr bwMode="auto">
          <a:xfrm>
            <a:off x="3143251" y="4652963"/>
            <a:ext cx="2016125" cy="863600"/>
          </a:xfrm>
          <a:prstGeom prst="line">
            <a:avLst/>
          </a:prstGeom>
          <a:noFill/>
          <a:ln w="63500">
            <a:solidFill>
              <a:schemeClr val="tx1"/>
            </a:solidFill>
            <a:round/>
            <a:headEnd/>
            <a:tailEnd type="triangle" w="med" len="med"/>
          </a:ln>
          <a:effectLst/>
        </p:spPr>
        <p:txBody>
          <a:bodyPr/>
          <a:lstStyle/>
          <a:p>
            <a:endParaRPr lang="en-GB"/>
          </a:p>
        </p:txBody>
      </p:sp>
      <p:sp>
        <p:nvSpPr>
          <p:cNvPr id="46093" name="Line 13"/>
          <p:cNvSpPr>
            <a:spLocks noChangeShapeType="1"/>
          </p:cNvSpPr>
          <p:nvPr/>
        </p:nvSpPr>
        <p:spPr bwMode="auto">
          <a:xfrm>
            <a:off x="2424113" y="6524625"/>
            <a:ext cx="6335712" cy="0"/>
          </a:xfrm>
          <a:prstGeom prst="line">
            <a:avLst/>
          </a:prstGeom>
          <a:noFill/>
          <a:ln w="63500">
            <a:solidFill>
              <a:schemeClr val="tx1"/>
            </a:solidFill>
            <a:round/>
            <a:headEnd/>
            <a:tailEnd/>
          </a:ln>
          <a:effectLst/>
        </p:spPr>
        <p:txBody>
          <a:bodyPr/>
          <a:lstStyle/>
          <a:p>
            <a:endParaRPr lang="en-GB"/>
          </a:p>
        </p:txBody>
      </p:sp>
      <p:sp>
        <p:nvSpPr>
          <p:cNvPr id="46094" name="Line 14"/>
          <p:cNvSpPr>
            <a:spLocks noChangeShapeType="1"/>
          </p:cNvSpPr>
          <p:nvPr/>
        </p:nvSpPr>
        <p:spPr bwMode="auto">
          <a:xfrm flipV="1">
            <a:off x="2424113" y="4724401"/>
            <a:ext cx="0" cy="1800225"/>
          </a:xfrm>
          <a:prstGeom prst="line">
            <a:avLst/>
          </a:prstGeom>
          <a:noFill/>
          <a:ln w="63500">
            <a:solidFill>
              <a:schemeClr val="tx1"/>
            </a:solidFill>
            <a:round/>
            <a:headEnd/>
            <a:tailEnd/>
          </a:ln>
          <a:effectLst/>
        </p:spPr>
        <p:txBody>
          <a:bodyPr/>
          <a:lstStyle/>
          <a:p>
            <a:endParaRPr lang="en-GB"/>
          </a:p>
        </p:txBody>
      </p:sp>
      <p:sp>
        <p:nvSpPr>
          <p:cNvPr id="46095" name="Line 15"/>
          <p:cNvSpPr>
            <a:spLocks noChangeShapeType="1"/>
          </p:cNvSpPr>
          <p:nvPr/>
        </p:nvSpPr>
        <p:spPr bwMode="auto">
          <a:xfrm flipV="1">
            <a:off x="3143250" y="1557339"/>
            <a:ext cx="2160588" cy="1800225"/>
          </a:xfrm>
          <a:prstGeom prst="line">
            <a:avLst/>
          </a:prstGeom>
          <a:noFill/>
          <a:ln w="38100">
            <a:solidFill>
              <a:schemeClr val="tx1"/>
            </a:solidFill>
            <a:round/>
            <a:headEnd/>
            <a:tailEnd type="triangle" w="med" len="med"/>
          </a:ln>
          <a:effectLst/>
        </p:spPr>
        <p:txBody>
          <a:bodyPr/>
          <a:lstStyle/>
          <a:p>
            <a:endParaRPr lang="en-GB"/>
          </a:p>
        </p:txBody>
      </p:sp>
      <p:sp>
        <p:nvSpPr>
          <p:cNvPr id="46096" name="Line 16"/>
          <p:cNvSpPr>
            <a:spLocks noChangeShapeType="1"/>
          </p:cNvSpPr>
          <p:nvPr/>
        </p:nvSpPr>
        <p:spPr bwMode="auto">
          <a:xfrm>
            <a:off x="5951538" y="4149725"/>
            <a:ext cx="0" cy="647700"/>
          </a:xfrm>
          <a:prstGeom prst="line">
            <a:avLst/>
          </a:prstGeom>
          <a:noFill/>
          <a:ln w="63500">
            <a:solidFill>
              <a:schemeClr val="tx1"/>
            </a:solidFill>
            <a:round/>
            <a:headEnd/>
            <a:tailEnd type="triangle" w="med" len="med"/>
          </a:ln>
          <a:effectLst/>
        </p:spPr>
        <p:txBody>
          <a:bodyPr/>
          <a:lstStyle/>
          <a:p>
            <a:endParaRPr lang="en-GB"/>
          </a:p>
        </p:txBody>
      </p:sp>
      <p:sp>
        <p:nvSpPr>
          <p:cNvPr id="46098" name="Line 18"/>
          <p:cNvSpPr>
            <a:spLocks noChangeShapeType="1"/>
          </p:cNvSpPr>
          <p:nvPr/>
        </p:nvSpPr>
        <p:spPr bwMode="auto">
          <a:xfrm flipH="1">
            <a:off x="6383338" y="3860800"/>
            <a:ext cx="360362" cy="863600"/>
          </a:xfrm>
          <a:prstGeom prst="line">
            <a:avLst/>
          </a:prstGeom>
          <a:noFill/>
          <a:ln w="63500">
            <a:solidFill>
              <a:schemeClr val="tx1"/>
            </a:solidFill>
            <a:round/>
            <a:headEnd/>
            <a:tailEnd type="triangle" w="med" len="med"/>
          </a:ln>
          <a:effectLst/>
        </p:spPr>
        <p:txBody>
          <a:bodyPr/>
          <a:lstStyle/>
          <a:p>
            <a:endParaRPr lang="en-GB"/>
          </a:p>
        </p:txBody>
      </p:sp>
      <p:sp>
        <p:nvSpPr>
          <p:cNvPr id="46099" name="Line 19"/>
          <p:cNvSpPr>
            <a:spLocks noChangeShapeType="1"/>
          </p:cNvSpPr>
          <p:nvPr/>
        </p:nvSpPr>
        <p:spPr bwMode="auto">
          <a:xfrm>
            <a:off x="6527800" y="3500438"/>
            <a:ext cx="215900" cy="360362"/>
          </a:xfrm>
          <a:prstGeom prst="line">
            <a:avLst/>
          </a:prstGeom>
          <a:noFill/>
          <a:ln w="63500">
            <a:solidFill>
              <a:schemeClr val="tx1"/>
            </a:solidFill>
            <a:round/>
            <a:headEnd/>
            <a:tailEnd/>
          </a:ln>
          <a:effectLst/>
        </p:spPr>
        <p:txBody>
          <a:bodyPr/>
          <a:lstStyle/>
          <a:p>
            <a:endParaRPr lang="en-GB"/>
          </a:p>
        </p:txBody>
      </p:sp>
      <p:sp>
        <p:nvSpPr>
          <p:cNvPr id="46100" name="Text Box 20"/>
          <p:cNvSpPr txBox="1">
            <a:spLocks noChangeArrowheads="1"/>
          </p:cNvSpPr>
          <p:nvPr/>
        </p:nvSpPr>
        <p:spPr bwMode="auto">
          <a:xfrm>
            <a:off x="2640014" y="2133600"/>
            <a:ext cx="471487" cy="457200"/>
          </a:xfrm>
          <a:prstGeom prst="rect">
            <a:avLst/>
          </a:prstGeom>
          <a:noFill/>
          <a:ln w="9525">
            <a:noFill/>
            <a:miter lim="800000"/>
            <a:headEnd/>
            <a:tailEnd/>
          </a:ln>
          <a:effectLst/>
        </p:spPr>
        <p:txBody>
          <a:bodyPr wrap="none">
            <a:spAutoFit/>
          </a:bodyPr>
          <a:lstStyle/>
          <a:p>
            <a:r>
              <a:rPr lang="en-GB" sz="2400" dirty="0"/>
              <a:t>A.</a:t>
            </a:r>
          </a:p>
        </p:txBody>
      </p:sp>
      <p:sp>
        <p:nvSpPr>
          <p:cNvPr id="46101" name="Text Box 21"/>
          <p:cNvSpPr txBox="1">
            <a:spLocks noChangeArrowheads="1"/>
          </p:cNvSpPr>
          <p:nvPr/>
        </p:nvSpPr>
        <p:spPr bwMode="auto">
          <a:xfrm>
            <a:off x="4224339" y="2420938"/>
            <a:ext cx="471487" cy="457200"/>
          </a:xfrm>
          <a:prstGeom prst="rect">
            <a:avLst/>
          </a:prstGeom>
          <a:noFill/>
          <a:ln w="9525">
            <a:noFill/>
            <a:miter lim="800000"/>
            <a:headEnd/>
            <a:tailEnd/>
          </a:ln>
          <a:effectLst/>
        </p:spPr>
        <p:txBody>
          <a:bodyPr wrap="none">
            <a:spAutoFit/>
          </a:bodyPr>
          <a:lstStyle/>
          <a:p>
            <a:r>
              <a:rPr lang="en-GB" sz="2400"/>
              <a:t>B.</a:t>
            </a:r>
          </a:p>
        </p:txBody>
      </p:sp>
      <p:sp>
        <p:nvSpPr>
          <p:cNvPr id="46102" name="Text Box 22"/>
          <p:cNvSpPr txBox="1">
            <a:spLocks noChangeArrowheads="1"/>
          </p:cNvSpPr>
          <p:nvPr/>
        </p:nvSpPr>
        <p:spPr bwMode="auto">
          <a:xfrm>
            <a:off x="4079875" y="4652963"/>
            <a:ext cx="488950" cy="457200"/>
          </a:xfrm>
          <a:prstGeom prst="rect">
            <a:avLst/>
          </a:prstGeom>
          <a:noFill/>
          <a:ln w="9525">
            <a:noFill/>
            <a:miter lim="800000"/>
            <a:headEnd/>
            <a:tailEnd/>
          </a:ln>
          <a:effectLst/>
        </p:spPr>
        <p:txBody>
          <a:bodyPr wrap="none">
            <a:spAutoFit/>
          </a:bodyPr>
          <a:lstStyle/>
          <a:p>
            <a:r>
              <a:rPr lang="en-GB" sz="2400"/>
              <a:t>D.</a:t>
            </a:r>
          </a:p>
        </p:txBody>
      </p:sp>
      <p:sp>
        <p:nvSpPr>
          <p:cNvPr id="46103" name="Text Box 23"/>
          <p:cNvSpPr txBox="1">
            <a:spLocks noChangeArrowheads="1"/>
          </p:cNvSpPr>
          <p:nvPr/>
        </p:nvSpPr>
        <p:spPr bwMode="auto">
          <a:xfrm>
            <a:off x="3935413" y="3500438"/>
            <a:ext cx="488950" cy="457200"/>
          </a:xfrm>
          <a:prstGeom prst="rect">
            <a:avLst/>
          </a:prstGeom>
          <a:noFill/>
          <a:ln w="9525">
            <a:noFill/>
            <a:miter lim="800000"/>
            <a:headEnd/>
            <a:tailEnd/>
          </a:ln>
          <a:effectLst/>
        </p:spPr>
        <p:txBody>
          <a:bodyPr wrap="none">
            <a:spAutoFit/>
          </a:bodyPr>
          <a:lstStyle/>
          <a:p>
            <a:r>
              <a:rPr lang="en-GB" sz="2400"/>
              <a:t>C.</a:t>
            </a:r>
          </a:p>
        </p:txBody>
      </p:sp>
      <p:sp>
        <p:nvSpPr>
          <p:cNvPr id="46104" name="Text Box 24"/>
          <p:cNvSpPr txBox="1">
            <a:spLocks noChangeArrowheads="1"/>
          </p:cNvSpPr>
          <p:nvPr/>
        </p:nvSpPr>
        <p:spPr bwMode="auto">
          <a:xfrm>
            <a:off x="2495550" y="5661025"/>
            <a:ext cx="471488" cy="457200"/>
          </a:xfrm>
          <a:prstGeom prst="rect">
            <a:avLst/>
          </a:prstGeom>
          <a:noFill/>
          <a:ln w="9525">
            <a:noFill/>
            <a:miter lim="800000"/>
            <a:headEnd/>
            <a:tailEnd/>
          </a:ln>
          <a:effectLst/>
        </p:spPr>
        <p:txBody>
          <a:bodyPr wrap="none">
            <a:spAutoFit/>
          </a:bodyPr>
          <a:lstStyle/>
          <a:p>
            <a:r>
              <a:rPr lang="en-GB" sz="2400" dirty="0"/>
              <a:t>E.</a:t>
            </a:r>
          </a:p>
        </p:txBody>
      </p:sp>
      <p:sp>
        <p:nvSpPr>
          <p:cNvPr id="46105" name="Text Box 25"/>
          <p:cNvSpPr txBox="1">
            <a:spLocks noChangeArrowheads="1"/>
          </p:cNvSpPr>
          <p:nvPr/>
        </p:nvSpPr>
        <p:spPr bwMode="auto">
          <a:xfrm>
            <a:off x="6600826" y="4076701"/>
            <a:ext cx="423065" cy="461665"/>
          </a:xfrm>
          <a:prstGeom prst="rect">
            <a:avLst/>
          </a:prstGeom>
          <a:noFill/>
          <a:ln w="9525">
            <a:noFill/>
            <a:miter lim="800000"/>
            <a:headEnd/>
            <a:tailEnd/>
          </a:ln>
          <a:effectLst/>
        </p:spPr>
        <p:txBody>
          <a:bodyPr wrap="none">
            <a:spAutoFit/>
          </a:bodyPr>
          <a:lstStyle/>
          <a:p>
            <a:r>
              <a:rPr lang="en-GB" sz="2400"/>
              <a:t>F.</a:t>
            </a:r>
          </a:p>
        </p:txBody>
      </p:sp>
      <p:sp>
        <p:nvSpPr>
          <p:cNvPr id="46106" name="Line 26"/>
          <p:cNvSpPr>
            <a:spLocks noChangeShapeType="1"/>
          </p:cNvSpPr>
          <p:nvPr/>
        </p:nvSpPr>
        <p:spPr bwMode="auto">
          <a:xfrm flipH="1" flipV="1">
            <a:off x="6527801" y="1628775"/>
            <a:ext cx="1008063" cy="2592388"/>
          </a:xfrm>
          <a:prstGeom prst="line">
            <a:avLst/>
          </a:prstGeom>
          <a:noFill/>
          <a:ln w="63500">
            <a:solidFill>
              <a:schemeClr val="tx1"/>
            </a:solidFill>
            <a:round/>
            <a:headEnd/>
            <a:tailEnd type="triangle" w="med" len="med"/>
          </a:ln>
          <a:effectLst/>
        </p:spPr>
        <p:txBody>
          <a:bodyPr/>
          <a:lstStyle/>
          <a:p>
            <a:endParaRPr lang="en-GB"/>
          </a:p>
        </p:txBody>
      </p:sp>
      <p:sp>
        <p:nvSpPr>
          <p:cNvPr id="46107" name="Line 27"/>
          <p:cNvSpPr>
            <a:spLocks noChangeShapeType="1"/>
          </p:cNvSpPr>
          <p:nvPr/>
        </p:nvSpPr>
        <p:spPr bwMode="auto">
          <a:xfrm flipV="1">
            <a:off x="6456363" y="4221164"/>
            <a:ext cx="1079500" cy="1368425"/>
          </a:xfrm>
          <a:prstGeom prst="line">
            <a:avLst/>
          </a:prstGeom>
          <a:noFill/>
          <a:ln w="63500">
            <a:solidFill>
              <a:schemeClr val="tx1"/>
            </a:solidFill>
            <a:round/>
            <a:headEnd/>
            <a:tailEnd/>
          </a:ln>
          <a:effectLst/>
        </p:spPr>
        <p:txBody>
          <a:bodyPr/>
          <a:lstStyle/>
          <a:p>
            <a:endParaRPr lang="en-GB"/>
          </a:p>
        </p:txBody>
      </p:sp>
      <p:sp>
        <p:nvSpPr>
          <p:cNvPr id="46108" name="Text Box 28"/>
          <p:cNvSpPr txBox="1">
            <a:spLocks noChangeArrowheads="1"/>
          </p:cNvSpPr>
          <p:nvPr/>
        </p:nvSpPr>
        <p:spPr bwMode="auto">
          <a:xfrm>
            <a:off x="7896226" y="1700213"/>
            <a:ext cx="504825" cy="457200"/>
          </a:xfrm>
          <a:prstGeom prst="rect">
            <a:avLst/>
          </a:prstGeom>
          <a:noFill/>
          <a:ln w="9525">
            <a:noFill/>
            <a:miter lim="800000"/>
            <a:headEnd/>
            <a:tailEnd/>
          </a:ln>
          <a:effectLst/>
        </p:spPr>
        <p:txBody>
          <a:bodyPr wrap="none">
            <a:spAutoFit/>
          </a:bodyPr>
          <a:lstStyle/>
          <a:p>
            <a:r>
              <a:rPr lang="en-GB" sz="2400"/>
              <a:t>G.</a:t>
            </a:r>
          </a:p>
        </p:txBody>
      </p:sp>
      <p:sp>
        <p:nvSpPr>
          <p:cNvPr id="46109" name="Text Box 29"/>
          <p:cNvSpPr txBox="1">
            <a:spLocks noChangeArrowheads="1"/>
          </p:cNvSpPr>
          <p:nvPr/>
        </p:nvSpPr>
        <p:spPr bwMode="auto">
          <a:xfrm>
            <a:off x="5951539" y="2205038"/>
            <a:ext cx="471487" cy="457200"/>
          </a:xfrm>
          <a:prstGeom prst="rect">
            <a:avLst/>
          </a:prstGeom>
          <a:noFill/>
          <a:ln w="9525">
            <a:noFill/>
            <a:miter lim="800000"/>
            <a:headEnd/>
            <a:tailEnd/>
          </a:ln>
          <a:effectLst/>
        </p:spPr>
        <p:txBody>
          <a:bodyPr wrap="none">
            <a:spAutoFit/>
          </a:bodyPr>
          <a:lstStyle/>
          <a:p>
            <a:r>
              <a:rPr lang="en-GB" sz="2400"/>
              <a:t>B.</a:t>
            </a:r>
          </a:p>
        </p:txBody>
      </p:sp>
      <p:sp>
        <p:nvSpPr>
          <p:cNvPr id="46110" name="Text Box 30"/>
          <p:cNvSpPr txBox="1">
            <a:spLocks noChangeArrowheads="1"/>
          </p:cNvSpPr>
          <p:nvPr/>
        </p:nvSpPr>
        <p:spPr bwMode="auto">
          <a:xfrm>
            <a:off x="7032625" y="2636838"/>
            <a:ext cx="471488" cy="457200"/>
          </a:xfrm>
          <a:prstGeom prst="rect">
            <a:avLst/>
          </a:prstGeom>
          <a:noFill/>
          <a:ln w="9525">
            <a:noFill/>
            <a:miter lim="800000"/>
            <a:headEnd/>
            <a:tailEnd/>
          </a:ln>
          <a:effectLst/>
        </p:spPr>
        <p:txBody>
          <a:bodyPr wrap="none">
            <a:spAutoFit/>
          </a:bodyPr>
          <a:lstStyle/>
          <a:p>
            <a:r>
              <a:rPr lang="en-GB" sz="2400"/>
              <a:t>B.</a:t>
            </a:r>
          </a:p>
        </p:txBody>
      </p:sp>
      <p:sp>
        <p:nvSpPr>
          <p:cNvPr id="46111" name="Text Box 31"/>
          <p:cNvSpPr txBox="1">
            <a:spLocks noChangeArrowheads="1"/>
          </p:cNvSpPr>
          <p:nvPr/>
        </p:nvSpPr>
        <p:spPr bwMode="auto">
          <a:xfrm>
            <a:off x="5375275" y="4292600"/>
            <a:ext cx="488950" cy="457200"/>
          </a:xfrm>
          <a:prstGeom prst="rect">
            <a:avLst/>
          </a:prstGeom>
          <a:noFill/>
          <a:ln w="9525">
            <a:noFill/>
            <a:miter lim="800000"/>
            <a:headEnd/>
            <a:tailEnd/>
          </a:ln>
          <a:effectLst/>
        </p:spPr>
        <p:txBody>
          <a:bodyPr wrap="none">
            <a:spAutoFit/>
          </a:bodyPr>
          <a:lstStyle/>
          <a:p>
            <a:r>
              <a:rPr lang="en-GB" sz="2400"/>
              <a:t>D.</a:t>
            </a:r>
          </a:p>
        </p:txBody>
      </p:sp>
      <p:pic>
        <p:nvPicPr>
          <p:cNvPr id="46112" name="Picture 32" descr="1251288403100801685coal-mine"/>
          <p:cNvPicPr>
            <a:picLocks noChangeAspect="1" noChangeArrowheads="1"/>
          </p:cNvPicPr>
          <p:nvPr/>
        </p:nvPicPr>
        <p:blipFill>
          <a:blip r:embed="rId8" cstate="print"/>
          <a:srcRect/>
          <a:stretch>
            <a:fillRect/>
          </a:stretch>
        </p:blipFill>
        <p:spPr bwMode="auto">
          <a:xfrm>
            <a:off x="8832850" y="5157788"/>
            <a:ext cx="1619250" cy="1344612"/>
          </a:xfrm>
          <a:prstGeom prst="rect">
            <a:avLst/>
          </a:prstGeom>
          <a:noFill/>
        </p:spPr>
      </p:pic>
      <p:sp>
        <p:nvSpPr>
          <p:cNvPr id="46113" name="Text Box 33"/>
          <p:cNvSpPr txBox="1">
            <a:spLocks noChangeArrowheads="1"/>
          </p:cNvSpPr>
          <p:nvPr/>
        </p:nvSpPr>
        <p:spPr bwMode="auto">
          <a:xfrm>
            <a:off x="1559074" y="44624"/>
            <a:ext cx="3384798" cy="1569660"/>
          </a:xfrm>
          <a:prstGeom prst="rect">
            <a:avLst/>
          </a:prstGeom>
          <a:noFill/>
          <a:ln w="9525">
            <a:noFill/>
            <a:miter lim="800000"/>
            <a:headEnd/>
            <a:tailEnd/>
          </a:ln>
          <a:effectLst/>
        </p:spPr>
        <p:txBody>
          <a:bodyPr wrap="square">
            <a:spAutoFit/>
          </a:bodyPr>
          <a:lstStyle/>
          <a:p>
            <a:r>
              <a:rPr lang="en-GB" sz="3200" dirty="0">
                <a:latin typeface="Comic Sans MS" pitchFamily="66" charset="0"/>
              </a:rPr>
              <a:t>Use </a:t>
            </a:r>
            <a:r>
              <a:rPr lang="en-GB" sz="3200" dirty="0" err="1">
                <a:latin typeface="Comic Sans MS" pitchFamily="66" charset="0"/>
              </a:rPr>
              <a:t>todays</a:t>
            </a:r>
            <a:r>
              <a:rPr lang="en-GB" sz="3200" dirty="0">
                <a:latin typeface="Comic Sans MS" pitchFamily="66" charset="0"/>
              </a:rPr>
              <a:t> key words to label the diagram</a:t>
            </a:r>
          </a:p>
        </p:txBody>
      </p:sp>
      <p:pic>
        <p:nvPicPr>
          <p:cNvPr id="34"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24592" y="83081"/>
            <a:ext cx="583848" cy="8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2" name="Picture 2" descr="grass_strands"/>
          <p:cNvPicPr>
            <a:picLocks noGrp="1" noChangeAspect="1" noChangeArrowheads="1"/>
          </p:cNvPicPr>
          <p:nvPr>
            <p:ph sz="quarter" idx="1"/>
          </p:nvPr>
        </p:nvPicPr>
        <p:blipFill>
          <a:blip r:embed="rId2" cstate="print"/>
          <a:srcRect/>
          <a:stretch>
            <a:fillRect/>
          </a:stretch>
        </p:blipFill>
        <p:spPr>
          <a:xfrm>
            <a:off x="1524001" y="2997200"/>
            <a:ext cx="1808163" cy="1525588"/>
          </a:xfrm>
          <a:noFill/>
          <a:ln/>
        </p:spPr>
      </p:pic>
      <p:pic>
        <p:nvPicPr>
          <p:cNvPr id="46083" name="Picture 3" descr="cartoon_cows"/>
          <p:cNvPicPr>
            <a:picLocks noGrp="1" noChangeAspect="1" noChangeArrowheads="1"/>
          </p:cNvPicPr>
          <p:nvPr>
            <p:ph sz="quarter" idx="2"/>
          </p:nvPr>
        </p:nvPicPr>
        <p:blipFill>
          <a:blip r:embed="rId3" cstate="print"/>
          <a:srcRect/>
          <a:stretch>
            <a:fillRect/>
          </a:stretch>
        </p:blipFill>
        <p:spPr>
          <a:xfrm>
            <a:off x="4943476" y="2781301"/>
            <a:ext cx="1831975" cy="1406525"/>
          </a:xfrm>
          <a:noFill/>
          <a:ln/>
        </p:spPr>
      </p:pic>
      <p:pic>
        <p:nvPicPr>
          <p:cNvPr id="46084" name="Picture 4" descr="buildings-23209_640"/>
          <p:cNvPicPr>
            <a:picLocks noGrp="1" noChangeAspect="1" noChangeArrowheads="1"/>
          </p:cNvPicPr>
          <p:nvPr>
            <p:ph sz="quarter" idx="3"/>
          </p:nvPr>
        </p:nvPicPr>
        <p:blipFill>
          <a:blip r:embed="rId4" cstate="print"/>
          <a:srcRect/>
          <a:stretch>
            <a:fillRect/>
          </a:stretch>
        </p:blipFill>
        <p:spPr>
          <a:xfrm>
            <a:off x="7751763" y="2852738"/>
            <a:ext cx="1992312" cy="1631950"/>
          </a:xfrm>
          <a:noFill/>
          <a:ln/>
        </p:spPr>
      </p:pic>
      <p:pic>
        <p:nvPicPr>
          <p:cNvPr id="46085" name="Picture 5" descr="cartoon-mushroom-8"/>
          <p:cNvPicPr>
            <a:picLocks noGrp="1" noChangeAspect="1" noChangeArrowheads="1"/>
          </p:cNvPicPr>
          <p:nvPr>
            <p:ph sz="quarter" idx="4"/>
          </p:nvPr>
        </p:nvPicPr>
        <p:blipFill>
          <a:blip r:embed="rId5" cstate="print"/>
          <a:srcRect/>
          <a:stretch>
            <a:fillRect/>
          </a:stretch>
        </p:blipFill>
        <p:spPr>
          <a:xfrm>
            <a:off x="5232401" y="4797426"/>
            <a:ext cx="1368425" cy="1368425"/>
          </a:xfrm>
          <a:noFill/>
          <a:ln/>
        </p:spPr>
      </p:pic>
      <p:pic>
        <p:nvPicPr>
          <p:cNvPr id="46086" name="Picture 6" descr="cartoon_clouds"/>
          <p:cNvPicPr>
            <a:picLocks noChangeAspect="1" noChangeArrowheads="1"/>
          </p:cNvPicPr>
          <p:nvPr/>
        </p:nvPicPr>
        <p:blipFill>
          <a:blip r:embed="rId6" cstate="print"/>
          <a:srcRect/>
          <a:stretch>
            <a:fillRect/>
          </a:stretch>
        </p:blipFill>
        <p:spPr bwMode="auto">
          <a:xfrm>
            <a:off x="5087938" y="188913"/>
            <a:ext cx="1943100" cy="1490662"/>
          </a:xfrm>
          <a:prstGeom prst="rect">
            <a:avLst/>
          </a:prstGeom>
          <a:noFill/>
        </p:spPr>
      </p:pic>
      <p:sp>
        <p:nvSpPr>
          <p:cNvPr id="46087" name="Line 7"/>
          <p:cNvSpPr>
            <a:spLocks noChangeShapeType="1"/>
          </p:cNvSpPr>
          <p:nvPr/>
        </p:nvSpPr>
        <p:spPr bwMode="auto">
          <a:xfrm flipV="1">
            <a:off x="5951538" y="1628775"/>
            <a:ext cx="0" cy="1295400"/>
          </a:xfrm>
          <a:prstGeom prst="line">
            <a:avLst/>
          </a:prstGeom>
          <a:noFill/>
          <a:ln w="63500">
            <a:solidFill>
              <a:schemeClr val="tx1"/>
            </a:solidFill>
            <a:round/>
            <a:headEnd/>
            <a:tailEnd type="triangle" w="med" len="med"/>
          </a:ln>
          <a:effectLst/>
        </p:spPr>
        <p:txBody>
          <a:bodyPr/>
          <a:lstStyle/>
          <a:p>
            <a:endParaRPr lang="en-GB"/>
          </a:p>
        </p:txBody>
      </p:sp>
      <p:sp>
        <p:nvSpPr>
          <p:cNvPr id="46088" name="Line 8"/>
          <p:cNvSpPr>
            <a:spLocks noChangeShapeType="1"/>
          </p:cNvSpPr>
          <p:nvPr/>
        </p:nvSpPr>
        <p:spPr bwMode="auto">
          <a:xfrm flipV="1">
            <a:off x="3503614" y="3716338"/>
            <a:ext cx="1512887" cy="360362"/>
          </a:xfrm>
          <a:prstGeom prst="line">
            <a:avLst/>
          </a:prstGeom>
          <a:noFill/>
          <a:ln w="63500">
            <a:solidFill>
              <a:schemeClr val="tx1"/>
            </a:solidFill>
            <a:round/>
            <a:headEnd/>
            <a:tailEnd type="triangle" w="med" len="med"/>
          </a:ln>
          <a:effectLst/>
        </p:spPr>
        <p:txBody>
          <a:bodyPr/>
          <a:lstStyle/>
          <a:p>
            <a:endParaRPr lang="en-GB"/>
          </a:p>
        </p:txBody>
      </p:sp>
      <p:sp>
        <p:nvSpPr>
          <p:cNvPr id="46089" name="Line 9"/>
          <p:cNvSpPr>
            <a:spLocks noChangeShapeType="1"/>
          </p:cNvSpPr>
          <p:nvPr/>
        </p:nvSpPr>
        <p:spPr bwMode="auto">
          <a:xfrm flipV="1">
            <a:off x="8759825" y="4724401"/>
            <a:ext cx="0" cy="1800225"/>
          </a:xfrm>
          <a:prstGeom prst="line">
            <a:avLst/>
          </a:prstGeom>
          <a:noFill/>
          <a:ln w="63500">
            <a:solidFill>
              <a:schemeClr val="tx1"/>
            </a:solidFill>
            <a:round/>
            <a:headEnd/>
            <a:tailEnd type="triangle" w="med" len="med"/>
          </a:ln>
          <a:effectLst/>
        </p:spPr>
        <p:txBody>
          <a:bodyPr/>
          <a:lstStyle/>
          <a:p>
            <a:endParaRPr lang="en-GB"/>
          </a:p>
        </p:txBody>
      </p:sp>
      <p:sp>
        <p:nvSpPr>
          <p:cNvPr id="46090" name="Line 10"/>
          <p:cNvSpPr>
            <a:spLocks noChangeShapeType="1"/>
          </p:cNvSpPr>
          <p:nvPr/>
        </p:nvSpPr>
        <p:spPr bwMode="auto">
          <a:xfrm flipH="1" flipV="1">
            <a:off x="7032626" y="1341438"/>
            <a:ext cx="1655763" cy="1439862"/>
          </a:xfrm>
          <a:prstGeom prst="line">
            <a:avLst/>
          </a:prstGeom>
          <a:noFill/>
          <a:ln w="63500">
            <a:solidFill>
              <a:schemeClr val="tx1"/>
            </a:solidFill>
            <a:round/>
            <a:headEnd/>
            <a:tailEnd type="triangle" w="med" len="med"/>
          </a:ln>
          <a:effectLst/>
        </p:spPr>
        <p:txBody>
          <a:bodyPr/>
          <a:lstStyle/>
          <a:p>
            <a:endParaRPr lang="en-GB"/>
          </a:p>
        </p:txBody>
      </p:sp>
      <p:sp>
        <p:nvSpPr>
          <p:cNvPr id="46091" name="Line 11"/>
          <p:cNvSpPr>
            <a:spLocks noChangeShapeType="1"/>
          </p:cNvSpPr>
          <p:nvPr/>
        </p:nvSpPr>
        <p:spPr bwMode="auto">
          <a:xfrm flipH="1">
            <a:off x="2711450" y="1268414"/>
            <a:ext cx="2160588" cy="1728787"/>
          </a:xfrm>
          <a:prstGeom prst="line">
            <a:avLst/>
          </a:prstGeom>
          <a:noFill/>
          <a:ln w="63500">
            <a:solidFill>
              <a:schemeClr val="tx1"/>
            </a:solidFill>
            <a:round/>
            <a:headEnd/>
            <a:tailEnd type="triangle" w="med" len="med"/>
          </a:ln>
          <a:effectLst/>
        </p:spPr>
        <p:txBody>
          <a:bodyPr/>
          <a:lstStyle/>
          <a:p>
            <a:endParaRPr lang="en-GB"/>
          </a:p>
        </p:txBody>
      </p:sp>
      <p:sp>
        <p:nvSpPr>
          <p:cNvPr id="46092" name="Line 12"/>
          <p:cNvSpPr>
            <a:spLocks noChangeShapeType="1"/>
          </p:cNvSpPr>
          <p:nvPr/>
        </p:nvSpPr>
        <p:spPr bwMode="auto">
          <a:xfrm>
            <a:off x="3143251" y="4652963"/>
            <a:ext cx="2016125" cy="863600"/>
          </a:xfrm>
          <a:prstGeom prst="line">
            <a:avLst/>
          </a:prstGeom>
          <a:noFill/>
          <a:ln w="63500">
            <a:solidFill>
              <a:schemeClr val="tx1"/>
            </a:solidFill>
            <a:round/>
            <a:headEnd/>
            <a:tailEnd type="triangle" w="med" len="med"/>
          </a:ln>
          <a:effectLst/>
        </p:spPr>
        <p:txBody>
          <a:bodyPr/>
          <a:lstStyle/>
          <a:p>
            <a:endParaRPr lang="en-GB"/>
          </a:p>
        </p:txBody>
      </p:sp>
      <p:sp>
        <p:nvSpPr>
          <p:cNvPr id="46093" name="Line 13"/>
          <p:cNvSpPr>
            <a:spLocks noChangeShapeType="1"/>
          </p:cNvSpPr>
          <p:nvPr/>
        </p:nvSpPr>
        <p:spPr bwMode="auto">
          <a:xfrm>
            <a:off x="2424113" y="6524625"/>
            <a:ext cx="6335712" cy="0"/>
          </a:xfrm>
          <a:prstGeom prst="line">
            <a:avLst/>
          </a:prstGeom>
          <a:noFill/>
          <a:ln w="63500">
            <a:solidFill>
              <a:schemeClr val="tx1"/>
            </a:solidFill>
            <a:round/>
            <a:headEnd/>
            <a:tailEnd/>
          </a:ln>
          <a:effectLst/>
        </p:spPr>
        <p:txBody>
          <a:bodyPr/>
          <a:lstStyle/>
          <a:p>
            <a:endParaRPr lang="en-GB"/>
          </a:p>
        </p:txBody>
      </p:sp>
      <p:sp>
        <p:nvSpPr>
          <p:cNvPr id="46094" name="Line 14"/>
          <p:cNvSpPr>
            <a:spLocks noChangeShapeType="1"/>
          </p:cNvSpPr>
          <p:nvPr/>
        </p:nvSpPr>
        <p:spPr bwMode="auto">
          <a:xfrm flipV="1">
            <a:off x="2424113" y="4724401"/>
            <a:ext cx="0" cy="1800225"/>
          </a:xfrm>
          <a:prstGeom prst="line">
            <a:avLst/>
          </a:prstGeom>
          <a:noFill/>
          <a:ln w="63500">
            <a:solidFill>
              <a:schemeClr val="tx1"/>
            </a:solidFill>
            <a:round/>
            <a:headEnd/>
            <a:tailEnd/>
          </a:ln>
          <a:effectLst/>
        </p:spPr>
        <p:txBody>
          <a:bodyPr/>
          <a:lstStyle/>
          <a:p>
            <a:endParaRPr lang="en-GB"/>
          </a:p>
        </p:txBody>
      </p:sp>
      <p:sp>
        <p:nvSpPr>
          <p:cNvPr id="46095" name="Line 15"/>
          <p:cNvSpPr>
            <a:spLocks noChangeShapeType="1"/>
          </p:cNvSpPr>
          <p:nvPr/>
        </p:nvSpPr>
        <p:spPr bwMode="auto">
          <a:xfrm flipV="1">
            <a:off x="3143250" y="1557339"/>
            <a:ext cx="2160588" cy="1800225"/>
          </a:xfrm>
          <a:prstGeom prst="line">
            <a:avLst/>
          </a:prstGeom>
          <a:noFill/>
          <a:ln w="38100">
            <a:solidFill>
              <a:schemeClr val="tx1"/>
            </a:solidFill>
            <a:round/>
            <a:headEnd/>
            <a:tailEnd type="triangle" w="med" len="med"/>
          </a:ln>
          <a:effectLst/>
        </p:spPr>
        <p:txBody>
          <a:bodyPr/>
          <a:lstStyle/>
          <a:p>
            <a:endParaRPr lang="en-GB"/>
          </a:p>
        </p:txBody>
      </p:sp>
      <p:sp>
        <p:nvSpPr>
          <p:cNvPr id="46096" name="Line 16"/>
          <p:cNvSpPr>
            <a:spLocks noChangeShapeType="1"/>
          </p:cNvSpPr>
          <p:nvPr/>
        </p:nvSpPr>
        <p:spPr bwMode="auto">
          <a:xfrm>
            <a:off x="5951538" y="4149725"/>
            <a:ext cx="0" cy="647700"/>
          </a:xfrm>
          <a:prstGeom prst="line">
            <a:avLst/>
          </a:prstGeom>
          <a:noFill/>
          <a:ln w="63500">
            <a:solidFill>
              <a:schemeClr val="tx1"/>
            </a:solidFill>
            <a:round/>
            <a:headEnd/>
            <a:tailEnd type="triangle" w="med" len="med"/>
          </a:ln>
          <a:effectLst/>
        </p:spPr>
        <p:txBody>
          <a:bodyPr/>
          <a:lstStyle/>
          <a:p>
            <a:endParaRPr lang="en-GB"/>
          </a:p>
        </p:txBody>
      </p:sp>
      <p:sp>
        <p:nvSpPr>
          <p:cNvPr id="46098" name="Line 18"/>
          <p:cNvSpPr>
            <a:spLocks noChangeShapeType="1"/>
          </p:cNvSpPr>
          <p:nvPr/>
        </p:nvSpPr>
        <p:spPr bwMode="auto">
          <a:xfrm flipH="1">
            <a:off x="6383338" y="3860800"/>
            <a:ext cx="360362" cy="863600"/>
          </a:xfrm>
          <a:prstGeom prst="line">
            <a:avLst/>
          </a:prstGeom>
          <a:noFill/>
          <a:ln w="63500">
            <a:solidFill>
              <a:schemeClr val="tx1"/>
            </a:solidFill>
            <a:round/>
            <a:headEnd/>
            <a:tailEnd type="triangle" w="med" len="med"/>
          </a:ln>
          <a:effectLst/>
        </p:spPr>
        <p:txBody>
          <a:bodyPr/>
          <a:lstStyle/>
          <a:p>
            <a:endParaRPr lang="en-GB"/>
          </a:p>
        </p:txBody>
      </p:sp>
      <p:sp>
        <p:nvSpPr>
          <p:cNvPr id="46099" name="Line 19"/>
          <p:cNvSpPr>
            <a:spLocks noChangeShapeType="1"/>
          </p:cNvSpPr>
          <p:nvPr/>
        </p:nvSpPr>
        <p:spPr bwMode="auto">
          <a:xfrm>
            <a:off x="6527800" y="3500438"/>
            <a:ext cx="215900" cy="360362"/>
          </a:xfrm>
          <a:prstGeom prst="line">
            <a:avLst/>
          </a:prstGeom>
          <a:noFill/>
          <a:ln w="63500">
            <a:solidFill>
              <a:schemeClr val="tx1"/>
            </a:solidFill>
            <a:round/>
            <a:headEnd/>
            <a:tailEnd/>
          </a:ln>
          <a:effectLst/>
        </p:spPr>
        <p:txBody>
          <a:bodyPr/>
          <a:lstStyle/>
          <a:p>
            <a:endParaRPr lang="en-GB"/>
          </a:p>
        </p:txBody>
      </p:sp>
      <p:sp>
        <p:nvSpPr>
          <p:cNvPr id="46100" name="Text Box 20"/>
          <p:cNvSpPr txBox="1">
            <a:spLocks noChangeArrowheads="1"/>
          </p:cNvSpPr>
          <p:nvPr/>
        </p:nvSpPr>
        <p:spPr bwMode="auto">
          <a:xfrm>
            <a:off x="2640014" y="2133600"/>
            <a:ext cx="471487" cy="457200"/>
          </a:xfrm>
          <a:prstGeom prst="rect">
            <a:avLst/>
          </a:prstGeom>
          <a:noFill/>
          <a:ln w="9525">
            <a:noFill/>
            <a:miter lim="800000"/>
            <a:headEnd/>
            <a:tailEnd/>
          </a:ln>
          <a:effectLst/>
        </p:spPr>
        <p:txBody>
          <a:bodyPr wrap="none">
            <a:spAutoFit/>
          </a:bodyPr>
          <a:lstStyle/>
          <a:p>
            <a:r>
              <a:rPr lang="en-GB" sz="2400" dirty="0"/>
              <a:t>A.</a:t>
            </a:r>
          </a:p>
        </p:txBody>
      </p:sp>
      <p:sp>
        <p:nvSpPr>
          <p:cNvPr id="46101" name="Text Box 21"/>
          <p:cNvSpPr txBox="1">
            <a:spLocks noChangeArrowheads="1"/>
          </p:cNvSpPr>
          <p:nvPr/>
        </p:nvSpPr>
        <p:spPr bwMode="auto">
          <a:xfrm>
            <a:off x="4224339" y="2420938"/>
            <a:ext cx="471487" cy="457200"/>
          </a:xfrm>
          <a:prstGeom prst="rect">
            <a:avLst/>
          </a:prstGeom>
          <a:noFill/>
          <a:ln w="9525">
            <a:noFill/>
            <a:miter lim="800000"/>
            <a:headEnd/>
            <a:tailEnd/>
          </a:ln>
          <a:effectLst/>
        </p:spPr>
        <p:txBody>
          <a:bodyPr wrap="none">
            <a:spAutoFit/>
          </a:bodyPr>
          <a:lstStyle/>
          <a:p>
            <a:r>
              <a:rPr lang="en-GB" sz="2400"/>
              <a:t>B.</a:t>
            </a:r>
          </a:p>
        </p:txBody>
      </p:sp>
      <p:sp>
        <p:nvSpPr>
          <p:cNvPr id="46102" name="Text Box 22"/>
          <p:cNvSpPr txBox="1">
            <a:spLocks noChangeArrowheads="1"/>
          </p:cNvSpPr>
          <p:nvPr/>
        </p:nvSpPr>
        <p:spPr bwMode="auto">
          <a:xfrm>
            <a:off x="4079875" y="4652963"/>
            <a:ext cx="488950" cy="457200"/>
          </a:xfrm>
          <a:prstGeom prst="rect">
            <a:avLst/>
          </a:prstGeom>
          <a:noFill/>
          <a:ln w="9525">
            <a:noFill/>
            <a:miter lim="800000"/>
            <a:headEnd/>
            <a:tailEnd/>
          </a:ln>
          <a:effectLst/>
        </p:spPr>
        <p:txBody>
          <a:bodyPr wrap="none">
            <a:spAutoFit/>
          </a:bodyPr>
          <a:lstStyle/>
          <a:p>
            <a:r>
              <a:rPr lang="en-GB" sz="2400"/>
              <a:t>D.</a:t>
            </a:r>
          </a:p>
        </p:txBody>
      </p:sp>
      <p:sp>
        <p:nvSpPr>
          <p:cNvPr id="46103" name="Text Box 23"/>
          <p:cNvSpPr txBox="1">
            <a:spLocks noChangeArrowheads="1"/>
          </p:cNvSpPr>
          <p:nvPr/>
        </p:nvSpPr>
        <p:spPr bwMode="auto">
          <a:xfrm>
            <a:off x="3935413" y="3500438"/>
            <a:ext cx="488950" cy="457200"/>
          </a:xfrm>
          <a:prstGeom prst="rect">
            <a:avLst/>
          </a:prstGeom>
          <a:noFill/>
          <a:ln w="9525">
            <a:noFill/>
            <a:miter lim="800000"/>
            <a:headEnd/>
            <a:tailEnd/>
          </a:ln>
          <a:effectLst/>
        </p:spPr>
        <p:txBody>
          <a:bodyPr wrap="none">
            <a:spAutoFit/>
          </a:bodyPr>
          <a:lstStyle/>
          <a:p>
            <a:r>
              <a:rPr lang="en-GB" sz="2400"/>
              <a:t>C.</a:t>
            </a:r>
          </a:p>
        </p:txBody>
      </p:sp>
      <p:sp>
        <p:nvSpPr>
          <p:cNvPr id="46104" name="Text Box 24"/>
          <p:cNvSpPr txBox="1">
            <a:spLocks noChangeArrowheads="1"/>
          </p:cNvSpPr>
          <p:nvPr/>
        </p:nvSpPr>
        <p:spPr bwMode="auto">
          <a:xfrm>
            <a:off x="2495550" y="5661025"/>
            <a:ext cx="471488" cy="457200"/>
          </a:xfrm>
          <a:prstGeom prst="rect">
            <a:avLst/>
          </a:prstGeom>
          <a:noFill/>
          <a:ln w="9525">
            <a:noFill/>
            <a:miter lim="800000"/>
            <a:headEnd/>
            <a:tailEnd/>
          </a:ln>
          <a:effectLst/>
        </p:spPr>
        <p:txBody>
          <a:bodyPr wrap="none">
            <a:spAutoFit/>
          </a:bodyPr>
          <a:lstStyle/>
          <a:p>
            <a:r>
              <a:rPr lang="en-GB" sz="2400" dirty="0"/>
              <a:t>E.</a:t>
            </a:r>
          </a:p>
        </p:txBody>
      </p:sp>
      <p:sp>
        <p:nvSpPr>
          <p:cNvPr id="46105" name="Text Box 25"/>
          <p:cNvSpPr txBox="1">
            <a:spLocks noChangeArrowheads="1"/>
          </p:cNvSpPr>
          <p:nvPr/>
        </p:nvSpPr>
        <p:spPr bwMode="auto">
          <a:xfrm>
            <a:off x="6600826" y="4076701"/>
            <a:ext cx="423065" cy="461665"/>
          </a:xfrm>
          <a:prstGeom prst="rect">
            <a:avLst/>
          </a:prstGeom>
          <a:noFill/>
          <a:ln w="9525">
            <a:noFill/>
            <a:miter lim="800000"/>
            <a:headEnd/>
            <a:tailEnd/>
          </a:ln>
          <a:effectLst/>
        </p:spPr>
        <p:txBody>
          <a:bodyPr wrap="none">
            <a:spAutoFit/>
          </a:bodyPr>
          <a:lstStyle/>
          <a:p>
            <a:r>
              <a:rPr lang="en-GB" sz="2400"/>
              <a:t>F.</a:t>
            </a:r>
          </a:p>
        </p:txBody>
      </p:sp>
      <p:sp>
        <p:nvSpPr>
          <p:cNvPr id="46106" name="Line 26"/>
          <p:cNvSpPr>
            <a:spLocks noChangeShapeType="1"/>
          </p:cNvSpPr>
          <p:nvPr/>
        </p:nvSpPr>
        <p:spPr bwMode="auto">
          <a:xfrm flipH="1" flipV="1">
            <a:off x="6527801" y="1628775"/>
            <a:ext cx="1008063" cy="2592388"/>
          </a:xfrm>
          <a:prstGeom prst="line">
            <a:avLst/>
          </a:prstGeom>
          <a:noFill/>
          <a:ln w="63500">
            <a:solidFill>
              <a:schemeClr val="tx1"/>
            </a:solidFill>
            <a:round/>
            <a:headEnd/>
            <a:tailEnd type="triangle" w="med" len="med"/>
          </a:ln>
          <a:effectLst/>
        </p:spPr>
        <p:txBody>
          <a:bodyPr/>
          <a:lstStyle/>
          <a:p>
            <a:endParaRPr lang="en-GB"/>
          </a:p>
        </p:txBody>
      </p:sp>
      <p:sp>
        <p:nvSpPr>
          <p:cNvPr id="46107" name="Line 27"/>
          <p:cNvSpPr>
            <a:spLocks noChangeShapeType="1"/>
          </p:cNvSpPr>
          <p:nvPr/>
        </p:nvSpPr>
        <p:spPr bwMode="auto">
          <a:xfrm flipV="1">
            <a:off x="6456363" y="4221164"/>
            <a:ext cx="1079500" cy="1368425"/>
          </a:xfrm>
          <a:prstGeom prst="line">
            <a:avLst/>
          </a:prstGeom>
          <a:noFill/>
          <a:ln w="63500">
            <a:solidFill>
              <a:schemeClr val="tx1"/>
            </a:solidFill>
            <a:round/>
            <a:headEnd/>
            <a:tailEnd/>
          </a:ln>
          <a:effectLst/>
        </p:spPr>
        <p:txBody>
          <a:bodyPr/>
          <a:lstStyle/>
          <a:p>
            <a:endParaRPr lang="en-GB"/>
          </a:p>
        </p:txBody>
      </p:sp>
      <p:sp>
        <p:nvSpPr>
          <p:cNvPr id="46108" name="Text Box 28"/>
          <p:cNvSpPr txBox="1">
            <a:spLocks noChangeArrowheads="1"/>
          </p:cNvSpPr>
          <p:nvPr/>
        </p:nvSpPr>
        <p:spPr bwMode="auto">
          <a:xfrm>
            <a:off x="7896226" y="1700213"/>
            <a:ext cx="504825" cy="457200"/>
          </a:xfrm>
          <a:prstGeom prst="rect">
            <a:avLst/>
          </a:prstGeom>
          <a:noFill/>
          <a:ln w="9525">
            <a:noFill/>
            <a:miter lim="800000"/>
            <a:headEnd/>
            <a:tailEnd/>
          </a:ln>
          <a:effectLst/>
        </p:spPr>
        <p:txBody>
          <a:bodyPr wrap="none">
            <a:spAutoFit/>
          </a:bodyPr>
          <a:lstStyle/>
          <a:p>
            <a:r>
              <a:rPr lang="en-GB" sz="2400"/>
              <a:t>G.</a:t>
            </a:r>
          </a:p>
        </p:txBody>
      </p:sp>
      <p:sp>
        <p:nvSpPr>
          <p:cNvPr id="46109" name="Text Box 29"/>
          <p:cNvSpPr txBox="1">
            <a:spLocks noChangeArrowheads="1"/>
          </p:cNvSpPr>
          <p:nvPr/>
        </p:nvSpPr>
        <p:spPr bwMode="auto">
          <a:xfrm>
            <a:off x="5951539" y="2205038"/>
            <a:ext cx="471487" cy="457200"/>
          </a:xfrm>
          <a:prstGeom prst="rect">
            <a:avLst/>
          </a:prstGeom>
          <a:noFill/>
          <a:ln w="9525">
            <a:noFill/>
            <a:miter lim="800000"/>
            <a:headEnd/>
            <a:tailEnd/>
          </a:ln>
          <a:effectLst/>
        </p:spPr>
        <p:txBody>
          <a:bodyPr wrap="none">
            <a:spAutoFit/>
          </a:bodyPr>
          <a:lstStyle/>
          <a:p>
            <a:r>
              <a:rPr lang="en-GB" sz="2400"/>
              <a:t>B.</a:t>
            </a:r>
          </a:p>
        </p:txBody>
      </p:sp>
      <p:sp>
        <p:nvSpPr>
          <p:cNvPr id="46110" name="Text Box 30"/>
          <p:cNvSpPr txBox="1">
            <a:spLocks noChangeArrowheads="1"/>
          </p:cNvSpPr>
          <p:nvPr/>
        </p:nvSpPr>
        <p:spPr bwMode="auto">
          <a:xfrm>
            <a:off x="7032625" y="2636838"/>
            <a:ext cx="471488" cy="457200"/>
          </a:xfrm>
          <a:prstGeom prst="rect">
            <a:avLst/>
          </a:prstGeom>
          <a:noFill/>
          <a:ln w="9525">
            <a:noFill/>
            <a:miter lim="800000"/>
            <a:headEnd/>
            <a:tailEnd/>
          </a:ln>
          <a:effectLst/>
        </p:spPr>
        <p:txBody>
          <a:bodyPr wrap="none">
            <a:spAutoFit/>
          </a:bodyPr>
          <a:lstStyle/>
          <a:p>
            <a:r>
              <a:rPr lang="en-GB" sz="2400"/>
              <a:t>B.</a:t>
            </a:r>
          </a:p>
        </p:txBody>
      </p:sp>
      <p:sp>
        <p:nvSpPr>
          <p:cNvPr id="46111" name="Text Box 31"/>
          <p:cNvSpPr txBox="1">
            <a:spLocks noChangeArrowheads="1"/>
          </p:cNvSpPr>
          <p:nvPr/>
        </p:nvSpPr>
        <p:spPr bwMode="auto">
          <a:xfrm>
            <a:off x="5375275" y="4292600"/>
            <a:ext cx="488950" cy="457200"/>
          </a:xfrm>
          <a:prstGeom prst="rect">
            <a:avLst/>
          </a:prstGeom>
          <a:noFill/>
          <a:ln w="9525">
            <a:noFill/>
            <a:miter lim="800000"/>
            <a:headEnd/>
            <a:tailEnd/>
          </a:ln>
          <a:effectLst/>
        </p:spPr>
        <p:txBody>
          <a:bodyPr wrap="none">
            <a:spAutoFit/>
          </a:bodyPr>
          <a:lstStyle/>
          <a:p>
            <a:r>
              <a:rPr lang="en-GB" sz="2400"/>
              <a:t>D.</a:t>
            </a:r>
          </a:p>
        </p:txBody>
      </p:sp>
      <p:pic>
        <p:nvPicPr>
          <p:cNvPr id="46112" name="Picture 32" descr="1251288403100801685coal-mine"/>
          <p:cNvPicPr>
            <a:picLocks noChangeAspect="1" noChangeArrowheads="1"/>
          </p:cNvPicPr>
          <p:nvPr/>
        </p:nvPicPr>
        <p:blipFill>
          <a:blip r:embed="rId7" cstate="print"/>
          <a:srcRect/>
          <a:stretch>
            <a:fillRect/>
          </a:stretch>
        </p:blipFill>
        <p:spPr bwMode="auto">
          <a:xfrm>
            <a:off x="8832850" y="5157788"/>
            <a:ext cx="1619250" cy="1344612"/>
          </a:xfrm>
          <a:prstGeom prst="rect">
            <a:avLst/>
          </a:prstGeom>
          <a:noFill/>
        </p:spPr>
      </p:pic>
      <p:sp>
        <p:nvSpPr>
          <p:cNvPr id="46113" name="Text Box 33"/>
          <p:cNvSpPr txBox="1">
            <a:spLocks noChangeArrowheads="1"/>
          </p:cNvSpPr>
          <p:nvPr/>
        </p:nvSpPr>
        <p:spPr bwMode="auto">
          <a:xfrm>
            <a:off x="1559074" y="44624"/>
            <a:ext cx="3384798" cy="1569660"/>
          </a:xfrm>
          <a:prstGeom prst="rect">
            <a:avLst/>
          </a:prstGeom>
          <a:noFill/>
          <a:ln w="9525">
            <a:noFill/>
            <a:miter lim="800000"/>
            <a:headEnd/>
            <a:tailEnd/>
          </a:ln>
          <a:effectLst/>
        </p:spPr>
        <p:txBody>
          <a:bodyPr wrap="square">
            <a:spAutoFit/>
          </a:bodyPr>
          <a:lstStyle/>
          <a:p>
            <a:r>
              <a:rPr lang="en-GB" sz="3200" dirty="0">
                <a:latin typeface="Comic Sans MS" pitchFamily="66" charset="0"/>
              </a:rPr>
              <a:t>Use </a:t>
            </a:r>
            <a:r>
              <a:rPr lang="en-GB" sz="3200" dirty="0" err="1">
                <a:latin typeface="Comic Sans MS" pitchFamily="66" charset="0"/>
              </a:rPr>
              <a:t>todays</a:t>
            </a:r>
            <a:r>
              <a:rPr lang="en-GB" sz="3200" dirty="0">
                <a:latin typeface="Comic Sans MS" pitchFamily="66" charset="0"/>
              </a:rPr>
              <a:t> key words to label the diagram</a:t>
            </a:r>
          </a:p>
        </p:txBody>
      </p:sp>
      <p:pic>
        <p:nvPicPr>
          <p:cNvPr id="33"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24592" y="83081"/>
            <a:ext cx="583848" cy="8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892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grass_strands"/>
          <p:cNvPicPr>
            <a:picLocks noGrp="1" noChangeAspect="1" noChangeArrowheads="1"/>
          </p:cNvPicPr>
          <p:nvPr>
            <p:ph sz="quarter" idx="1"/>
          </p:nvPr>
        </p:nvPicPr>
        <p:blipFill>
          <a:blip r:embed="rId2" cstate="print"/>
          <a:srcRect/>
          <a:stretch>
            <a:fillRect/>
          </a:stretch>
        </p:blipFill>
        <p:spPr>
          <a:xfrm>
            <a:off x="1524001" y="2997200"/>
            <a:ext cx="1808163" cy="1525588"/>
          </a:xfrm>
          <a:noFill/>
          <a:ln/>
        </p:spPr>
      </p:pic>
      <p:pic>
        <p:nvPicPr>
          <p:cNvPr id="41990" name="Picture 6" descr="cartoon_clouds"/>
          <p:cNvPicPr>
            <a:picLocks noChangeAspect="1" noChangeArrowheads="1"/>
          </p:cNvPicPr>
          <p:nvPr/>
        </p:nvPicPr>
        <p:blipFill>
          <a:blip r:embed="rId3" cstate="print"/>
          <a:srcRect/>
          <a:stretch>
            <a:fillRect/>
          </a:stretch>
        </p:blipFill>
        <p:spPr bwMode="auto">
          <a:xfrm>
            <a:off x="5087938" y="188913"/>
            <a:ext cx="1943100" cy="1490662"/>
          </a:xfrm>
          <a:prstGeom prst="rect">
            <a:avLst/>
          </a:prstGeom>
          <a:noFill/>
        </p:spPr>
      </p:pic>
      <p:sp>
        <p:nvSpPr>
          <p:cNvPr id="41995" name="Line 11"/>
          <p:cNvSpPr>
            <a:spLocks noChangeShapeType="1"/>
          </p:cNvSpPr>
          <p:nvPr/>
        </p:nvSpPr>
        <p:spPr bwMode="auto">
          <a:xfrm flipH="1">
            <a:off x="2711450" y="1268414"/>
            <a:ext cx="2160588" cy="1728787"/>
          </a:xfrm>
          <a:prstGeom prst="line">
            <a:avLst/>
          </a:prstGeom>
          <a:noFill/>
          <a:ln w="63500">
            <a:solidFill>
              <a:schemeClr val="tx1"/>
            </a:solidFill>
            <a:round/>
            <a:headEnd/>
            <a:tailEnd type="triangle" w="med" len="med"/>
          </a:ln>
          <a:effectLst/>
        </p:spPr>
        <p:txBody>
          <a:bodyPr/>
          <a:lstStyle/>
          <a:p>
            <a:endParaRPr lang="en-GB"/>
          </a:p>
        </p:txBody>
      </p:sp>
      <p:sp>
        <p:nvSpPr>
          <p:cNvPr id="41996" name="Line 12"/>
          <p:cNvSpPr>
            <a:spLocks noChangeShapeType="1"/>
          </p:cNvSpPr>
          <p:nvPr/>
        </p:nvSpPr>
        <p:spPr bwMode="auto">
          <a:xfrm>
            <a:off x="3143251" y="4652963"/>
            <a:ext cx="2016125" cy="863600"/>
          </a:xfrm>
          <a:prstGeom prst="line">
            <a:avLst/>
          </a:prstGeom>
          <a:noFill/>
          <a:ln w="63500">
            <a:solidFill>
              <a:schemeClr val="tx1"/>
            </a:solidFill>
            <a:round/>
            <a:headEnd/>
            <a:tailEnd type="triangle" w="med" len="med"/>
          </a:ln>
          <a:effectLst/>
        </p:spPr>
        <p:txBody>
          <a:bodyPr/>
          <a:lstStyle/>
          <a:p>
            <a:endParaRPr lang="en-GB"/>
          </a:p>
        </p:txBody>
      </p:sp>
      <p:sp>
        <p:nvSpPr>
          <p:cNvPr id="41999" name="Line 15"/>
          <p:cNvSpPr>
            <a:spLocks noChangeShapeType="1"/>
          </p:cNvSpPr>
          <p:nvPr/>
        </p:nvSpPr>
        <p:spPr bwMode="auto">
          <a:xfrm flipV="1">
            <a:off x="3143250" y="1557339"/>
            <a:ext cx="2160588" cy="1800225"/>
          </a:xfrm>
          <a:prstGeom prst="line">
            <a:avLst/>
          </a:prstGeom>
          <a:noFill/>
          <a:ln w="38100">
            <a:solidFill>
              <a:schemeClr val="tx1"/>
            </a:solidFill>
            <a:round/>
            <a:headEnd/>
            <a:tailEnd type="triangle" w="med" len="med"/>
          </a:ln>
          <a:effectLst/>
        </p:spPr>
        <p:txBody>
          <a:bodyPr/>
          <a:lstStyle/>
          <a:p>
            <a:endParaRPr lang="en-GB"/>
          </a:p>
        </p:txBody>
      </p:sp>
      <p:sp>
        <p:nvSpPr>
          <p:cNvPr id="42007" name="Text Box 23"/>
          <p:cNvSpPr txBox="1">
            <a:spLocks noChangeArrowheads="1"/>
          </p:cNvSpPr>
          <p:nvPr/>
        </p:nvSpPr>
        <p:spPr bwMode="auto">
          <a:xfrm>
            <a:off x="1524001" y="1628776"/>
            <a:ext cx="2530475" cy="396875"/>
          </a:xfrm>
          <a:prstGeom prst="rect">
            <a:avLst/>
          </a:prstGeom>
          <a:noFill/>
          <a:ln w="9525">
            <a:noFill/>
            <a:miter lim="800000"/>
            <a:headEnd/>
            <a:tailEnd/>
          </a:ln>
          <a:effectLst/>
        </p:spPr>
        <p:txBody>
          <a:bodyPr wrap="none">
            <a:spAutoFit/>
          </a:bodyPr>
          <a:lstStyle/>
          <a:p>
            <a:r>
              <a:rPr lang="en-GB" sz="2000" b="1"/>
              <a:t>PHOTOSYNTHESIS</a:t>
            </a:r>
          </a:p>
        </p:txBody>
      </p:sp>
      <p:sp>
        <p:nvSpPr>
          <p:cNvPr id="42008" name="Text Box 24"/>
          <p:cNvSpPr txBox="1">
            <a:spLocks noChangeArrowheads="1"/>
          </p:cNvSpPr>
          <p:nvPr/>
        </p:nvSpPr>
        <p:spPr bwMode="auto">
          <a:xfrm>
            <a:off x="3849688" y="2204244"/>
            <a:ext cx="1922463" cy="396875"/>
          </a:xfrm>
          <a:prstGeom prst="rect">
            <a:avLst/>
          </a:prstGeom>
          <a:noFill/>
          <a:ln w="9525">
            <a:noFill/>
            <a:miter lim="800000"/>
            <a:headEnd/>
            <a:tailEnd/>
          </a:ln>
          <a:effectLst/>
        </p:spPr>
        <p:txBody>
          <a:bodyPr wrap="none">
            <a:spAutoFit/>
          </a:bodyPr>
          <a:lstStyle/>
          <a:p>
            <a:r>
              <a:rPr lang="en-GB" sz="2000" b="1" dirty="0"/>
              <a:t>RESPIRATION</a:t>
            </a:r>
          </a:p>
        </p:txBody>
      </p:sp>
      <p:sp>
        <p:nvSpPr>
          <p:cNvPr id="42011" name="Text Box 27"/>
          <p:cNvSpPr txBox="1">
            <a:spLocks noChangeArrowheads="1"/>
          </p:cNvSpPr>
          <p:nvPr/>
        </p:nvSpPr>
        <p:spPr bwMode="auto">
          <a:xfrm>
            <a:off x="1774825" y="260350"/>
            <a:ext cx="2284600" cy="584775"/>
          </a:xfrm>
          <a:prstGeom prst="rect">
            <a:avLst/>
          </a:prstGeom>
          <a:noFill/>
          <a:ln w="9525">
            <a:noFill/>
            <a:miter lim="800000"/>
            <a:headEnd/>
            <a:tailEnd/>
          </a:ln>
          <a:effectLst/>
        </p:spPr>
        <p:txBody>
          <a:bodyPr wrap="none">
            <a:spAutoFit/>
          </a:bodyPr>
          <a:lstStyle/>
          <a:p>
            <a:r>
              <a:rPr lang="en-GB" sz="3200" b="1" dirty="0" smtClean="0">
                <a:solidFill>
                  <a:schemeClr val="accent2"/>
                </a:solidFill>
              </a:rPr>
              <a:t>ANSWERS</a:t>
            </a:r>
            <a:endParaRPr lang="en-GB" sz="3200" b="1" dirty="0">
              <a:solidFill>
                <a:schemeClr val="accent2"/>
              </a:solidFill>
            </a:endParaRPr>
          </a:p>
        </p:txBody>
      </p:sp>
      <p:pic>
        <p:nvPicPr>
          <p:cNvPr id="13" name="Picture 2" descr="grass_strands"/>
          <p:cNvPicPr>
            <a:picLocks noGrp="1" noChangeAspect="1" noChangeArrowheads="1"/>
          </p:cNvPicPr>
          <p:nvPr>
            <p:ph sz="quarter" idx="1"/>
          </p:nvPr>
        </p:nvPicPr>
        <p:blipFill>
          <a:blip r:embed="rId2" cstate="print"/>
          <a:srcRect/>
          <a:stretch>
            <a:fillRect/>
          </a:stretch>
        </p:blipFill>
        <p:spPr>
          <a:xfrm>
            <a:off x="1524001" y="2997200"/>
            <a:ext cx="1808163" cy="1525588"/>
          </a:xfrm>
          <a:noFill/>
          <a:ln/>
        </p:spPr>
      </p:pic>
      <p:pic>
        <p:nvPicPr>
          <p:cNvPr id="14" name="Picture 3" descr="cartoon_cows"/>
          <p:cNvPicPr>
            <a:picLocks noGrp="1" noChangeAspect="1" noChangeArrowheads="1"/>
          </p:cNvPicPr>
          <p:nvPr>
            <p:ph sz="quarter" idx="2"/>
          </p:nvPr>
        </p:nvPicPr>
        <p:blipFill>
          <a:blip r:embed="rId4" cstate="print"/>
          <a:srcRect/>
          <a:stretch>
            <a:fillRect/>
          </a:stretch>
        </p:blipFill>
        <p:spPr>
          <a:xfrm>
            <a:off x="4943476" y="2781301"/>
            <a:ext cx="1831975" cy="1406525"/>
          </a:xfrm>
          <a:noFill/>
          <a:ln/>
        </p:spPr>
      </p:pic>
      <p:pic>
        <p:nvPicPr>
          <p:cNvPr id="15" name="Picture 5" descr="cartoon-mushroom-8"/>
          <p:cNvPicPr>
            <a:picLocks noGrp="1" noChangeAspect="1" noChangeArrowheads="1"/>
          </p:cNvPicPr>
          <p:nvPr>
            <p:ph sz="quarter" idx="3"/>
          </p:nvPr>
        </p:nvPicPr>
        <p:blipFill>
          <a:blip r:embed="rId5" cstate="print"/>
          <a:srcRect/>
          <a:stretch>
            <a:fillRect/>
          </a:stretch>
        </p:blipFill>
        <p:spPr>
          <a:xfrm>
            <a:off x="5232401" y="5229226"/>
            <a:ext cx="1368425" cy="1368425"/>
          </a:xfrm>
          <a:noFill/>
          <a:ln/>
        </p:spPr>
      </p:pic>
      <p:pic>
        <p:nvPicPr>
          <p:cNvPr id="16" name="Picture 6" descr="cartoon_clouds"/>
          <p:cNvPicPr>
            <a:picLocks noChangeAspect="1" noChangeArrowheads="1"/>
          </p:cNvPicPr>
          <p:nvPr/>
        </p:nvPicPr>
        <p:blipFill>
          <a:blip r:embed="rId3" cstate="print"/>
          <a:srcRect/>
          <a:stretch>
            <a:fillRect/>
          </a:stretch>
        </p:blipFill>
        <p:spPr bwMode="auto">
          <a:xfrm>
            <a:off x="5087938" y="188913"/>
            <a:ext cx="1943100" cy="1490662"/>
          </a:xfrm>
          <a:prstGeom prst="rect">
            <a:avLst/>
          </a:prstGeom>
          <a:noFill/>
        </p:spPr>
      </p:pic>
      <p:sp>
        <p:nvSpPr>
          <p:cNvPr id="17" name="Line 7"/>
          <p:cNvSpPr>
            <a:spLocks noChangeShapeType="1"/>
          </p:cNvSpPr>
          <p:nvPr/>
        </p:nvSpPr>
        <p:spPr bwMode="auto">
          <a:xfrm flipV="1">
            <a:off x="5951538" y="1628775"/>
            <a:ext cx="0" cy="1295400"/>
          </a:xfrm>
          <a:prstGeom prst="line">
            <a:avLst/>
          </a:prstGeom>
          <a:noFill/>
          <a:ln w="63500">
            <a:solidFill>
              <a:schemeClr val="tx1"/>
            </a:solidFill>
            <a:round/>
            <a:headEnd/>
            <a:tailEnd type="triangle" w="med" len="med"/>
          </a:ln>
          <a:effectLst/>
        </p:spPr>
        <p:txBody>
          <a:bodyPr/>
          <a:lstStyle/>
          <a:p>
            <a:endParaRPr lang="en-GB"/>
          </a:p>
        </p:txBody>
      </p:sp>
      <p:sp>
        <p:nvSpPr>
          <p:cNvPr id="18" name="Line 8"/>
          <p:cNvSpPr>
            <a:spLocks noChangeShapeType="1"/>
          </p:cNvSpPr>
          <p:nvPr/>
        </p:nvSpPr>
        <p:spPr bwMode="auto">
          <a:xfrm flipV="1">
            <a:off x="3503614" y="3716338"/>
            <a:ext cx="1512887" cy="360362"/>
          </a:xfrm>
          <a:prstGeom prst="line">
            <a:avLst/>
          </a:prstGeom>
          <a:noFill/>
          <a:ln w="63500">
            <a:solidFill>
              <a:schemeClr val="tx1"/>
            </a:solidFill>
            <a:round/>
            <a:headEnd/>
            <a:tailEnd type="triangle" w="med" len="med"/>
          </a:ln>
          <a:effectLst/>
        </p:spPr>
        <p:txBody>
          <a:bodyPr/>
          <a:lstStyle/>
          <a:p>
            <a:endParaRPr lang="en-GB"/>
          </a:p>
        </p:txBody>
      </p:sp>
      <p:sp>
        <p:nvSpPr>
          <p:cNvPr id="19" name="Line 19"/>
          <p:cNvSpPr>
            <a:spLocks noChangeShapeType="1"/>
          </p:cNvSpPr>
          <p:nvPr/>
        </p:nvSpPr>
        <p:spPr bwMode="auto">
          <a:xfrm>
            <a:off x="6527800" y="3500438"/>
            <a:ext cx="215900" cy="360362"/>
          </a:xfrm>
          <a:prstGeom prst="line">
            <a:avLst/>
          </a:prstGeom>
          <a:noFill/>
          <a:ln w="63500">
            <a:solidFill>
              <a:schemeClr val="tx1"/>
            </a:solidFill>
            <a:round/>
            <a:headEnd/>
            <a:tailEnd/>
          </a:ln>
          <a:effectLst/>
        </p:spPr>
        <p:txBody>
          <a:bodyPr/>
          <a:lstStyle/>
          <a:p>
            <a:endParaRPr lang="en-GB"/>
          </a:p>
        </p:txBody>
      </p:sp>
      <p:sp>
        <p:nvSpPr>
          <p:cNvPr id="20" name="Line 23"/>
          <p:cNvSpPr>
            <a:spLocks noChangeShapeType="1"/>
          </p:cNvSpPr>
          <p:nvPr/>
        </p:nvSpPr>
        <p:spPr bwMode="auto">
          <a:xfrm flipH="1">
            <a:off x="6240464" y="3860801"/>
            <a:ext cx="503237" cy="1368425"/>
          </a:xfrm>
          <a:prstGeom prst="line">
            <a:avLst/>
          </a:prstGeom>
          <a:noFill/>
          <a:ln w="63500">
            <a:solidFill>
              <a:schemeClr val="tx1"/>
            </a:solidFill>
            <a:round/>
            <a:headEnd/>
            <a:tailEnd type="triangle" w="med" len="med"/>
          </a:ln>
          <a:effectLst/>
        </p:spPr>
        <p:txBody>
          <a:bodyPr/>
          <a:lstStyle/>
          <a:p>
            <a:endParaRPr lang="en-GB"/>
          </a:p>
        </p:txBody>
      </p:sp>
      <p:sp>
        <p:nvSpPr>
          <p:cNvPr id="22" name="Text Box 25"/>
          <p:cNvSpPr txBox="1">
            <a:spLocks noChangeArrowheads="1"/>
          </p:cNvSpPr>
          <p:nvPr/>
        </p:nvSpPr>
        <p:spPr bwMode="auto">
          <a:xfrm>
            <a:off x="3503613" y="3357564"/>
            <a:ext cx="1314450" cy="396875"/>
          </a:xfrm>
          <a:prstGeom prst="rect">
            <a:avLst/>
          </a:prstGeom>
          <a:noFill/>
          <a:ln w="9525">
            <a:noFill/>
            <a:miter lim="800000"/>
            <a:headEnd/>
            <a:tailEnd/>
          </a:ln>
          <a:effectLst/>
        </p:spPr>
        <p:txBody>
          <a:bodyPr wrap="none">
            <a:spAutoFit/>
          </a:bodyPr>
          <a:lstStyle/>
          <a:p>
            <a:r>
              <a:rPr lang="en-GB" sz="2000" b="1"/>
              <a:t>FEEDING</a:t>
            </a:r>
          </a:p>
        </p:txBody>
      </p:sp>
      <p:sp>
        <p:nvSpPr>
          <p:cNvPr id="23" name="Text Box 26"/>
          <p:cNvSpPr txBox="1">
            <a:spLocks noChangeArrowheads="1"/>
          </p:cNvSpPr>
          <p:nvPr/>
        </p:nvSpPr>
        <p:spPr bwMode="auto">
          <a:xfrm>
            <a:off x="4832351" y="1876424"/>
            <a:ext cx="1922463" cy="396875"/>
          </a:xfrm>
          <a:prstGeom prst="rect">
            <a:avLst/>
          </a:prstGeom>
          <a:noFill/>
          <a:ln w="9525">
            <a:noFill/>
            <a:miter lim="800000"/>
            <a:headEnd/>
            <a:tailEnd/>
          </a:ln>
          <a:effectLst/>
        </p:spPr>
        <p:txBody>
          <a:bodyPr wrap="none">
            <a:spAutoFit/>
          </a:bodyPr>
          <a:lstStyle/>
          <a:p>
            <a:r>
              <a:rPr lang="en-GB" sz="2000" b="1" dirty="0"/>
              <a:t>RESPIRATION</a:t>
            </a:r>
          </a:p>
        </p:txBody>
      </p:sp>
      <p:sp>
        <p:nvSpPr>
          <p:cNvPr id="24" name="Text Box 27"/>
          <p:cNvSpPr txBox="1">
            <a:spLocks noChangeArrowheads="1"/>
          </p:cNvSpPr>
          <p:nvPr/>
        </p:nvSpPr>
        <p:spPr bwMode="auto">
          <a:xfrm>
            <a:off x="6456363" y="4652964"/>
            <a:ext cx="1668462" cy="396875"/>
          </a:xfrm>
          <a:prstGeom prst="rect">
            <a:avLst/>
          </a:prstGeom>
          <a:noFill/>
          <a:ln w="9525">
            <a:noFill/>
            <a:miter lim="800000"/>
            <a:headEnd/>
            <a:tailEnd/>
          </a:ln>
          <a:effectLst/>
        </p:spPr>
        <p:txBody>
          <a:bodyPr wrap="none">
            <a:spAutoFit/>
          </a:bodyPr>
          <a:lstStyle/>
          <a:p>
            <a:r>
              <a:rPr lang="en-GB" sz="2000" b="1"/>
              <a:t>EXCRETION</a:t>
            </a:r>
          </a:p>
        </p:txBody>
      </p:sp>
      <p:sp>
        <p:nvSpPr>
          <p:cNvPr id="25" name="Line 30"/>
          <p:cNvSpPr>
            <a:spLocks noChangeShapeType="1"/>
          </p:cNvSpPr>
          <p:nvPr/>
        </p:nvSpPr>
        <p:spPr bwMode="auto">
          <a:xfrm>
            <a:off x="5519738" y="4292600"/>
            <a:ext cx="0" cy="865188"/>
          </a:xfrm>
          <a:prstGeom prst="line">
            <a:avLst/>
          </a:prstGeom>
          <a:noFill/>
          <a:ln w="63500">
            <a:solidFill>
              <a:schemeClr val="tx1"/>
            </a:solidFill>
            <a:round/>
            <a:headEnd/>
            <a:tailEnd type="triangle" w="med" len="med"/>
          </a:ln>
          <a:effectLst/>
        </p:spPr>
        <p:txBody>
          <a:bodyPr/>
          <a:lstStyle/>
          <a:p>
            <a:endParaRPr lang="en-GB"/>
          </a:p>
        </p:txBody>
      </p:sp>
      <p:sp>
        <p:nvSpPr>
          <p:cNvPr id="26" name="Text Box 32"/>
          <p:cNvSpPr txBox="1">
            <a:spLocks noChangeArrowheads="1"/>
          </p:cNvSpPr>
          <p:nvPr/>
        </p:nvSpPr>
        <p:spPr bwMode="auto">
          <a:xfrm>
            <a:off x="2922465" y="4719062"/>
            <a:ext cx="2278063" cy="396875"/>
          </a:xfrm>
          <a:prstGeom prst="rect">
            <a:avLst/>
          </a:prstGeom>
          <a:noFill/>
          <a:ln w="9525">
            <a:noFill/>
            <a:miter lim="800000"/>
            <a:headEnd/>
            <a:tailEnd/>
          </a:ln>
          <a:effectLst/>
        </p:spPr>
        <p:txBody>
          <a:bodyPr wrap="none">
            <a:spAutoFit/>
          </a:bodyPr>
          <a:lstStyle/>
          <a:p>
            <a:r>
              <a:rPr lang="en-GB" sz="2000" b="1" dirty="0"/>
              <a:t>DEATH &amp; DECAY</a:t>
            </a:r>
          </a:p>
        </p:txBody>
      </p:sp>
      <p:pic>
        <p:nvPicPr>
          <p:cNvPr id="27" name="Picture 2" descr="grass_strands"/>
          <p:cNvPicPr>
            <a:picLocks noGrp="1" noChangeAspect="1" noChangeArrowheads="1"/>
          </p:cNvPicPr>
          <p:nvPr>
            <p:ph sz="quarter" idx="1"/>
          </p:nvPr>
        </p:nvPicPr>
        <p:blipFill>
          <a:blip r:embed="rId2" cstate="print"/>
          <a:srcRect/>
          <a:stretch>
            <a:fillRect/>
          </a:stretch>
        </p:blipFill>
        <p:spPr>
          <a:xfrm>
            <a:off x="1524001" y="2997200"/>
            <a:ext cx="1808163" cy="1525588"/>
          </a:xfrm>
          <a:noFill/>
          <a:ln/>
        </p:spPr>
      </p:pic>
      <p:pic>
        <p:nvPicPr>
          <p:cNvPr id="28" name="Picture 3" descr="cartoon_cows"/>
          <p:cNvPicPr>
            <a:picLocks noGrp="1" noChangeAspect="1" noChangeArrowheads="1"/>
          </p:cNvPicPr>
          <p:nvPr>
            <p:ph sz="quarter" idx="2"/>
          </p:nvPr>
        </p:nvPicPr>
        <p:blipFill>
          <a:blip r:embed="rId4" cstate="print"/>
          <a:srcRect/>
          <a:stretch>
            <a:fillRect/>
          </a:stretch>
        </p:blipFill>
        <p:spPr>
          <a:xfrm>
            <a:off x="4943476" y="2781301"/>
            <a:ext cx="1831975" cy="1406525"/>
          </a:xfrm>
          <a:noFill/>
          <a:ln/>
        </p:spPr>
      </p:pic>
      <p:pic>
        <p:nvPicPr>
          <p:cNvPr id="30" name="Picture 6" descr="cartoon_clouds"/>
          <p:cNvPicPr>
            <a:picLocks noChangeAspect="1" noChangeArrowheads="1"/>
          </p:cNvPicPr>
          <p:nvPr/>
        </p:nvPicPr>
        <p:blipFill>
          <a:blip r:embed="rId3" cstate="print"/>
          <a:srcRect/>
          <a:stretch>
            <a:fillRect/>
          </a:stretch>
        </p:blipFill>
        <p:spPr bwMode="auto">
          <a:xfrm>
            <a:off x="5087938" y="188913"/>
            <a:ext cx="1943100" cy="1490662"/>
          </a:xfrm>
          <a:prstGeom prst="rect">
            <a:avLst/>
          </a:prstGeom>
          <a:noFill/>
        </p:spPr>
      </p:pic>
      <p:sp>
        <p:nvSpPr>
          <p:cNvPr id="31" name="Line 12"/>
          <p:cNvSpPr>
            <a:spLocks noChangeShapeType="1"/>
          </p:cNvSpPr>
          <p:nvPr/>
        </p:nvSpPr>
        <p:spPr bwMode="auto">
          <a:xfrm>
            <a:off x="3143251" y="4652963"/>
            <a:ext cx="2016125" cy="863600"/>
          </a:xfrm>
          <a:prstGeom prst="line">
            <a:avLst/>
          </a:prstGeom>
          <a:noFill/>
          <a:ln w="63500">
            <a:solidFill>
              <a:schemeClr val="tx1"/>
            </a:solidFill>
            <a:round/>
            <a:headEnd/>
            <a:tailEnd type="triangle" w="med" len="med"/>
          </a:ln>
          <a:effectLst/>
        </p:spPr>
        <p:txBody>
          <a:bodyPr/>
          <a:lstStyle/>
          <a:p>
            <a:endParaRPr lang="en-GB"/>
          </a:p>
        </p:txBody>
      </p:sp>
      <p:sp>
        <p:nvSpPr>
          <p:cNvPr id="32" name="Line 16"/>
          <p:cNvSpPr>
            <a:spLocks noChangeShapeType="1"/>
          </p:cNvSpPr>
          <p:nvPr/>
        </p:nvSpPr>
        <p:spPr bwMode="auto">
          <a:xfrm>
            <a:off x="5951538" y="4149725"/>
            <a:ext cx="0" cy="647700"/>
          </a:xfrm>
          <a:prstGeom prst="line">
            <a:avLst/>
          </a:prstGeom>
          <a:noFill/>
          <a:ln w="63500">
            <a:solidFill>
              <a:schemeClr val="tx1"/>
            </a:solidFill>
            <a:round/>
            <a:headEnd/>
            <a:tailEnd type="triangle" w="med" len="med"/>
          </a:ln>
          <a:effectLst/>
        </p:spPr>
        <p:txBody>
          <a:bodyPr/>
          <a:lstStyle/>
          <a:p>
            <a:endParaRPr lang="en-GB"/>
          </a:p>
        </p:txBody>
      </p:sp>
      <p:sp>
        <p:nvSpPr>
          <p:cNvPr id="33" name="Line 20"/>
          <p:cNvSpPr>
            <a:spLocks noChangeShapeType="1"/>
          </p:cNvSpPr>
          <p:nvPr/>
        </p:nvSpPr>
        <p:spPr bwMode="auto">
          <a:xfrm flipH="1" flipV="1">
            <a:off x="6527801" y="1628775"/>
            <a:ext cx="1008063" cy="2592388"/>
          </a:xfrm>
          <a:prstGeom prst="line">
            <a:avLst/>
          </a:prstGeom>
          <a:noFill/>
          <a:ln w="63500">
            <a:solidFill>
              <a:schemeClr val="tx1"/>
            </a:solidFill>
            <a:round/>
            <a:headEnd/>
            <a:tailEnd type="triangle" w="med" len="med"/>
          </a:ln>
          <a:effectLst/>
        </p:spPr>
        <p:txBody>
          <a:bodyPr/>
          <a:lstStyle/>
          <a:p>
            <a:endParaRPr lang="en-GB"/>
          </a:p>
        </p:txBody>
      </p:sp>
      <p:sp>
        <p:nvSpPr>
          <p:cNvPr id="34" name="Line 21"/>
          <p:cNvSpPr>
            <a:spLocks noChangeShapeType="1"/>
          </p:cNvSpPr>
          <p:nvPr/>
        </p:nvSpPr>
        <p:spPr bwMode="auto">
          <a:xfrm flipV="1">
            <a:off x="6456363" y="4221164"/>
            <a:ext cx="1079500" cy="1368425"/>
          </a:xfrm>
          <a:prstGeom prst="line">
            <a:avLst/>
          </a:prstGeom>
          <a:noFill/>
          <a:ln w="63500">
            <a:solidFill>
              <a:schemeClr val="tx1"/>
            </a:solidFill>
            <a:round/>
            <a:headEnd/>
            <a:tailEnd/>
          </a:ln>
          <a:effectLst/>
        </p:spPr>
        <p:txBody>
          <a:bodyPr/>
          <a:lstStyle/>
          <a:p>
            <a:endParaRPr lang="en-GB"/>
          </a:p>
        </p:txBody>
      </p:sp>
      <p:sp>
        <p:nvSpPr>
          <p:cNvPr id="35" name="Text Box 23"/>
          <p:cNvSpPr txBox="1">
            <a:spLocks noChangeArrowheads="1"/>
          </p:cNvSpPr>
          <p:nvPr/>
        </p:nvSpPr>
        <p:spPr bwMode="auto">
          <a:xfrm>
            <a:off x="6188077" y="2324387"/>
            <a:ext cx="1922462" cy="396875"/>
          </a:xfrm>
          <a:prstGeom prst="rect">
            <a:avLst/>
          </a:prstGeom>
          <a:noFill/>
          <a:ln w="9525">
            <a:noFill/>
            <a:miter lim="800000"/>
            <a:headEnd/>
            <a:tailEnd/>
          </a:ln>
          <a:effectLst/>
        </p:spPr>
        <p:txBody>
          <a:bodyPr wrap="none">
            <a:spAutoFit/>
          </a:bodyPr>
          <a:lstStyle/>
          <a:p>
            <a:r>
              <a:rPr lang="en-GB" sz="2000" b="1" dirty="0"/>
              <a:t>RESPIRATION</a:t>
            </a:r>
          </a:p>
        </p:txBody>
      </p:sp>
      <p:sp>
        <p:nvSpPr>
          <p:cNvPr id="37" name="Text Box 27"/>
          <p:cNvSpPr txBox="1">
            <a:spLocks noChangeArrowheads="1"/>
          </p:cNvSpPr>
          <p:nvPr/>
        </p:nvSpPr>
        <p:spPr bwMode="auto">
          <a:xfrm>
            <a:off x="4656138" y="6165851"/>
            <a:ext cx="2982912" cy="396875"/>
          </a:xfrm>
          <a:prstGeom prst="rect">
            <a:avLst/>
          </a:prstGeom>
          <a:noFill/>
          <a:ln w="9525">
            <a:noFill/>
            <a:miter lim="800000"/>
            <a:headEnd/>
            <a:tailEnd/>
          </a:ln>
          <a:effectLst/>
        </p:spPr>
        <p:txBody>
          <a:bodyPr wrap="none">
            <a:spAutoFit/>
          </a:bodyPr>
          <a:lstStyle/>
          <a:p>
            <a:r>
              <a:rPr lang="en-GB" sz="2000" b="1"/>
              <a:t>FUNGI AND BACTERIA</a:t>
            </a:r>
          </a:p>
        </p:txBody>
      </p:sp>
      <p:sp>
        <p:nvSpPr>
          <p:cNvPr id="38" name="Text Box 28"/>
          <p:cNvSpPr txBox="1">
            <a:spLocks noChangeArrowheads="1"/>
          </p:cNvSpPr>
          <p:nvPr/>
        </p:nvSpPr>
        <p:spPr bwMode="auto">
          <a:xfrm>
            <a:off x="3821186" y="4094164"/>
            <a:ext cx="2278063" cy="396875"/>
          </a:xfrm>
          <a:prstGeom prst="rect">
            <a:avLst/>
          </a:prstGeom>
          <a:noFill/>
          <a:ln w="9525">
            <a:noFill/>
            <a:miter lim="800000"/>
            <a:headEnd/>
            <a:tailEnd/>
          </a:ln>
          <a:effectLst/>
        </p:spPr>
        <p:txBody>
          <a:bodyPr wrap="none">
            <a:spAutoFit/>
          </a:bodyPr>
          <a:lstStyle/>
          <a:p>
            <a:r>
              <a:rPr lang="en-GB" sz="2000" b="1"/>
              <a:t>DEATH &amp; DECAY</a:t>
            </a:r>
          </a:p>
        </p:txBody>
      </p:sp>
      <p:pic>
        <p:nvPicPr>
          <p:cNvPr id="39" name="Picture 2" descr="grass_strands"/>
          <p:cNvPicPr>
            <a:picLocks noGrp="1" noChangeAspect="1" noChangeArrowheads="1"/>
          </p:cNvPicPr>
          <p:nvPr>
            <p:ph sz="quarter" idx="1"/>
          </p:nvPr>
        </p:nvPicPr>
        <p:blipFill>
          <a:blip r:embed="rId2" cstate="print"/>
          <a:srcRect/>
          <a:stretch>
            <a:fillRect/>
          </a:stretch>
        </p:blipFill>
        <p:spPr>
          <a:xfrm>
            <a:off x="1524001" y="2997200"/>
            <a:ext cx="1808163" cy="1525588"/>
          </a:xfrm>
          <a:noFill/>
          <a:ln/>
        </p:spPr>
      </p:pic>
      <p:pic>
        <p:nvPicPr>
          <p:cNvPr id="40" name="Picture 4" descr="buildings-23209_640"/>
          <p:cNvPicPr>
            <a:picLocks noGrp="1" noChangeAspect="1" noChangeArrowheads="1"/>
          </p:cNvPicPr>
          <p:nvPr>
            <p:ph sz="quarter" idx="2"/>
          </p:nvPr>
        </p:nvPicPr>
        <p:blipFill>
          <a:blip r:embed="rId6" cstate="print"/>
          <a:srcRect/>
          <a:stretch>
            <a:fillRect/>
          </a:stretch>
        </p:blipFill>
        <p:spPr>
          <a:xfrm>
            <a:off x="7751763" y="2852738"/>
            <a:ext cx="1992312" cy="1631950"/>
          </a:xfrm>
          <a:noFill/>
          <a:ln/>
        </p:spPr>
      </p:pic>
      <p:pic>
        <p:nvPicPr>
          <p:cNvPr id="41" name="Picture 6" descr="cartoon_clouds"/>
          <p:cNvPicPr>
            <a:picLocks noChangeAspect="1" noChangeArrowheads="1"/>
          </p:cNvPicPr>
          <p:nvPr/>
        </p:nvPicPr>
        <p:blipFill>
          <a:blip r:embed="rId3" cstate="print"/>
          <a:srcRect/>
          <a:stretch>
            <a:fillRect/>
          </a:stretch>
        </p:blipFill>
        <p:spPr bwMode="auto">
          <a:xfrm>
            <a:off x="5087938" y="188913"/>
            <a:ext cx="1943100" cy="1490662"/>
          </a:xfrm>
          <a:prstGeom prst="rect">
            <a:avLst/>
          </a:prstGeom>
          <a:noFill/>
        </p:spPr>
      </p:pic>
      <p:sp>
        <p:nvSpPr>
          <p:cNvPr id="42" name="Line 9"/>
          <p:cNvSpPr>
            <a:spLocks noChangeShapeType="1"/>
          </p:cNvSpPr>
          <p:nvPr/>
        </p:nvSpPr>
        <p:spPr bwMode="auto">
          <a:xfrm flipV="1">
            <a:off x="8759825" y="4724401"/>
            <a:ext cx="0" cy="1800225"/>
          </a:xfrm>
          <a:prstGeom prst="line">
            <a:avLst/>
          </a:prstGeom>
          <a:noFill/>
          <a:ln w="63500">
            <a:solidFill>
              <a:schemeClr val="tx1"/>
            </a:solidFill>
            <a:round/>
            <a:headEnd/>
            <a:tailEnd type="triangle" w="med" len="med"/>
          </a:ln>
          <a:effectLst/>
        </p:spPr>
        <p:txBody>
          <a:bodyPr/>
          <a:lstStyle/>
          <a:p>
            <a:endParaRPr lang="en-GB"/>
          </a:p>
        </p:txBody>
      </p:sp>
      <p:sp>
        <p:nvSpPr>
          <p:cNvPr id="43" name="Line 10"/>
          <p:cNvSpPr>
            <a:spLocks noChangeShapeType="1"/>
          </p:cNvSpPr>
          <p:nvPr/>
        </p:nvSpPr>
        <p:spPr bwMode="auto">
          <a:xfrm flipH="1" flipV="1">
            <a:off x="7032626" y="1341438"/>
            <a:ext cx="1655763" cy="1439862"/>
          </a:xfrm>
          <a:prstGeom prst="line">
            <a:avLst/>
          </a:prstGeom>
          <a:noFill/>
          <a:ln w="63500">
            <a:solidFill>
              <a:schemeClr val="tx1"/>
            </a:solidFill>
            <a:round/>
            <a:headEnd/>
            <a:tailEnd type="triangle" w="med" len="med"/>
          </a:ln>
          <a:effectLst/>
        </p:spPr>
        <p:txBody>
          <a:bodyPr/>
          <a:lstStyle/>
          <a:p>
            <a:endParaRPr lang="en-GB"/>
          </a:p>
        </p:txBody>
      </p:sp>
      <p:sp>
        <p:nvSpPr>
          <p:cNvPr id="44" name="Line 13"/>
          <p:cNvSpPr>
            <a:spLocks noChangeShapeType="1"/>
          </p:cNvSpPr>
          <p:nvPr/>
        </p:nvSpPr>
        <p:spPr bwMode="auto">
          <a:xfrm>
            <a:off x="2424113" y="6524625"/>
            <a:ext cx="6335712" cy="0"/>
          </a:xfrm>
          <a:prstGeom prst="line">
            <a:avLst/>
          </a:prstGeom>
          <a:noFill/>
          <a:ln w="63500">
            <a:solidFill>
              <a:schemeClr val="tx1"/>
            </a:solidFill>
            <a:round/>
            <a:headEnd/>
            <a:tailEnd/>
          </a:ln>
          <a:effectLst/>
        </p:spPr>
        <p:txBody>
          <a:bodyPr/>
          <a:lstStyle/>
          <a:p>
            <a:endParaRPr lang="en-GB"/>
          </a:p>
        </p:txBody>
      </p:sp>
      <p:sp>
        <p:nvSpPr>
          <p:cNvPr id="45" name="Line 14"/>
          <p:cNvSpPr>
            <a:spLocks noChangeShapeType="1"/>
          </p:cNvSpPr>
          <p:nvPr/>
        </p:nvSpPr>
        <p:spPr bwMode="auto">
          <a:xfrm flipV="1">
            <a:off x="2424113" y="4724401"/>
            <a:ext cx="0" cy="1800225"/>
          </a:xfrm>
          <a:prstGeom prst="line">
            <a:avLst/>
          </a:prstGeom>
          <a:noFill/>
          <a:ln w="63500">
            <a:solidFill>
              <a:schemeClr val="tx1"/>
            </a:solidFill>
            <a:round/>
            <a:headEnd/>
            <a:tailEnd/>
          </a:ln>
          <a:effectLst/>
        </p:spPr>
        <p:txBody>
          <a:bodyPr/>
          <a:lstStyle/>
          <a:p>
            <a:endParaRPr lang="en-GB"/>
          </a:p>
        </p:txBody>
      </p:sp>
      <p:pic>
        <p:nvPicPr>
          <p:cNvPr id="46" name="Picture 22" descr="1251288403100801685coal-mine"/>
          <p:cNvPicPr>
            <a:picLocks noChangeAspect="1" noChangeArrowheads="1"/>
          </p:cNvPicPr>
          <p:nvPr/>
        </p:nvPicPr>
        <p:blipFill>
          <a:blip r:embed="rId7" cstate="print"/>
          <a:srcRect/>
          <a:stretch>
            <a:fillRect/>
          </a:stretch>
        </p:blipFill>
        <p:spPr bwMode="auto">
          <a:xfrm>
            <a:off x="9048750" y="5373689"/>
            <a:ext cx="1258888" cy="1044575"/>
          </a:xfrm>
          <a:prstGeom prst="rect">
            <a:avLst/>
          </a:prstGeom>
          <a:noFill/>
        </p:spPr>
      </p:pic>
      <p:sp>
        <p:nvSpPr>
          <p:cNvPr id="47" name="Text Box 23"/>
          <p:cNvSpPr txBox="1">
            <a:spLocks noChangeArrowheads="1"/>
          </p:cNvSpPr>
          <p:nvPr/>
        </p:nvSpPr>
        <p:spPr bwMode="auto">
          <a:xfrm>
            <a:off x="7896226" y="1700214"/>
            <a:ext cx="2016125" cy="396875"/>
          </a:xfrm>
          <a:prstGeom prst="rect">
            <a:avLst/>
          </a:prstGeom>
          <a:noFill/>
          <a:ln w="9525">
            <a:noFill/>
            <a:miter lim="800000"/>
            <a:headEnd/>
            <a:tailEnd/>
          </a:ln>
          <a:effectLst/>
        </p:spPr>
        <p:txBody>
          <a:bodyPr>
            <a:spAutoFit/>
          </a:bodyPr>
          <a:lstStyle/>
          <a:p>
            <a:pPr>
              <a:spcBef>
                <a:spcPct val="50000"/>
              </a:spcBef>
            </a:pPr>
            <a:r>
              <a:rPr lang="en-GB" sz="2000" b="1" dirty="0"/>
              <a:t>COMBUSTION</a:t>
            </a:r>
          </a:p>
        </p:txBody>
      </p:sp>
      <p:sp>
        <p:nvSpPr>
          <p:cNvPr id="48" name="Text Box 24"/>
          <p:cNvSpPr txBox="1">
            <a:spLocks noChangeArrowheads="1"/>
          </p:cNvSpPr>
          <p:nvPr/>
        </p:nvSpPr>
        <p:spPr bwMode="auto">
          <a:xfrm>
            <a:off x="2560495" y="6186489"/>
            <a:ext cx="2447925" cy="701675"/>
          </a:xfrm>
          <a:prstGeom prst="rect">
            <a:avLst/>
          </a:prstGeom>
          <a:noFill/>
          <a:ln w="9525">
            <a:noFill/>
            <a:miter lim="800000"/>
            <a:headEnd/>
            <a:tailEnd/>
          </a:ln>
          <a:effectLst/>
        </p:spPr>
        <p:txBody>
          <a:bodyPr>
            <a:spAutoFit/>
          </a:bodyPr>
          <a:lstStyle/>
          <a:p>
            <a:pPr>
              <a:spcBef>
                <a:spcPct val="50000"/>
              </a:spcBef>
            </a:pPr>
            <a:r>
              <a:rPr lang="en-GB" sz="2000" b="1" dirty="0"/>
              <a:t>DEATH AND</a:t>
            </a:r>
            <a:br>
              <a:rPr lang="en-GB" sz="2000" b="1" dirty="0"/>
            </a:br>
            <a:r>
              <a:rPr lang="en-GB" sz="2000" b="1" dirty="0"/>
              <a:t>FOSSILISATION</a:t>
            </a:r>
          </a:p>
        </p:txBody>
      </p:sp>
    </p:spTree>
    <p:extLst>
      <p:ext uri="{BB962C8B-B14F-4D97-AF65-F5344CB8AC3E}">
        <p14:creationId xmlns:p14="http://schemas.microsoft.com/office/powerpoint/2010/main" val="1453904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4000" dirty="0"/>
              <a:t>Use your diagram to answer the following sentences...</a:t>
            </a:r>
          </a:p>
        </p:txBody>
      </p:sp>
      <p:sp>
        <p:nvSpPr>
          <p:cNvPr id="8" name="Content Placeholder 7"/>
          <p:cNvSpPr>
            <a:spLocks noGrp="1"/>
          </p:cNvSpPr>
          <p:nvPr>
            <p:ph idx="1"/>
          </p:nvPr>
        </p:nvSpPr>
        <p:spPr>
          <a:xfrm>
            <a:off x="2330896" y="1711350"/>
            <a:ext cx="8229600" cy="4525963"/>
          </a:xfrm>
        </p:spPr>
        <p:txBody>
          <a:bodyPr/>
          <a:lstStyle/>
          <a:p>
            <a:pPr marL="514350" indent="-514350">
              <a:buFont typeface="+mj-lt"/>
              <a:buAutoNum type="arabicPeriod"/>
            </a:pPr>
            <a:r>
              <a:rPr lang="en-GB" dirty="0" smtClean="0"/>
              <a:t>For thousands of years the carbon cycle stayed the same because....</a:t>
            </a:r>
          </a:p>
          <a:p>
            <a:pPr marL="514350" indent="-514350">
              <a:buFont typeface="+mj-lt"/>
              <a:buAutoNum type="arabicPeriod"/>
            </a:pPr>
            <a:r>
              <a:rPr lang="en-GB" dirty="0" smtClean="0"/>
              <a:t>The organisms that remove carbon dioxide are....</a:t>
            </a:r>
          </a:p>
          <a:p>
            <a:pPr marL="514350" indent="-514350">
              <a:buFont typeface="+mj-lt"/>
              <a:buAutoNum type="arabicPeriod"/>
            </a:pPr>
            <a:r>
              <a:rPr lang="en-GB" dirty="0" smtClean="0"/>
              <a:t>The organisms that add carbon dioxide are....</a:t>
            </a:r>
          </a:p>
          <a:p>
            <a:pPr marL="514350" indent="-514350">
              <a:buFont typeface="+mj-lt"/>
              <a:buAutoNum type="arabicPeriod"/>
            </a:pPr>
            <a:r>
              <a:rPr lang="en-GB" dirty="0" smtClean="0"/>
              <a:t>Carbon dioxide has increased over the last 200 years because...</a:t>
            </a:r>
            <a:endParaRPr lang="en-GB" dirty="0"/>
          </a:p>
        </p:txBody>
      </p:sp>
      <p:pic>
        <p:nvPicPr>
          <p:cNvPr id="12" name="Picture 2" descr="Image result for bronze med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0049" y="1958083"/>
            <a:ext cx="1040058" cy="10539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792" y="3574222"/>
            <a:ext cx="936104" cy="99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8154" y="4800033"/>
            <a:ext cx="583848" cy="8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txBox="1">
            <a:spLocks/>
          </p:cNvSpPr>
          <p:nvPr/>
        </p:nvSpPr>
        <p:spPr bwMode="auto">
          <a:xfrm>
            <a:off x="0" y="6353944"/>
            <a:ext cx="12192000" cy="504056"/>
          </a:xfrm>
          <a:prstGeom prst="rect">
            <a:avLst/>
          </a:prstGeom>
          <a:solidFill>
            <a:schemeClr val="tx1"/>
          </a:solidFill>
          <a:ln>
            <a:noFill/>
          </a:ln>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a:lstStyle>
          <a:p>
            <a:r>
              <a:rPr lang="en-GB" sz="2400" smtClean="0">
                <a:solidFill>
                  <a:schemeClr val="bg1"/>
                </a:solidFill>
                <a:latin typeface="Comic Sans MS" panose="030F0702030302020204" pitchFamily="66" charset="0"/>
              </a:rPr>
              <a:t>l/o: to understand the composition of the atmosphere and why it changes.</a:t>
            </a: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096000" y="404664"/>
            <a:ext cx="4248472" cy="5688632"/>
          </a:xfrm>
          <a:prstGeom prst="roundRect">
            <a:avLst/>
          </a:prstGeom>
          <a:solidFill>
            <a:schemeClr val="bg1"/>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240016" y="620688"/>
            <a:ext cx="3754760" cy="1684784"/>
          </a:xfrm>
          <a:ln w="38100"/>
        </p:spPr>
        <p:txBody>
          <a:bodyPr/>
          <a:lstStyle/>
          <a:p>
            <a:r>
              <a:rPr lang="en-GB" dirty="0" smtClean="0"/>
              <a:t>What is the atmosphere?</a:t>
            </a:r>
          </a:p>
          <a:p>
            <a:endParaRPr lang="en-GB" dirty="0"/>
          </a:p>
          <a:p>
            <a:r>
              <a:rPr lang="en-GB" dirty="0" smtClean="0"/>
              <a:t>What gases does it contain?</a:t>
            </a:r>
          </a:p>
          <a:p>
            <a:endParaRPr lang="en-GB" dirty="0"/>
          </a:p>
          <a:p>
            <a:r>
              <a:rPr lang="en-GB" dirty="0" smtClean="0"/>
              <a:t>What do you think these gases are?</a:t>
            </a:r>
            <a:endParaRPr lang="en-GB" dirty="0"/>
          </a:p>
        </p:txBody>
      </p:sp>
      <p:sp>
        <p:nvSpPr>
          <p:cNvPr id="66562" name="AutoShape 2" descr="data:image/jpeg;base64,/9j/4AAQSkZJRgABAQAAAQABAAD/2wCEAAkGBxQREhQUExQVFhUXFB0bGBgXFRgaGhoZHR4fFx8YHCAZHCggHx4lHRwZITEiJSkrLi4uGR8zODMsNygtLisBCgoKDg0OGxAQGywkICQ0LCwsLC8sLCwsLCw0MTQsLCwsLSwsLywsLCwsLCwsLCwsLCwsLCwsLCwsLCwsLCwsLP/AABEIAMcA/gMBEQACEQEDEQH/xAAcAAABBQEBAQAAAAAAAAAAAAAAAwQFBgcCAQj/xABIEAACAgAEAwQFCAcFCAIDAAABAgMRAAQSIQUGMRMiQVEHMmFxgRQ0UnSRkrLSFyNCobHB0SQzcoLwFRZDVHOT4fFiojVTwv/EABsBAAIDAQEBAAAAAAAAAAAAAAADAQIEBQYH/8QAOxEAAgECBAQDBgQEBgMBAAAAAAECAxEEEiExBRNBUWFxgSIykaGx8BTB0eEGFSNyMzRCU5LxJFJi0v/aAAwDAQACEQMRAD8A3HABXOOc3xZVtDrIT/8AEKa99sOv8jitOam3Fboio8iTfUkOEcajzEQlU0pvZqBBBqjROLStHcIPOroiuMc7QZaQxssjEAElApAvw3YG/wCuLRi5K5SdVRdmTmR4gksayKe6ygj3Hff24q9C6d1cr2e59y8UrRlZDpaiyhSt+P7d7e7wxdQbVxbrRTsWZc0pXVYqsUGlYg5+y7yiMLILfSGIXT1q713XwxfI7ClWi3YsmazyxozsaCgk+4b4oMbsV/hPPMGYlWJVkUtdFwoGwutmO+LuDQuNVSdia4txZMvE0r3SjoKs+FCyN8VSuMlJRV2RfAucIc25RA6kLffCix02pj54mUWikKik7Ifce49HlI9b2QSAAtEknysjEJXLSkoq7EOX+Z4s5q0BlK1YcAHfxFMdsTKLREJqWwcwczxZPTrDMWJoIATt4myNtxgjFsJzUdxbgPH482hdLADEENQII9xOIasTCSkroZ8e5vhyjhHDsSL7gU0Om9sMTGLZWdRRdmSfCOLJmIllS9LDoaseBBonfENW0LRkpK6IXi/PEGXlaNlkYrVlApG+9bsN8WUG1cpKqouxYMrnkkRXU7MAR7jvigxO5W8zz9l0lMZWQ6X0lgF03dE3ruvhi+Ri3WinYs5zS6dVisUGlZyXP2XllWMLINTaQzBQt+H7V7+7xxdwaVxSrRbsWLO8QSKNpGPdVST7hvii1GN2VyC4NztBmZREqyKSCRrCgbb1sx3/AKYu4NC41YydkS3GeMR5aIyPZArYVZs1QsjFUruxeUlFXZH8A5uhzbsiB1Ki++FFjptTHp/PEyi0VhUUth1zBzDHk0Dvqa2oBaJJonxI22xCVy90mruwny9zNFnAxTUCpohqB3F3sTtiZRsCbaUrNJ7ePTT1E+ZOao8npDBmZugWtgCLJs+3bzrwwRi2GZJpO+vbV+HzF+V+NLm4RIpJ7zA6gARv0pSaFEVv0rENGrF0HQrOm1Zq11e9tE/j36X2JnEGYj+OcUXLRNK90tdBZ3IUfvIxKV9CspZVdmRcZ4iZ5WlYUGNafGh0+PXGdrNNxhvo79irlopS22sNo888SkxuVB8j09p9vtxMFzKmWput+z8vzCUnThmhon8vMYPNqJJayTZJNknG8xXHWW4vLGpRJmVT4Btvh5fDENJllNpWTGmseY+3Fitx2vF5RH2YmbRVadW1eXu9mK5VuWzu1rjTWPMfbixUdz8XldAjTMyD9ktt8fP44rZblnNtWbGqy0QQaI6EHElbjnOcVkmAEkrOB0Bbb/37cCSRZzb3YhDmCjBlbSw6EGiMBVOwrneJPMQZJC5HSz092BJLYlyb3Zxlc60Tao3Kt5g1gauClbVM9zWdaVtUjlm8ybwJWByvuzrJcReEkxyFCetHr78DSe4KTWzEpsyXYszamPUk2TgIbuL5PiskIIjlZAeoDbe/3+3ENJ7llNrZjZpbJJayepJ3OJK3HUHF5Y0KJMyofANt8PL4YiyLKbSsmNNY8x9uLFR2eLy9n2fbNoqtOravL3ezFbK9y2d2tcaax5j7cWK3HeZ4vLIoR5mZR4Ftvj5/HEWRZzbVmxqk1EENRBsEGiD54CtxzneKSTV2kpcDoC23/v24Ektizm3uxGDNFGDI+lh0INHAVTtsKZziDzG5JC5HSz092BJIlyb3YlDnHibVFIUeuqnqPI+eKyVztcHxVKMuRiEpU5NLxjJ7NW112dvDybXO8QkmJaRizHqSd/d7sV6WPcYLgOFwtZ1o3k+mbXL5aL479iz8lczrk2YMCUar0+sCPGj12/hgaujxfEMDjKOIqVKlN5ZNu61W+m3h3sbBlswsgtSCLo0b3HhhRjlCUdJKxH8x8N+UQsllbo2K8CD47eGKzhGatLb4fQrdrYyPiGUaGR43o6SDddQfHC5wUXHK2r3S+QtNu6klpZmr8DyxbKZejVwoR5i1BxR0JWtfXv4miFRaOxLwBgO8QT5jxw6CklaW5SVr6CmLkBgAMABgAMABgAMABgAMABgAMABgAMABgAMABgAMABgAZ8N4lHmF1Rk+FhlZWF7i1YAgHwNUfDFVJPYlqw8xYgQgzaOzqrAlDTV4Grq+l14eGITTCwviQDAAYAK7zKs2ai7DL2vag9pIwIVEuivSyzbjT5XdbYk6eAdLDVedX1y7RW7fR+S3v5WuZxzbyYMlDHIspkuTs3tdIDUSKG+2x8T4YlM9Tw/jn4mrKE45dMy1vtv8vzEeWOWvlbEXpVepAs2fAXi8rRPJz49jq7vGo4rwy/8A5TXxfmbDwvhcUA/VxohqjpUC/fQwoy1cTWrf4knLzdxvzNxX5LA8unVVbXV2wXrR88TFXdjPOWVXMb4ln2nkeRti3gOgA6DDsi08DG5tt+JsvAZVTJZdmIVVy0ZJJoABASSfLCXubaUXJRjFXbse/wC8eU/5mD/up/XBY2/y7F/7Uv8Aiw/3jyn/ADMH/dT+uCwfy7F/7Uv+LD/ePKf8zB/3U/rgsH8uxf8AtS/4sXk4vAqLIZoxGxpXLqFY77A3R6H7MQKjha8pumoPMt1Z3XoJw8eyzsFXMQszGgBIpJPkADgsXngcTCLlKnJJdbMeZnMpGpd2VFHVmIAHhuTgEU6cqklGCu30Qw/3kyn/ADMH/dT+uJsaf5di/wDal/xY6znEYoQDLIkYboXYLfus4gTSw9Wq2qcW7dlcRy/HMtIwRJ4WY9FWRST7gDgsMngsTTi5TpySXVpnWb4xl4m0yTRI1XpZ1U150TgsVpYSvVjmpwbXdJs6yXFYZiRFLHIQLIR1YgeZo4CKuGrUVepBx800OMxOsal3YKo6sxAA95OAVCEpyUYq7fREf/vHlP8AmYP+6n9cTY1fy7F/7Uv+LHWd4lDCFMsqRhvV1sFv3Wd8QJpYerVuqcW7b2VxHL8cy0jBEniZj0VZFJPjsAcFi9TBYinFynTkkurTOZeYMqrFWzEIYEggyKCCNiDv1xNmWjgMVJKUacmn/wDLF8lxOGYkRSxyEddDhqvpdHEWFVcNWo25kHG/dWHeASePdGtjW1i98AFbyLiBkWS5s0iMrDLoa0M2tdQY6U2AIDt9KibNrWnmXevkSLcY0i5IJ41+kVVwPf2LOQPbVYtm7orYdcNEXZqYSpjYAqUIKkVWxG1f+cSrdAd+o6xJAYADAAnDCqKFVQqjoAKA+zAWlJyeaTuynelcf2SP6wv4HxeGrG4as6E3VVvZUt/FOK+cl6X6FI5b5gbJMzBdanqt0dvEGsMlG5y6dTIbRC+oXhBtGPHuGrmImje9Jq6NdCCP3gYlO2pEoqSszG+N8P8Ak8zR3YHQ+w774fF3VzFOOWVjUXQtwigCSchQAFknsugwiW7OvwxqOIot7Xj9UUuDMZVVyuvhs36oHtiYevdIs36/epu9VVgPWTp4qUquXEx9r3Vm21+Wmmm57eWfJzzpw9uz+UWH7gpNS2B3tSirFKCovr1oI/8AJhiqdGWIWbLa2u9n4Wfm3fw2FUzuTaWSReGytE8ChKgFagWJIA2FgqNQ37vtxBR0MZGnGDxMVJSbftdNLLxtZ6PuN+YImXg2SVlYMJjakEH/AIm1HfE9RuCnGXFa8otWy79P9I54nl0TiPD9GUOWtlu9He3H0GIseJO+++DoJw9Sc8BiM9Xmb99NPFLf4di4ekL/APHZj/Cv41xBw+C/56n6/RmccbyyDhmWYZQxsWFzHR39j5Nr73UagBtt4YserwlSb4jVi62Zf+uum3hbTwfmWn0oi1yQKlx23qDq2w7o9/TFUcb+HnaVZp2037b6+gwlgROMZQJljlhp6dwajTbgRsV9nW8T0NMKk58KrOVXma766arukxfj0KvxpA8BnHYDuDT5N3iHIUge04BWDnKPCJONTI82+vhppd/BDDM8PPD3HEIysY7cqct4hCSpSwaJoaqAobEE0LDVTxCx0fwM05PKnn8bXT226X3eztcuXNubWbhk0iG1eIEH2EjEHB4bSlS4hCnNap2ZnfFcsg4Vl3GTZHL7z93vetvsddN4agB5eF26nqcNUm+JVIutdW9zXTbwtp1s79+pZfScoPyAFC4MhtB1b1O6Pf0+OIRyeAO34hp2037b6+hA805oZPPxyxZX5OVisKQlFiGUPUbFdiRe++nEpHR4dSeLwUqdSrnu99dFo7apP5dRWDK/IMm0mZgjnObXuNeplLLqAbULHXVak7j3HEFJ1fxuLUMPNwVLdbJpO2ln6WfQvXInAfkeVUMKlfvyewnov+Ube+/PAzznGMd+LxLa91aL9fX6WLHiDlkDn8m8TySRyOzylViR3kKo7d0kLr0FABr06b7rb70FtNa3LJ30POG5UKRFE7qkbEuRpLyuD3nlYgndr6USQf2RREuiBvqyfwwqQuXy4y+bITaPMIzlfBZkK2wHgXVrPtS+pJNErS8y26JHJ5kvq1RshVq71UR4EFSQdvsxZO5DHOJIDAAYAKZ6VPmsf1hfwSYvT3EV/dRT+UOALm2bXelaFA1ZP8sXnK2wulTUtzX4E0isJNZEc3cUbLZZ5EALDTWq63YL4HyOJiruxSpLLG5jeczTSuzubZjZONCVjG227s23lv5plvq8f4BjO9zbD3ULcY/uJv8ApP8AhOINOF/xoea+pkeQlj/2RMPlEobtP7oeqTYoerdEbncb/vt1PbVo1P5pBqmmre9189+my0/bT+TfmOW/6K/wxU8jxT/OVf7mVz0v/NYfD+0D8LYlbnV/hn/MT/t/NDLiXDpMzm4HymY7Z4YhJc5pRv3fVQElqJO37O56YB9DEU8PhakcTTyqba9nfx3b0XTz0Qvn4OKZyBYn+ShJ0s0WBUCnF9dzt0vAKo1OGYSs6kM7cH4WfTw+div81RLFw+CI5iR5I5SrRmigK6lajpBpTsNzsenkI6nDpSqY6dVU0otJqXWzs1167vT97D6UiAmTLMVHa7svVRQ7w9o64Ecv+Hk3Kskru23R76DPMyK3Gcppmebu7667vdbYUoG436eP2HQ0U4yXCauaCjr066rxfkL8bdRxuPVK8Q7EUydSabumwRR92AVhIyfB5ZYqXtbP016EFwri8UOezI7P5X20miN5KB1EkUbWgCTRND1Rt4YLaHSxOEq1cHTebl5FdpdrdNenTXruOJ5JMhl8zkMyyd+HtISrEru26d4A70SPaD1vBuKhGnjq9LG0E9JZZX320enn9Owy4tKh4TlwMxKza/7s+qDvY9W6Xw3PX7DqPw0ZridRunFK3vdenj166fvY/SgwHyAsxQBzbL1Udy2HtHXAjl/w+m/xCSu7bPZ76PzOM7wn5Rn+3R/lMeXjQyLMQLsMQiUgB2ptwBZ69aOhNLFKhguTNcuU27OPpq9b+Gmtundny0E4lxEyhdEMIDpCWvfYAhegGrvGtrrzwbGjH8zh+A5bd5z0creur3emivrv2NUxB40MAEbxF/1+WB6a3I/xCNhX2Fj8MVe6JWzHsOWRCzKiqzm2IUAsfNiOvxxNiBXEgRZfXnAB0hhJb/FKRpHvCxt94YrvInoSmLEBgAMABgApnpU+ax/WF/BJi9PcRX90z7g3GpcoxeOtxurDY17t8NlFMRCbjsbfl31AHGc3Dfi2RSaMo4DKeoPTbf8AjgRDSe5jPMWRWDMPGvqiiPZYusaIu6MdSKjKyNh5b+aZb6vH+AYQ9zXD3ULcY/uJv+k/4TiDThf8aHmvqZbw0zf7Enpoez19CDrrUti7rVdVYuvhVup7Cvyv5xC6lmt6bP5d9fzNF5N+Y5b/AKK/wxU8vxT/ADlX+5ld9L3zaHp84HXp6rYlbnV/hn/MT/t/NEdzbHO+dyUckqr2i6C2XLI1MRq6k907V4bHAaOGSoQwdecIN5dbTs1otOm/cU5k5PXKZVpo8zmdUKjswZNlshSBQBGx8KwXIwHFnisQqU6ULT303sr+pFcyNMeEZQu0RQuKoHX0arJNE1eqhd/HAjZgFRXFKqgpJ2e+26vp27eBPek0msjpKhu2FFvVvu1q9l9cQc3gFr1817Zem/XbxEeK9p/trJ9q0ZOjbQCKFP61knrdezB0GYbl/wAprctNa9fTYV4hr/24nZlA3YftgkVTXQBBv/ziRdHJ/JpZ07Zunp8iP4Jwr5XmuJxTFNRrvR9FcMaZfHY9Rd9QcBqxeK/C4bDVaSdl0e7VtU/Pp6NEfDwtJo5stIksnE1YgFnY91aptTNp0afPc3t4YLmqeJnRqQr05Rjh2uiW76WSve/bTv1F+ZIMxHwmBJTCAsmkqB3wQWAF3RI3uh/OzqKwFTD1OJznTzXavfprb1t2uS/pKvVw7SVDdrsW9UHuUW9l9cCMXArZcRmva2tt+u3iRPO+eeDiEZnKvH2a60iLLqjtrVwW729miaI288Slc28IoQrYGSopqV3Zy1s7LVaaea1T17HmeJyWZh4hDD2WVkKrpBFlWWzajZbALAD6IujiCaKWLw88DVnmqRu79mn3e9no349jVoZQ6hlIIYAgjxB3BxB4uUXFuL3R65NGqJrYE0L9+Agrc/DMxLlge6mbjm7VG1Eo0g2K7qCI2UtF0vTR364XZteJe6T8Bzwzm7KzJGxlETSKrKk36tjqAahrrV16rYPUWMSqkWQ4NDbjWfk7Vezl1hSCuXgUGSRq27WQkrHFfU0OnrfsmJN3JSVh3wSH5MFSZtWYzDtI7KraS9C1BrZVQKq3VhPO8THTfdkPXYm8XKhgAMABgApnpU+ax/WF/BJi9PcRX90q3IvBo8w7mQBgtAKem97keP8A7xecmtilGCd2zWYkoVhJqIHnfiDwZWR4zpYaaNA1bKp67dCcWirspUk4xujHppS5LMSWJsk9ScPMV7m4ct/NMt9Xj/AMZ3uboe6hfiwuCYDc9k/T/CcQaMM0q0G+6+pj2VRVyEkDZGY5hmtZeyO24o36woWKAo/HE31PdVHKWNjWjXiqaWsc35bepqvKKFcllgwIIiUEEUQa8QcQeN4lJSxdRp3V2V/0r5d5MtEERnInBIUEmtLeWBbnT/hypCGIm5SS9nr5or5KTZ/JPBkpYFR1DkxFQdxXTah5nc37MTfQ6SU6WCrRrVozbTt7V+nj37F358iZshOqgsSq0ACSe+vgMQef4PKMcbTcnZa/RmZ8SRXyUMMeRmSdDbydke9sQdxub2NEbVibnrsO5Qxc6s68XB7Rzbemyt8y3+k7LsyZQiJ5Qslsqgm1oWDQ2vpiDhcAqRjOreSi2tG7b6kVlNMvFMrJBlJYI12bVFoBNNvQ7o8B13wG2pmpcOq061aM5Pa0r9V31HPNICcVWWTLSTxCIAhYy2+9GuhI8icTcTw9ufDXTp1VCV3u7dvUW9HMX9rzbiB4I3AKKykUNR23FfAdMDKccn/4tGDmpyW7Tv0+9eo/594TMpXO5Qss8Y0tpFlkPsogkeVdPcMBl4PiqTTwmJ1hLVX6Pz6X+vmyl8Wk7bKInyKf5VrLSTGI94myTqrUbsbEUPDoMB6DDR5OKlPnx5drKN9u2myt36lo9JmXZhkiInlVWJdVVja9ywaG17jAcfgNSMXXWdRbWjb66/QhHyUWc4hDoycsMDIUfVFo30t3qGwqxRvwGC50FWqYTAzz1ozmmmrSv1Wmur63PctF2eXzGVzkOZmeMssBCuyDagVI2G+9nwNezARUlzK9PEYWcIqVnO7Sfjfv+vxLP6Ms9KcuYJkdWi9QujC0PQbjfSbHuIwM5HH6FJV+dSkmpb2adn+/1uXPEHBEsySEauuk176xDAyBeJRxZdYY8/m0VoVJjOVWYoAtaFJVWWgB5geeM2ZWsmaLNu7S+JpHJOT7LJQL2fZkpqZao229sLPe6Xud/HD6atFCZu8iRk4bE0iylB2imwwsb6SlmtidLEb3scWyq9yLvYd4kgMABgAMAFM9KnzWP6wv4JMXp7iK/umbZHiMmXbXE5Vq9hB94Oxw5q5njJx1Ru+We1BxmN5xnYQ6kN09uADFuZsukeZkWOtII2HQGtxjRDYxVElLQ1/lv5plvq8f4BhD3NcPdRJYgsGAAwAGAAwAGAAwAGAAwAGADwYAPcABgAMABgAMABgAMABgArB5SJnLnMzDL2CuWVqRSBVaiSwXxCrpA28hhfL130L59Niz4YUDAAYADAAYADABTPSp81j+sL+CTF6e4iv7pXfR3k45JHLUWWqB8AfEf6/ji1RsrQS1NTjWhhRpK9z1JIuUk7IsG7tFL1VqW6rfpeLQ3F1b5dDHjjQYzcuW/mmW+rx/gGMz3N0PdRJYgsGAAwAGAAwAeE4AIHMcWPasAelUBd1qo6RVPYs+yvDHIqY181xT+t97Oyt7Wn0N0cOsib+9OvY8g463aFXWgOu1Gqstufd4b4IcSlzMk42+WnV6vy6ahLCLLeL+/gT6sCLG4x1k09UYWrEbxjNsulIyNbeG9hRvrAHUCtx49PHGLGVpQtGnu/il3t1t1XXY0UKad5S2X3YThlaBo4zZUnSLCgjrRGk7jYbEXTDfqMUhOdCUKT1T06eO1umnVbNa7otKKqKU+u/3f70JfHRMoHABQ8xzswmEQEjSNEJRHFAGqNgSBckqMWoqSNO1EYQ6rvYaqelxPMc7vGBrWdNQ2LZRDvWmyFzN0Hv96+BwOq1vf4fuGREnwfnJZiaIdVGp+48MiISqiTRJYeMWxZ1bahscWVREOFi2A4aLKFzHz4MpKBIZArk6EjijchY3aMszNKB3yCVroAL3OETqqL1Gxp5hpwb0jjMzJDG0gkfZe0y6BCwUmmKTMwDEDoDXTFY18zsiZUrK5oWQzIlijkFgOisAQQaYA7g7g79DjQndCmrOxTuaed1yUn6wuEZyqCKNXY9np7RmLugFligAv1bvegqdXLuMjTzHvAecmncKBIaERKyRIrFJW0B17OVvpI1MB3dwcEalyJQsSPOHMHyNS5YhI1VnEYRpG1N2aqA+wWzZb2Vi05ZSIRzFUg9IwdFYHNkM+gV8ivVprdSbAvvWRV7XW2FKtfv8hnK8vmP256MbaZPlEXcDlp8vG6KrUisxy8lhSwbet78hi3NsV5ZdeGZ7tQ1gBlNEA6hR7ysrUNQZSDftrqMNi7i2rFZ9KnzWP6wv4JMNp7mev7pmWWeRWBiLh/DRer4VvhzMyv0N6yrWovGY6AZpQVN4AMV5naM5mQxUVvqOhNb18caI3tqYqls2hr3LfzTLfV4/wDCHua4e6iSxBYMABgAMABgAieYJ2RVI8/PxOwJvahv18axz+IVJU4KUfvx7fHrY04WKlJpnXBcsEiV1XvOAevRT0F+QG/tN+JxOBpRhRU4rWVn6dvRfF36sMRNym4t7fX9zvisAkQ6hQVgQb8LF+7xHwGL4qkqlN5ls18NLlaM3GWnUT4HmS2pWoeIGoEkG7J6Vve1bXWKYKrKV4y81rfR9enXpbTYtiIJWa+/v5jnO5PWyupCuvQkEivEEX0Pj49MOrUM8lOLtJbdfT1+IunUypxezGXDIiSzSUoidgoBJF0LcljZ2NDwAxmw0G5OVTTI2kr6bbtvV6PTsh1aSSSjrmS/60+2cniDvIDEbXtFXToNFK7z6iPs3rbxvFfxNSdROk7q6VrbrrK/06adbhyYxj7a1te9+vRW+pNEbY6ZkMN4+pOZVXkMcJy+UMl611MqghQWJp61sNZPqDGOd7/A0x2+I2z3F5Zcp2/aJPHEyRVPDUmuRC7vqRr2YeJOIc2433JSSdhzylxoT5/Jxiguh0ZdKqAXSQvQXYqx0G21HuLv1uac80kkRONos2Tgs+rLQuWu4UJa1P7IJNqAPiABjXF+yjO9zE+d8o2ZmiKslrlYRTMotpLlNMFEZ/vPMXXjjFVi5NGmDsiA5cZsvn8trUqyZmMMCKI74U38CcLp3jNF5axZ9E8AWoFWqCFowKoVG7Rjaz4L5/Z0x0YbGOW5kPpg9bL3f95muur/9in9v+W3ljJiOhoo9fQe8psr5meRSHSRoHU2jHfMxHSwY2GXpR6aQVB2xanu2vD6kS2XqWX0oxdpBKhJUFcuL3NXMRdbKT/mB9w3wyts/QpS0Zm44RGmYigAZTOyIqSnU0QdBFI0id3vlmLqQa7orajjPlSaXcdm0uO8xIrpuqIEkzGpQrmMvGI41lIdyaFgaQe6HNYl2+pCNJ9HLMYYw92MpEp9agUkmjq709AOm+2/hjRS29F+Ympuc+lT5rH9YX8EmNNPcyV/dK96ODH2jhq1mtN+I8QMWqXK0Gte5qSDbbCjSV7nvLPLlJEjBZjp2FeDKT19gOLRdmUqJuLSMfdCpIIII2IPUYeYtjceW/mmW+rx/gGM73N0PdRJYgsGAAwAGAAwARPH0BW2UMAD1BvwNKQNmIBAOOfxCMXC8kmlf7XZtbGnDN5rJ2++vgGSLtEB3tmOll3NA7Xqq9tum/swUHOVK2u7s12vpe9r9tvgwqZVP6r/o9kVjGzC2Y0bI66egCg9AbNHrv54mSm6cpLV+Phsrdvn8SE4qST2/XxGeUiaNg5Vyx7qA6QWBBOkC9t+8S1er7cZqUJUpqo4u+y2Tatey1XXV5u3iOnJTTimrbvfTx/LTuO8jxdp1JSJgQSDqNKPj1PuA+zGihjZYiN4Qd9tdl6/ovOwurh1SftS+G414Vw8O03aMXCzHu9E1GmJI8dz0NjbGfCYZTlUVR3tJ6dLuzvbrv1uMrVcqjkVrpa9bbFgGOwYTw4AMU41BFJL2cgTV8lgMaOXjWxGLoxuVU1sLDCyBfhjHJJuz7I0xvYa5fhH9ilhjBIfPQFQxANNGW0MRtY3Wx1q9rrEKPsNLwJcvaTJjhPBxls1w1Q6NolKkUO0Vik7vbWDoJqhpNUDa332Qik0VcrpmgrMV4aGB73yQEEs3raNu9p1da3037MOT9gT/AKjKua1/tWZewbkKqhkVe7CixOf1ndYd0ggU2x3PQZqm7Hw2RA8dj1R9quoSQkDv0G7MEhQ25tkYKBuTpdB0AwqWupePY3vgMqsJQtV2pb9n/iKs37Ptc+tuevljfHqZZGZekxAJYCaBBzTLfdtu0jrqTZ3O4rzoVjNWQ6ns/Q95NEevXGwKGLLgvYXU65mNWGiS1jN1suxBBFE4mFunh9Qnf6k96W1JyuY2PqQDo3Xtjt1037KvF62zKUtzNOAZdo3y+dkZnWOeO1VHdwkZX1jVKAgGkE7gUOmMsI7SY+TveJKRSgpJIUdwTINLIYo0RmMul3al3JtqO9KMM3Kmmej/AC7LFHrFN8liLWu4Z2llKk31AdSVoVqHntopITPcS9KnzWP6wv4JMaKe5kr+6Znlcm8x0xqWaug/87DDm7GZRctEbzlL0i8ZjoCfEZ0jQtIwVR1LEAeXjgIbsYvzJm0lzDvH6poA+dCrxoirLUx1JJyujYOW/mmW+rx/gGEPc1w91EliCwYADAAYADAA3zeW1igxX3UQfeCP4UcJrUnNWTa+/va3mXhPK9ricTOgAZAQBQMY2+71HuGrFYOdNWlHTuv03Xpcs1GWqfx/X/oTykjsgCjSLPeYe09F6/bXxxSlKcoewrb6vz6L9bepM1FS9rXwX6nGd4MsgHecODfaA97yq/Ab9BQxSvgIVYr2mmtc3X78rFqeJlB7K3boO8llFhQIg2Hn1PtPtxpoUY0YKENkKqVHUlmkR/DZQM1mU9qN/wDUA/yxiw00sVWp+T+Wo+rH+jTl5r5kxjpGUMAGVRrB2mqYKYzBl1F9nV9kHABTe2KqAI/K62sZtOvgO16FO5p4p8mm0QsACivT6tUb98DWrUna6SGNr3dekdLKZyadkNjG61J/lLPZrNNHNLG2jLI7LJo7skjI0aIoCgliXulJG3QHc3puUtWUmktEalxCDTl44hfrwp+2dg63uDq9UHcn33vjU1pYSnrcwzj75lYpJtd5bMTSGjuAZmkYDSdtwusEeOk9cYpuVr9DTG1/FC3MGZjL59o6aI0qGjuZDC461X90538sFS2tvvb9Aj0NY5AzWuCPe9WVgY733gpibatt4x4n4Vvqp7fAzzWpT+eokOYgsKSGzZRSFIMnaIAxCmiFBL0xF6RfWiupa6GQ2foI8nTs08p7R37kAVmIW0OYjIZdKmlNmhpHSjp3qtPd+hM0WP0ntphlYA2Bl6IsHacmgynUPgPccMrbfApS3KIk8kpWO3ZmdYl78prUdNCcoCrC9wSykCtJwm7Y2yWpWeISTxSI0jsxViya27QAq5BB1WDTLuMJk5RepdWaN45M4l26mWgDPFHORYsOR2LqO7ekdkCCST3q2AGN8HfXuZZq2gy9KnzWP6wv4JMPp7mWv7pWeQOJQxO6ykLqohm2G17E+GL1E2UoySvc1dDtthJqILnTIPPlnjSrOnqaGzBv5YtF2dylSLlGyMezMDRsUcUwNEYencxNNOzNu5b+aZb6vH+AYzvc3Q91EliCwYADAAYADAAYADAAjlTYNfSb8Rwum7r1f1Zaa1+H0FsMKhgAqsCMjHO/smRtQ8TESFBHuq8efpxlCTx3Rt3/ALNl8N/E6cmpL8P1srf3bv8AQnIeLRMwUMbb1TpYA+4kUcdaGNoykop77aOz8naxilh6kU21t5D7GoSYJzNC8+dghEj6ZMvADpOsFuzsNXdDbqCTQ2HhjDO7kkao6RuWnkIszONRj15qMWqCIlBl2cKqOrEL3RtttveG0/z/ACKTNDi4TGGDtqkYG1Mjs+k2TagnSp7xFqAa2w/KhNxpzNPoVG8I+0lOwNCOJzfWx3iu4B/fiJkxMM4PNUWgU0rBYoVmsgCWl1LHVA9+SpSaFkEd5cY4t28TU9yR45wubW0ebAUoUASA32shQfrCz2QFjVRZG2wUWTcyg2/aKxa6GgejSX9TAo6BcwlBmcALKrp3l7h7r+savw8Rh9LZeoqpuQXPcq9rGCQQwzaE9tFGKMsYILNpA2sV63vxSq9fiWp7fAZckSI082gqaSAHs+1NVmIwBqABICgClGkDboDiKdtbeH1JnexZvSjMEhmbqVXLGgVDV25PWiw6Heq+OGVtmUpLUzzgHHO2zuWXQVBzcRH66Vh663qVm0E2LsKvU9cZo1M0l5odKNosZceoxTAG9Gearq1MnaalHjVxIfLf34iez8yY7+hrPoyP9myvX5qfFq/vWratN9fG/hjXR91GepuxT0qfNY/rC/gkxpp7mSv7pnPDOFSZlikYF1uSaA9+GuSRnjBy2NzyoIUXjObxvxjPpBE0khpRVmiepobDfqRiUrkNpK7MY49nxmJ3kUUp2APWhtZw+KsjFOWaVzY+W/mmW+rx/gGEPc2Q91EliCwYADAAYADAAYAEc5P2aFutdB5k7AfE0MKrVOXBy+2+i9WWhHNKw24enZfqybJXXfmSe/X+Y3/mwnDx5X9JvXf1/wBXz19RlV5/bXl+ny+g/wAaxJA8S4tIYnaNAF3XW7UT1FgV5+Zv2Y5OJxlXlSlTiktrt28LpfTW/gbaNCGdKT13skSXyRXg7OiqmPT7QKr7RjbyYzocrZNW8tDPzHGpn63uN8rwoho2kcN2a0iqpCitgTZJJ/rhNLBNSjKbvl0SSsvW7bbGTrqzUVa+/wB6EpjeZjGOYOAzSzh0khW8vHGyyZh0kV1Ugg6wHN6WIPiAfDrklBt3TNEZJIsXIWSlSS5JEkd5xIxjlL0i5cxguyIFs6kpTVjfesMp3vvcrNo0XDxJWOdsq0iMqkL2mXmiVmHcV5NAGogFlsB9xt5+GFVFcvB2ZSuG8GcHLjtIWiTse7HmWnYiNhmCVVMuGLOE2GoAC+t4WlsNclqO+auHzZnNNLA8ceuEIY5y6Or28YJXs2DAgbb7/wASabldERaSsyS5A4eYNKXER2ryL2Ot0SN41VQXYLuSt9De/TwtSVtCs3chvSJy++adAJYYzC85bt5WW1crKGUlKICmjWy1V+S60M2ly1OVhHkflmTKySBpIJGkMahYmaQjRMjOzCloKOu/l7sFKDjoFSSZafSNw1p4pYw6oJI0p5CRGGicyEMQh02pO5Nd2q8cNqq6KU3ZlC5e5ImgzUErTQMsUquwi7WRqQgkALF13H24zwotSTuNlUTVjrjPKOZnYqsuV0dq7LXbBm1OVBf9WRqHq+zfzvEzpSYRmkaJ6P8Ah7QxKpIYJAiagrhS2qSRipatS99RekGwcaKUbITN3Yh6VPmsf1hfwSY0U9zLX90qfJXHY8q7CXZWo6gLojzresXnFsXSqKO5rsbWMJNZDc2cMOZy7xg6brer6MG/liYuzuVnHMrGO5/JtDI0b9V/f7caE7q5ilFxdmbXy380y31eP8Axne5th7qJLEFgwAGAAwAGAAwAJSwBipP7JsD21QPws/6GFzpqTTfTX1LKTSaXU9kiBKnxU2Psr+eLSim0+xCbSa7imLEDV+HRFtRjQtd3pF35+/CHhaLlncFfvYYq1RLKpOw6w8WGAAwAGAAwAGAAwAGAAwAJzTqgtmVR7SB/HAWjCUvdVzpWBFjceeAhprRnWAgMABgAMABgApnpU+ax/WF/BJi9PcRX90oPAuBvm2KqdIHViL6+FeOGylYTCm5m2ZZKUDGc2jHmDii5WFpWBIWtlq9yFHUjxOJSu7FZSyq5jXGOIHMStIRV9B5AbAYfFWVjFKWZ3Nm5b+aZb6vH+AYQ9zbD3UPczOsas7GlUWcKq1I04OctkMhFzkordlafnIXtCSPa9H7NJ/jjgy4/FP2aennb8mdFcNdtZfIe5Dj7TAlIGIXrTr+66vGzDcTnXTlCk7LfVfnYTVwkabSlNa+DJKXiKLF2u+kgEUNzfQV52axuniqcaPO6aeeuxnVGTqcvqeZbP630FHRtOoBwNx0NaSehI29uIp4nPPI4uLtfW2q9GwnSyxzJprbQUzmaEdbFmY0qirJq/E0BQJvF61ZU0tLt6JLqVhDPfolueZPOCTUNJVlrUrVYvodiQQfMYijXVRtWaa3T/bQmdNxs73T6jnDxZWs7zaquVRNYH7Wqr92x29uODiOOQhPLCOZd72+Gh0afD5SjeTsPeFcxRzkLRRz0B6H3H/1jXhOK0cRLJtLs/wAmJrYOdJZt0S7NQs+GOk3ZXZkK1NzggPdjZh5lgP5HHCqcepp2jBv1t+p0o8Ok1rKwRc4IfWjYe4g/0wQ49SfvQa+f6ES4dLpJE6c9GIxKWAQgGz5H/XTHXeIpqlzW/Z3uYuVNzyJaka3NOX+kx/yn+eMT4zhO7+DNCwFbt8zxOaIWICrIxJoAKNz9uKrjOHlJRipNvw/cl4GoldtL1JLL5zU2lkdGqwG07joa0selj7cb6dfNLLKLi99bar0bM0qdldNNev5jrDxZDcb5oy2UIWaSmIsKAWavMgDb44DdhOG4nFK9KOnfZfMw/jnF5M3M0shJsnSL2VfBR7APt64ZY+iYPCU8LSVOC23fd92OeD8zZnKo8cMhVX899J81vYE9P9DEZRWK4bhsTNTqxu18/PuGW5pzkb6xmZSb6M5ZT71axgyoKnC8JOOV04+iSfxWpsnJ/HhnssstAOCVcDoGG+3sIIPxxVnguJ4H8HiHT3W68icxBzwwAGACmelT5rH9YX8EmL09xFf3SmcqcwjJs2tSyN101qBHiLoH7cMlG4qnUybmxxPYvCDYRnMnCxmYWjJIBrcVexDePtGJTs7lZRzKxjnFsgcvK0ZN10PmD0w+LurmOUcrsbPy380y31eP8Awh7myHuoT5qF5WT/L+IY5vFk3hJ28PqjZgv8aPr9Cp8u8OXMSlXJoITt16gfzx5rhmEhiazjPZK+h1MXWlSheJa8pwPsbEc0iq3UUh9mxK7Y9JR4cqCapVJJP+1/VHLniuZrOKb9f1EeYv1OXQINkdKHsXcX9gwviTWHw0ci0Tj8v+i+E/qVXm6pjfg/GDmcyvc06Ym8buyvsHlhGCx/4vFL2bWT636rwGV8NyaL1vdr8xxzPmzCYZFo052PiCMP4piJYfl1I9G/oLwdNVM0H2E+X+J/KJ5W06e4oq76Fv64pw7GPFV5ztbRL6/qWxVDlU4xvfVjzmbN9ll2I6t3R8ev7rxp4pX5OGk1u9F6/sJwdPPVV+mpQoMuz3oUtQs14AeOPG06M6l8ivbU7spxj7zOYpCpDDqCCPeN8UhNwkpLdaktJqzNHz815eRx4xMw+6SMe7xFS+GlOP/q2vgeepRtVUX3X1M+4flTLIkYNajV+Xj/DHicNQderGmna53qtTlwcux1xTJdhK0d3Vb9LBF4ti8P8Ah6rp3vb/ALIo1ebBTJTiEhOQy/8AjP7tWOliJt8Opef0uZqSX4qfl+hG8P4XLPfZrYHUkgfxxz8Nga2Ju6a2NFWvCl7zJjhvL2YikSSk7pui/X7AcdTC8KxVGrGppp4/sZK2Mozg466+BZoYnMgdwq0pACkt1IJJJA+iNsd+EKkqinUSVk0knfe3Wy7HNlKKjljf7/7HmNIowLnRXGezPaet2pr/AA/s/DTpxeOx9M4U4PB08m1vn1+dyExY6AYADABbeRecPkJMbpqid7Yi9SmgLHgRt0/firRw+L8I/GWnB2klZLozZ8vMsiq6EMrAFSOhB3BxQ8DOEoScZKzWjFMBUMAFM9KnzWP6wv4JMXp7iK/ulJ5Y4B8sZgSVRdjVWSfK8MlKwqnTz7myZdNKgYQbCM5o4r8lgeULqIra66sF617bxMVd2KzllVzG+I51p5Gkfqx8Og8ABjQlZGKUnJ3ZtXLfzTLfV4/wDGd7m2Huo749EWy8oUWdPT3b4xY+DnhpqO9jThpKNWLZQuGcQaB9aUTRBB6EH/Qx47CYqeGqZ4+R3K1FVY5WT8POJ/aiHvVv5Efzx2Ycfd/bh8GYZcN7SH3M8wkymtejFSPjjZxWcamCzx2dmhGDi418r6XKrwniJy8msAHukEHyO/8ALHnMFi3hamdK/Q6leiqscrYvxnjbZkKCoULZ2N2Th2P4jLFJJqyQvD4VUbtO9x/yQ361x5x/wI/rjZwGX9aUfD8/3E8RX9NPxFOd81bRxjwBY/HYfwP24vx6t7UaS8/yRTh0NHP0IvgvFvk4k7mouAAbqqv2e392OdgMd+FU/ZvfxNWIw/OtraxGYwGkvGWl18PJ8oGH3QV/lj19Kefht/8A5a+Ct+RxJxy4u3iinZHNGKRXWrU3v08seWw9eVCqqkd0dipTVSLi+oZ/NmaRpGq2Ph02FfwGDE15V6jqS3ZFKmqcFFdCb4nAUyEAIo9pdH2hz/THWxVNw4bTT3v9bsx0ZKWKnbt+hH8G4y2W1aVDBqsG/DyxiwPEJ4W6SumPxGGjWtd2saBlpdaK30lB+0Xj2lOeeCl3SZwpRyya7CmLlQwARPHOX8vmx+tjVmAIVtww+I3q/DEmzCY+vhX/AEpNLqunwMAmjKsVPUEg73uNsXR9OhJSipLZ6nGJLBgAMAG1ei6ZmyCBv2XdV913/EkfDC2fPv4ghGONbXVJvzLdiDiBgApnpU+ax/WF/BJi9PcRX90onL3H3ybFlUMpG6k106EHwOGyjcTCo4G1QPqF4zm0Zcc4auYiZHFqasWR0Njp7QMSnYiUU1ZmN8d4f8nmeMGwNx50d98Pi7q5inHLKxsfLfzTLfV4/wAAwh7myHuoksQWGr8PhY2YoyfMov8ATGeWFoSd5Qi35IYq1RKyk/iVDm3IpFIhRQoZTYHSwev7x9mPNcaw1OlUi4K11sdbA1ZTg8zvYcyG+GL7G/8A7OHt34Svv/ULX+df30G3J0StO2oA1GSLF72ovGfgkIyxDzK+j+qGY+TVJW7/AKj/AJ1y6qkZCgHURYAG1Xjbx2nCNOLSSdxHD5ycpJsY8ln+0H2xn+K4x8C0xD8n9UP4h/hLz/UYcfzGvMSHyah7l7v8sY+JVOZiZvxt8NB2FhlpRXqTXAOX45YRJJqJYmgDQABrw92Otw7hdGrQVSom2/Ex4rGThUyx6EJxzJiGZkW9Ioi/Ii8cjiGHjQruEduhtw1V1Kak9yc4DNeSnU/sq/2Fb/jeOvw+pfh9WPZS+hixMbYmD72+pW8rB2hIHXSx9+kFq/djg0aPNk4rs38Fc6M55VfyFeEZgRzRu1UG3vyO1/C7+GG4GqqWIjOWyf7X9CleDnTcUW3nJby4PlID+4j+ePScbjmw1+zT/L8zl8PdqvoQfLGShlL9tRIqgWK+dnYi/DHJ4ThsPWzc7dWsr2NmMq1adsn0LgM3CgA7SNQBQGsCgPjj0/PoU1bMkl4o5PLqSd7N+gpl82knqOrV10sD/DF6danU9ySfk7kSpyh7yaGPMfE5MtF2kcDztqA0Jd0b72wJr3DxGGGnA4aGIq5J1FBW3f03X1KnxLiPETxFYkRxAxUVoBXQQNTFq2YWfHqB8ZOzh8Pw5YB1JtZ1frrdbJLs9On7VVPR3nO27MoAmqu11Lp0/Sq9Xwr+uJzaHaf8Q4PlZ09f/Wzvftfb1LCPRSoV/wC0MzV3O4FF+Grckj3VgzHLf8Uycl/Tsuut3bw0RnvFuEzZZyk0bIb2JGx9qnoR7sWuepw2Lo4iOalJP6rzXQW4FwGbOOFiQkXu5HcX3np8OuBsXjMdRwkM1R+S6vyRu3AuFrlYI4U3CDr5k7k/EknCz5vi8TLE1pVZbv7S+A/wGcMAFM9KnzWP6wv4JMXp7iK/ulR5N4CmaZjJuq0NIJFk+db4vOVthdKmpbmuwppFYSayG5w4m+WyzyJWoaasWN2C/wADi0Vd2KVJZY3RjmazDSuzubZjZOHoyTUk/a66m3ct/NMt9Xj/AADGd7myHuoW4w7CGQperTtW59pHtq8ZcZKaoScN7dNx9BRdRKWxVeKs6lfkz5hhp728tX8ceexnMTj+GlUa6+9+fzOnQUWnzlH5ETOs0h74kY9NwxPuxzKkcTVd5qTfjc1xdKC9my+Bbstw9lyaIy6mDBym2416yu/jp2x6alhZxwUacldpptd/avb4HJnWTxDknptf0tceZcs84fQyosZW2FElipoDrQC/vxqhmqV1PK0kmtdNW108LCpWjTy3TbfT78RPjUQLwl1LRqzau6WG60LAB2vFMbCMp03ON4pu+l+mmnmWw8mozUXZu1tbdRPLRRduphUCo21EIVG5WgdgL6/ZilKnR/ERdGNtHeysulvzJnKpymqj6q2txlBIIoWikhdpBq/4ZZXYkkEGqrp9mMtOSpUHSq025K/+m6beqaY6Sc6inCSS062aJvg8JSCNSKIQWPI9T+/HUwcHChCLVmkjHXkpVJNdyPz0iRZnXKndaMAPoLBWBO2wNWCMZK8qdHE8yrHRxVna9mm9B9OMqlHLB6p7XtocRr2/yoopCPGFUlSupgG3F+8DFIp4jnOCaUkkrq13Z6/Qs3yuWpPVNt9dDnKQRs8HZxFWS+0uMrQ0FSGJHeJYjz8cVo06Mp0+XCzXvezbo1Zu2uoVJTUZ5pXT21v1v6Ca5XsUeAZdpC2qnAXSwPTUxPdI6fDFI0uRTlQVJyvez0s10u+ltvoWc+ZJVc9rW07eS63HfE+HyPlBH1kVV8epFX/PGjFYapUwXL3kkvVrcXRrQjiM/TUpz8LmGxik+4T/AAGPLSwWIi7OEvgzrqvSf+pfEc8MyMqSo7QyFVYEjQf6Y0YTDVqdaM505NJ9mKrVYSg4qav5lyg/WSiTQyhUKgsNJYsQeh3oafHzx6mn/UrKplaSTWqs3e3TfS3XuciXsQy3vd38vu5IY2CAwAGAAwAeMoPUXgBabAFAwA9T3AAYADABSvS1JpyaE+E4P/0kxZSy3l2FVY5rJdzPuEcYlyrF4iNxuCLB9+HNJmaM3HY3HLvqUHGc3CHE8msqFXAZT1BFjzwENX3MW5kySwZmREPdFbeVi6/14Vhqb3N9GnSr0OVLRxej6/O2m2l381bRuG8e05bKxxDvGGNdRUldWgigAdyGXoSB4XveKPcvR4c4xbqv3d0n2tffwfZ97aFnyELIih3LtXeY+JO5ryF9B4CsVMVWcZzcoqy6Lw+92OMAsMABgAMABgAMABgAMABgAMABgAMABgAMABgAMABgAMABgAMABgAMABgAMAGd8W5kz/DJJO3jTNQatSOCY5Ah6+BU6T1H/wAr2XZUSnKD11Q1RjLYqHpD50+XRxosUsaBg1OoFnReoncHZxpAPQlj1WlVK2ZWLxpWJL0a8JinBLgNpqlO4ok714+WNsHamrGLKnUk2a9ElCsQNK3z5xGaHLs0Qr1bcFbFsBsCN76ey8TFXY6nCjJPmTy+l/1+jMgmkLEsxJJNkk2Sf54abcNy7NUXva+2ni73a6pXatezutS3cF5rhhEJKvaKoOwa+5pLAlhR2Hh0AHQYo4mir7cXSs16W67W7Lr43tdtXs49I2V+hP8AcT8+DIzgSqKLytB+kbK/Qn+4n58HLZXnxD9I2V+hP9xPz4OWw58Q/SNlfoT/AHE/Pg5bDnxD9I2V+hP9xPz4OWw58Q/SNlfoT/cT8+DlsOfEP0jZX6E/3E/Pg5bDnxD9I2V+hP8AcT8+DlsOfEP0jZX6E/3E/Pg5bDnxD9I2V+hP9xPz4OWw58Q/SNlfoT/cT8+DlsOfEP0jZX6E/wBxPz4OWw58Q/SNlfoT/cT8+DlsOfEP0jZX6E/3E/Pg5bDnxD9I2V+hP9xPz4OWw58Q/SNlfoT/AHE/Pg5bDnxD9I2V+hP9xPz4OWw58Q/SNlfoT/cT8+DlsOfEP0jZX6E/3E/Pg5bDnxD9I2V+hP8AcT8+DlsOfEP0jZX6E/3E/Pg5bDnxD9I2V+hP9xPz4OWw58Q/SNlfoT/cT8+DlsOfEP0jZX6E/wBxPz4OWw58Q/SNlfoT/cT8+DlsOfEqvP3PkGYh7FI33Ba2VQdXRQNzQ3JY+IGno5Iy4l5VZmmg8+qKnNzWHyC5Rk3WTWG2+iysD4k2wIPka8ASqFdKDUkXqUnKSafUY8EM0FSwytExF2p2I60V6Ee/DaOHk4qSdvvt+4mtiIqTVvv78D6I4T2nZjtWDP4lV0r8B1HuJPvw5X6ku3QXzMAcEHEkGOc68M+T5g0AFcal8r6H/Xtw6Lui2EeXEZekk18v1FeA8qPmYxIW0qfV2u62vr54hyS0Fyqzq1JVYtxzX2fTt8PiRHFMg2XkaN6sb35jwOLxs1dCMRVqTa5jvbr4Xv8AVk7w3k6SWISFtOoWBpvY7i98VdSzIjRur3K9m8uY3aNvWU0Ri6d1cS1Z2LKnJEpj1ahqq9Nbe67/AH4XzNR/Idt9SsxQMziMDvltNe26rDLiEruxZM7yXJHEXDaiBZGmr92+FqpqPdCy3K/w3JtPIsaVbfuHUnDG7K4mMczsib41ym+XjMgbUB621beY3xSM7sZOjlV0RXBeFtmpNCGqFk9aHTFpSsikIZnYfcwctPlVD6tS3R2og+HwxEZ3LVKWVXEOX+Btm2bSaVepq9z4DBKViKdPOHMHA2yhXUbVuhqtx4HBGVwqU8gvy9y2+aUuG0qDQNWScEp2Jp0s2ox43wtsrJoc3YsHpYxMZXKzhldiU4Jym+Yj7TVpB9Xa7Hn1xWU7OxeFHMrsheJZNoJGjerH7x4HF07q4uUcrsywZHkySSIOW0kiwNN1798LdTUdGhdblbmgZHMZHeDaa9vTDL9RDVnYsx5Il7PVqGuvVrb3Xf78L5mo/kablZy0DSOsa+szUB7cMbsISu7IsfEeTZIojIG1FRZGmthua3xRVLsdKhZXuQPC8i2YkWNKs+PkB1OLt2QqMczsiY45yq+Wj7TVqUettVeF9cUjO+gydLKrkdwPhLZpyimgBbHrX/nFpSsUpwzuw65h5dfKAMTqUmrqqPX+WIjO5apTy6jPl/lMZxi3guxY72etVdYTOlTvdq7HU6lSSaTsjzmnls5ekeirA6GAqiPZ8Ri0oRqwylVKVGea5ZvRZwYNGJWAOwCn3dSPjt8MUi7QivAalecpeJp6LQrAXOsADafJK/UYAFIcuFFAYAEZcgrGyBgAXSEAVWABu3D0JuhgAcCIVWABuOHpd0MADhoQRWABCPIKpsAYAFpYAwojAAlBkVU7DAApPllfqMAHMGUVOgwAE+UV+owAewZZU6DABxPkVbqMACsUAUUBgARlyCMbIGABdIQBVYAG54el3QwAOOyFVgAbrw9AboYAHDwgiqwAIRZBVNgYAFpsuGFEYAEoMkqdBgA7nyqv1GADyDKKnQYAPJ8mr9RgA7y2WWMUoAHswALY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6564" name="AutoShape 4" descr="data:image/jpeg;base64,/9j/4AAQSkZJRgABAQAAAQABAAD/2wCEAAkGBxQREhQUExQVFhUXFB0bGBgXFRgaGhoZHR4fFx8YHCAZHCggHx4lHRwZITEiJSkrLi4uGR8zODMsNygtLisBCgoKDg0OGxAQGywkICQ0LCwsLC8sLCwsLCw0MTQsLCwsLSwsLywsLCwsLCwsLCwsLCwsLCwsLCwsLCwsLCwsLP/AABEIAMcA/gMBEQACEQEDEQH/xAAcAAABBQEBAQAAAAAAAAAAAAAAAwQFBgcCAQj/xABIEAACAgAEAwQFCAcFCAIDAAABAgMRAAQSIQUGMRMiQVEHMmFxgRQ0UnSRkrLSFyNCobHB0SQzcoLwFRZDVHOT4fFiojVTwv/EABsBAAIDAQEBAAAAAAAAAAAAAAADAQIEBQYH/8QAOxEAAgECBAQDBgQEBgMBAAAAAAECAxEEEiExBRNBUWFxgSIykaGx8BTB0eEGFSNyMzRCU5LxJFJi0v/aAAwDAQACEQMRAD8A3HABXOOc3xZVtDrIT/8AEKa99sOv8jitOam3Fboio8iTfUkOEcajzEQlU0pvZqBBBqjROLStHcIPOroiuMc7QZaQxssjEAElApAvw3YG/wCuLRi5K5SdVRdmTmR4gksayKe6ygj3Hff24q9C6d1cr2e59y8UrRlZDpaiyhSt+P7d7e7wxdQbVxbrRTsWZc0pXVYqsUGlYg5+y7yiMLILfSGIXT1q713XwxfI7ClWi3YsmazyxozsaCgk+4b4oMbsV/hPPMGYlWJVkUtdFwoGwutmO+LuDQuNVSdia4txZMvE0r3SjoKs+FCyN8VSuMlJRV2RfAucIc25RA6kLffCix02pj54mUWikKik7Ifce49HlI9b2QSAAtEknysjEJXLSkoq7EOX+Z4s5q0BlK1YcAHfxFMdsTKLREJqWwcwczxZPTrDMWJoIATt4myNtxgjFsJzUdxbgPH482hdLADEENQII9xOIasTCSkroZ8e5vhyjhHDsSL7gU0Om9sMTGLZWdRRdmSfCOLJmIllS9LDoaseBBonfENW0LRkpK6IXi/PEGXlaNlkYrVlApG+9bsN8WUG1cpKqouxYMrnkkRXU7MAR7jvigxO5W8zz9l0lMZWQ6X0lgF03dE3ruvhi+Ri3WinYs5zS6dVisUGlZyXP2XllWMLINTaQzBQt+H7V7+7xxdwaVxSrRbsWLO8QSKNpGPdVST7hvii1GN2VyC4NztBmZREqyKSCRrCgbb1sx3/AKYu4NC41YydkS3GeMR5aIyPZArYVZs1QsjFUruxeUlFXZH8A5uhzbsiB1Ki++FFjptTHp/PEyi0VhUUth1zBzDHk0Dvqa2oBaJJonxI22xCVy90mruwny9zNFnAxTUCpohqB3F3sTtiZRsCbaUrNJ7ePTT1E+ZOao8npDBmZugWtgCLJs+3bzrwwRi2GZJpO+vbV+HzF+V+NLm4RIpJ7zA6gARv0pSaFEVv0rENGrF0HQrOm1Zq11e9tE/j36X2JnEGYj+OcUXLRNK90tdBZ3IUfvIxKV9CspZVdmRcZ4iZ5WlYUGNafGh0+PXGdrNNxhvo79irlopS22sNo888SkxuVB8j09p9vtxMFzKmWput+z8vzCUnThmhon8vMYPNqJJayTZJNknG8xXHWW4vLGpRJmVT4Btvh5fDENJllNpWTGmseY+3Fitx2vF5RH2YmbRVadW1eXu9mK5VuWzu1rjTWPMfbixUdz8XldAjTMyD9ktt8fP44rZblnNtWbGqy0QQaI6EHElbjnOcVkmAEkrOB0Bbb/37cCSRZzb3YhDmCjBlbSw6EGiMBVOwrneJPMQZJC5HSz092BJLYlyb3Zxlc60Tao3Kt5g1gauClbVM9zWdaVtUjlm8ybwJWByvuzrJcReEkxyFCetHr78DSe4KTWzEpsyXYszamPUk2TgIbuL5PiskIIjlZAeoDbe/3+3ENJ7llNrZjZpbJJayepJ3OJK3HUHF5Y0KJMyofANt8PL4YiyLKbSsmNNY8x9uLFR2eLy9n2fbNoqtOravL3ezFbK9y2d2tcaax5j7cWK3HeZ4vLIoR5mZR4Ftvj5/HEWRZzbVmxqk1EENRBsEGiD54CtxzneKSTV2kpcDoC23/v24Ektizm3uxGDNFGDI+lh0INHAVTtsKZziDzG5JC5HSz092BJIlyb3YlDnHibVFIUeuqnqPI+eKyVztcHxVKMuRiEpU5NLxjJ7NW112dvDybXO8QkmJaRizHqSd/d7sV6WPcYLgOFwtZ1o3k+mbXL5aL479iz8lczrk2YMCUar0+sCPGj12/hgaujxfEMDjKOIqVKlN5ZNu61W+m3h3sbBlswsgtSCLo0b3HhhRjlCUdJKxH8x8N+UQsllbo2K8CD47eGKzhGatLb4fQrdrYyPiGUaGR43o6SDddQfHC5wUXHK2r3S+QtNu6klpZmr8DyxbKZejVwoR5i1BxR0JWtfXv4miFRaOxLwBgO8QT5jxw6CklaW5SVr6CmLkBgAMABgAMABgAMABgAMABgAMABgAMABgAMABgAMABgAZ8N4lHmF1Rk+FhlZWF7i1YAgHwNUfDFVJPYlqw8xYgQgzaOzqrAlDTV4Grq+l14eGITTCwviQDAAYAK7zKs2ai7DL2vag9pIwIVEuivSyzbjT5XdbYk6eAdLDVedX1y7RW7fR+S3v5WuZxzbyYMlDHIspkuTs3tdIDUSKG+2x8T4YlM9Tw/jn4mrKE45dMy1vtv8vzEeWOWvlbEXpVepAs2fAXi8rRPJz49jq7vGo4rwy/8A5TXxfmbDwvhcUA/VxohqjpUC/fQwoy1cTWrf4knLzdxvzNxX5LA8unVVbXV2wXrR88TFXdjPOWVXMb4ln2nkeRti3gOgA6DDsi08DG5tt+JsvAZVTJZdmIVVy0ZJJoABASSfLCXubaUXJRjFXbse/wC8eU/5mD/up/XBY2/y7F/7Uv8Aiw/3jyn/ADMH/dT+uCwfy7F/7Uv+LD/ePKf8zB/3U/rgsH8uxf8AtS/4sXk4vAqLIZoxGxpXLqFY77A3R6H7MQKjha8pumoPMt1Z3XoJw8eyzsFXMQszGgBIpJPkADgsXngcTCLlKnJJdbMeZnMpGpd2VFHVmIAHhuTgEU6cqklGCu30Qw/3kyn/ADMH/dT+uJsaf5di/wDal/xY6znEYoQDLIkYboXYLfus4gTSw9Wq2qcW7dlcRy/HMtIwRJ4WY9FWRST7gDgsMngsTTi5TpySXVpnWb4xl4m0yTRI1XpZ1U150TgsVpYSvVjmpwbXdJs6yXFYZiRFLHIQLIR1YgeZo4CKuGrUVepBx800OMxOsal3YKo6sxAA95OAVCEpyUYq7fREf/vHlP8AmYP+6n9cTY1fy7F/7Uv+LHWd4lDCFMsqRhvV1sFv3Wd8QJpYerVuqcW7b2VxHL8cy0jBEniZj0VZFJPjsAcFi9TBYinFynTkkurTOZeYMqrFWzEIYEggyKCCNiDv1xNmWjgMVJKUacmn/wDLF8lxOGYkRSxyEddDhqvpdHEWFVcNWo25kHG/dWHeASePdGtjW1i98AFbyLiBkWS5s0iMrDLoa0M2tdQY6U2AIDt9KibNrWnmXevkSLcY0i5IJ41+kVVwPf2LOQPbVYtm7orYdcNEXZqYSpjYAqUIKkVWxG1f+cSrdAd+o6xJAYADAAnDCqKFVQqjoAKA+zAWlJyeaTuynelcf2SP6wv4HxeGrG4as6E3VVvZUt/FOK+cl6X6FI5b5gbJMzBdanqt0dvEGsMlG5y6dTIbRC+oXhBtGPHuGrmImje9Jq6NdCCP3gYlO2pEoqSszG+N8P8Ak8zR3YHQ+w774fF3VzFOOWVjUXQtwigCSchQAFknsugwiW7OvwxqOIot7Xj9UUuDMZVVyuvhs36oHtiYevdIs36/epu9VVgPWTp4qUquXEx9r3Vm21+Wmmm57eWfJzzpw9uz+UWH7gpNS2B3tSirFKCovr1oI/8AJhiqdGWIWbLa2u9n4Wfm3fw2FUzuTaWSReGytE8ChKgFagWJIA2FgqNQ37vtxBR0MZGnGDxMVJSbftdNLLxtZ6PuN+YImXg2SVlYMJjakEH/AIm1HfE9RuCnGXFa8otWy79P9I54nl0TiPD9GUOWtlu9He3H0GIseJO+++DoJw9Sc8BiM9Xmb99NPFLf4di4ekL/APHZj/Cv41xBw+C/56n6/RmccbyyDhmWYZQxsWFzHR39j5Nr73UagBtt4YserwlSb4jVi62Zf+uum3hbTwfmWn0oi1yQKlx23qDq2w7o9/TFUcb+HnaVZp2037b6+gwlgROMZQJljlhp6dwajTbgRsV9nW8T0NMKk58KrOVXma766arukxfj0KvxpA8BnHYDuDT5N3iHIUge04BWDnKPCJONTI82+vhppd/BDDM8PPD3HEIysY7cqct4hCSpSwaJoaqAobEE0LDVTxCx0fwM05PKnn8bXT226X3eztcuXNubWbhk0iG1eIEH2EjEHB4bSlS4hCnNap2ZnfFcsg4Vl3GTZHL7z93vetvsddN4agB5eF26nqcNUm+JVIutdW9zXTbwtp1s79+pZfScoPyAFC4MhtB1b1O6Pf0+OIRyeAO34hp2037b6+hA805oZPPxyxZX5OVisKQlFiGUPUbFdiRe++nEpHR4dSeLwUqdSrnu99dFo7apP5dRWDK/IMm0mZgjnObXuNeplLLqAbULHXVak7j3HEFJ1fxuLUMPNwVLdbJpO2ln6WfQvXInAfkeVUMKlfvyewnov+Ube+/PAzznGMd+LxLa91aL9fX6WLHiDlkDn8m8TySRyOzylViR3kKo7d0kLr0FABr06b7rb70FtNa3LJ30POG5UKRFE7qkbEuRpLyuD3nlYgndr6USQf2RREuiBvqyfwwqQuXy4y+bITaPMIzlfBZkK2wHgXVrPtS+pJNErS8y26JHJ5kvq1RshVq71UR4EFSQdvsxZO5DHOJIDAAYAKZ6VPmsf1hfwSYvT3EV/dRT+UOALm2bXelaFA1ZP8sXnK2wulTUtzX4E0isJNZEc3cUbLZZ5EALDTWq63YL4HyOJiruxSpLLG5jeczTSuzubZjZONCVjG227s23lv5plvq8f4BjO9zbD3ULcY/uJv8ApP8AhOINOF/xoea+pkeQlj/2RMPlEobtP7oeqTYoerdEbncb/vt1PbVo1P5pBqmmre9189+my0/bT+TfmOW/6K/wxU8jxT/OVf7mVz0v/NYfD+0D8LYlbnV/hn/MT/t/NDLiXDpMzm4HymY7Z4YhJc5pRv3fVQElqJO37O56YB9DEU8PhakcTTyqba9nfx3b0XTz0Qvn4OKZyBYn+ShJ0s0WBUCnF9dzt0vAKo1OGYSs6kM7cH4WfTw+div81RLFw+CI5iR5I5SrRmigK6lajpBpTsNzsenkI6nDpSqY6dVU0otJqXWzs1167vT97D6UiAmTLMVHa7svVRQ7w9o64Ecv+Hk3Kskru23R76DPMyK3Gcppmebu7667vdbYUoG436eP2HQ0U4yXCauaCjr066rxfkL8bdRxuPVK8Q7EUydSabumwRR92AVhIyfB5ZYqXtbP016EFwri8UOezI7P5X20miN5KB1EkUbWgCTRND1Rt4YLaHSxOEq1cHTebl5FdpdrdNenTXruOJ5JMhl8zkMyyd+HtISrEru26d4A70SPaD1vBuKhGnjq9LG0E9JZZX320enn9Owy4tKh4TlwMxKza/7s+qDvY9W6Xw3PX7DqPw0ZridRunFK3vdenj166fvY/SgwHyAsxQBzbL1Udy2HtHXAjl/w+m/xCSu7bPZ76PzOM7wn5Rn+3R/lMeXjQyLMQLsMQiUgB2ptwBZ69aOhNLFKhguTNcuU27OPpq9b+Gmtundny0E4lxEyhdEMIDpCWvfYAhegGrvGtrrzwbGjH8zh+A5bd5z0creur3emivrv2NUxB40MAEbxF/1+WB6a3I/xCNhX2Fj8MVe6JWzHsOWRCzKiqzm2IUAsfNiOvxxNiBXEgRZfXnAB0hhJb/FKRpHvCxt94YrvInoSmLEBgAMABgApnpU+ax/WF/BJi9PcRX90z7g3GpcoxeOtxurDY17t8NlFMRCbjsbfl31AHGc3Dfi2RSaMo4DKeoPTbf8AjgRDSe5jPMWRWDMPGvqiiPZYusaIu6MdSKjKyNh5b+aZb6vH+AYQ9zXD3ULcY/uJv+k/4TiDThf8aHmvqZbw0zf7Enpoez19CDrrUti7rVdVYuvhVup7Cvyv5xC6lmt6bP5d9fzNF5N+Y5b/AKK/wxU8vxT/ADlX+5ld9L3zaHp84HXp6rYlbnV/hn/MT/t/NEdzbHO+dyUckqr2i6C2XLI1MRq6k907V4bHAaOGSoQwdecIN5dbTs1otOm/cU5k5PXKZVpo8zmdUKjswZNlshSBQBGx8KwXIwHFnisQqU6ULT303sr+pFcyNMeEZQu0RQuKoHX0arJNE1eqhd/HAjZgFRXFKqgpJ2e+26vp27eBPek0msjpKhu2FFvVvu1q9l9cQc3gFr1817Zem/XbxEeK9p/trJ9q0ZOjbQCKFP61knrdezB0GYbl/wAprctNa9fTYV4hr/24nZlA3YftgkVTXQBBv/ziRdHJ/JpZ07Zunp8iP4Jwr5XmuJxTFNRrvR9FcMaZfHY9Rd9QcBqxeK/C4bDVaSdl0e7VtU/Pp6NEfDwtJo5stIksnE1YgFnY91aptTNp0afPc3t4YLmqeJnRqQr05Rjh2uiW76WSve/bTv1F+ZIMxHwmBJTCAsmkqB3wQWAF3RI3uh/OzqKwFTD1OJznTzXavfprb1t2uS/pKvVw7SVDdrsW9UHuUW9l9cCMXArZcRmva2tt+u3iRPO+eeDiEZnKvH2a60iLLqjtrVwW729miaI288Slc28IoQrYGSopqV3Zy1s7LVaaea1T17HmeJyWZh4hDD2WVkKrpBFlWWzajZbALAD6IujiCaKWLw88DVnmqRu79mn3e9no349jVoZQ6hlIIYAgjxB3BxB4uUXFuL3R65NGqJrYE0L9+Agrc/DMxLlge6mbjm7VG1Eo0g2K7qCI2UtF0vTR364XZteJe6T8Bzwzm7KzJGxlETSKrKk36tjqAahrrV16rYPUWMSqkWQ4NDbjWfk7Vezl1hSCuXgUGSRq27WQkrHFfU0OnrfsmJN3JSVh3wSH5MFSZtWYzDtI7KraS9C1BrZVQKq3VhPO8THTfdkPXYm8XKhgAMABgApnpU+ax/WF/BJi9PcRX90q3IvBo8w7mQBgtAKem97keP8A7xecmtilGCd2zWYkoVhJqIHnfiDwZWR4zpYaaNA1bKp67dCcWirspUk4xujHppS5LMSWJsk9ScPMV7m4ct/NMt9Xj/AMZ3uboe6hfiwuCYDc9k/T/CcQaMM0q0G+6+pj2VRVyEkDZGY5hmtZeyO24o36woWKAo/HE31PdVHKWNjWjXiqaWsc35bepqvKKFcllgwIIiUEEUQa8QcQeN4lJSxdRp3V2V/0r5d5MtEERnInBIUEmtLeWBbnT/hypCGIm5SS9nr5or5KTZ/JPBkpYFR1DkxFQdxXTah5nc37MTfQ6SU6WCrRrVozbTt7V+nj37F358iZshOqgsSq0ACSe+vgMQef4PKMcbTcnZa/RmZ8SRXyUMMeRmSdDbydke9sQdxub2NEbVibnrsO5Qxc6s68XB7Rzbemyt8y3+k7LsyZQiJ5Qslsqgm1oWDQ2vpiDhcAqRjOreSi2tG7b6kVlNMvFMrJBlJYI12bVFoBNNvQ7o8B13wG2pmpcOq061aM5Pa0r9V31HPNICcVWWTLSTxCIAhYy2+9GuhI8icTcTw9ufDXTp1VCV3u7dvUW9HMX9rzbiB4I3AKKykUNR23FfAdMDKccn/4tGDmpyW7Tv0+9eo/594TMpXO5Qss8Y0tpFlkPsogkeVdPcMBl4PiqTTwmJ1hLVX6Pz6X+vmyl8Wk7bKInyKf5VrLSTGI94myTqrUbsbEUPDoMB6DDR5OKlPnx5drKN9u2myt36lo9JmXZhkiInlVWJdVVja9ywaG17jAcfgNSMXXWdRbWjb66/QhHyUWc4hDoycsMDIUfVFo30t3qGwqxRvwGC50FWqYTAzz1ozmmmrSv1Wmur63PctF2eXzGVzkOZmeMssBCuyDagVI2G+9nwNezARUlzK9PEYWcIqVnO7Sfjfv+vxLP6Ms9KcuYJkdWi9QujC0PQbjfSbHuIwM5HH6FJV+dSkmpb2adn+/1uXPEHBEsySEauuk176xDAyBeJRxZdYY8/m0VoVJjOVWYoAtaFJVWWgB5geeM2ZWsmaLNu7S+JpHJOT7LJQL2fZkpqZao229sLPe6Xud/HD6atFCZu8iRk4bE0iylB2imwwsb6SlmtidLEb3scWyq9yLvYd4kgMABgAMAFM9KnzWP6wv4JMXp7iK/umbZHiMmXbXE5Vq9hB94Oxw5q5njJx1Ru+We1BxmN5xnYQ6kN09uADFuZsukeZkWOtII2HQGtxjRDYxVElLQ1/lv5plvq8f4BhD3NcPdRJYgsGAAwAGAAwAGAAwAGAAwAGADwYAPcABgAMABgAMABgAMABgArB5SJnLnMzDL2CuWVqRSBVaiSwXxCrpA28hhfL130L59Niz4YUDAAYADAAYADABTPSp81j+sL+CTF6e4iv7pXfR3k45JHLUWWqB8AfEf6/ji1RsrQS1NTjWhhRpK9z1JIuUk7IsG7tFL1VqW6rfpeLQ3F1b5dDHjjQYzcuW/mmW+rx/gGMz3N0PdRJYgsGAAwAGAAwAeE4AIHMcWPasAelUBd1qo6RVPYs+yvDHIqY181xT+t97Oyt7Wn0N0cOsib+9OvY8g463aFXWgOu1Gqstufd4b4IcSlzMk42+WnV6vy6ahLCLLeL+/gT6sCLG4x1k09UYWrEbxjNsulIyNbeG9hRvrAHUCtx49PHGLGVpQtGnu/il3t1t1XXY0UKad5S2X3YThlaBo4zZUnSLCgjrRGk7jYbEXTDfqMUhOdCUKT1T06eO1umnVbNa7otKKqKU+u/3f70JfHRMoHABQ8xzswmEQEjSNEJRHFAGqNgSBckqMWoqSNO1EYQ6rvYaqelxPMc7vGBrWdNQ2LZRDvWmyFzN0Hv96+BwOq1vf4fuGREnwfnJZiaIdVGp+48MiISqiTRJYeMWxZ1bahscWVREOFi2A4aLKFzHz4MpKBIZArk6EjijchY3aMszNKB3yCVroAL3OETqqL1Gxp5hpwb0jjMzJDG0gkfZe0y6BCwUmmKTMwDEDoDXTFY18zsiZUrK5oWQzIlijkFgOisAQQaYA7g7g79DjQndCmrOxTuaed1yUn6wuEZyqCKNXY9np7RmLugFligAv1bvegqdXLuMjTzHvAecmncKBIaERKyRIrFJW0B17OVvpI1MB3dwcEalyJQsSPOHMHyNS5YhI1VnEYRpG1N2aqA+wWzZb2Vi05ZSIRzFUg9IwdFYHNkM+gV8ivVprdSbAvvWRV7XW2FKtfv8hnK8vmP256MbaZPlEXcDlp8vG6KrUisxy8lhSwbet78hi3NsV5ZdeGZ7tQ1gBlNEA6hR7ysrUNQZSDftrqMNi7i2rFZ9KnzWP6wv4JMNp7mev7pmWWeRWBiLh/DRer4VvhzMyv0N6yrWovGY6AZpQVN4AMV5naM5mQxUVvqOhNb18caI3tqYqls2hr3LfzTLfV4/wDCHua4e6iSxBYMABgAMABgAieYJ2RVI8/PxOwJvahv18axz+IVJU4KUfvx7fHrY04WKlJpnXBcsEiV1XvOAevRT0F+QG/tN+JxOBpRhRU4rWVn6dvRfF36sMRNym4t7fX9zvisAkQ6hQVgQb8LF+7xHwGL4qkqlN5ls18NLlaM3GWnUT4HmS2pWoeIGoEkG7J6Vve1bXWKYKrKV4y81rfR9enXpbTYtiIJWa+/v5jnO5PWyupCuvQkEivEEX0Pj49MOrUM8lOLtJbdfT1+IunUypxezGXDIiSzSUoidgoBJF0LcljZ2NDwAxmw0G5OVTTI2kr6bbtvV6PTsh1aSSSjrmS/60+2cniDvIDEbXtFXToNFK7z6iPs3rbxvFfxNSdROk7q6VrbrrK/06adbhyYxj7a1te9+vRW+pNEbY6ZkMN4+pOZVXkMcJy+UMl611MqghQWJp61sNZPqDGOd7/A0x2+I2z3F5Zcp2/aJPHEyRVPDUmuRC7vqRr2YeJOIc2433JSSdhzylxoT5/Jxiguh0ZdKqAXSQvQXYqx0G21HuLv1uac80kkRONos2Tgs+rLQuWu4UJa1P7IJNqAPiABjXF+yjO9zE+d8o2ZmiKslrlYRTMotpLlNMFEZ/vPMXXjjFVi5NGmDsiA5cZsvn8trUqyZmMMCKI74U38CcLp3jNF5axZ9E8AWoFWqCFowKoVG7Rjaz4L5/Z0x0YbGOW5kPpg9bL3f95muur/9in9v+W3ljJiOhoo9fQe8psr5meRSHSRoHU2jHfMxHSwY2GXpR6aQVB2xanu2vD6kS2XqWX0oxdpBKhJUFcuL3NXMRdbKT/mB9w3wyts/QpS0Zm44RGmYigAZTOyIqSnU0QdBFI0id3vlmLqQa7orajjPlSaXcdm0uO8xIrpuqIEkzGpQrmMvGI41lIdyaFgaQe6HNYl2+pCNJ9HLMYYw92MpEp9agUkmjq709AOm+2/hjRS29F+Ympuc+lT5rH9YX8EmNNPcyV/dK96ODH2jhq1mtN+I8QMWqXK0Gte5qSDbbCjSV7nvLPLlJEjBZjp2FeDKT19gOLRdmUqJuLSMfdCpIIII2IPUYeYtjceW/mmW+rx/gGM73N0PdRJYgsGAAwAGAAwARPH0BW2UMAD1BvwNKQNmIBAOOfxCMXC8kmlf7XZtbGnDN5rJ2++vgGSLtEB3tmOll3NA7Xqq9tum/swUHOVK2u7s12vpe9r9tvgwqZVP6r/o9kVjGzC2Y0bI66egCg9AbNHrv54mSm6cpLV+Phsrdvn8SE4qST2/XxGeUiaNg5Vyx7qA6QWBBOkC9t+8S1er7cZqUJUpqo4u+y2Tatey1XXV5u3iOnJTTimrbvfTx/LTuO8jxdp1JSJgQSDqNKPj1PuA+zGihjZYiN4Qd9tdl6/ovOwurh1SftS+G414Vw8O03aMXCzHu9E1GmJI8dz0NjbGfCYZTlUVR3tJ6dLuzvbrv1uMrVcqjkVrpa9bbFgGOwYTw4AMU41BFJL2cgTV8lgMaOXjWxGLoxuVU1sLDCyBfhjHJJuz7I0xvYa5fhH9ilhjBIfPQFQxANNGW0MRtY3Wx1q9rrEKPsNLwJcvaTJjhPBxls1w1Q6NolKkUO0Vik7vbWDoJqhpNUDa332Qik0VcrpmgrMV4aGB73yQEEs3raNu9p1da3037MOT9gT/AKjKua1/tWZewbkKqhkVe7CixOf1ndYd0ggU2x3PQZqm7Hw2RA8dj1R9quoSQkDv0G7MEhQ25tkYKBuTpdB0AwqWupePY3vgMqsJQtV2pb9n/iKs37Ptc+tuevljfHqZZGZekxAJYCaBBzTLfdtu0jrqTZ3O4rzoVjNWQ6ns/Q95NEevXGwKGLLgvYXU65mNWGiS1jN1suxBBFE4mFunh9Qnf6k96W1JyuY2PqQDo3Xtjt1037KvF62zKUtzNOAZdo3y+dkZnWOeO1VHdwkZX1jVKAgGkE7gUOmMsI7SY+TveJKRSgpJIUdwTINLIYo0RmMul3al3JtqO9KMM3Kmmej/AC7LFHrFN8liLWu4Z2llKk31AdSVoVqHntopITPcS9KnzWP6wv4JMaKe5kr+6Znlcm8x0xqWaug/87DDm7GZRctEbzlL0i8ZjoCfEZ0jQtIwVR1LEAeXjgIbsYvzJm0lzDvH6poA+dCrxoirLUx1JJyujYOW/mmW+rx/gGEPc1w91EliCwYADAAYADAA3zeW1igxX3UQfeCP4UcJrUnNWTa+/va3mXhPK9ricTOgAZAQBQMY2+71HuGrFYOdNWlHTuv03Xpcs1GWqfx/X/oTykjsgCjSLPeYe09F6/bXxxSlKcoewrb6vz6L9bepM1FS9rXwX6nGd4MsgHecODfaA97yq/Ab9BQxSvgIVYr2mmtc3X78rFqeJlB7K3boO8llFhQIg2Hn1PtPtxpoUY0YKENkKqVHUlmkR/DZQM1mU9qN/wDUA/yxiw00sVWp+T+Wo+rH+jTl5r5kxjpGUMAGVRrB2mqYKYzBl1F9nV9kHABTe2KqAI/K62sZtOvgO16FO5p4p8mm0QsACivT6tUb98DWrUna6SGNr3dekdLKZyadkNjG61J/lLPZrNNHNLG2jLI7LJo7skjI0aIoCgliXulJG3QHc3puUtWUmktEalxCDTl44hfrwp+2dg63uDq9UHcn33vjU1pYSnrcwzj75lYpJtd5bMTSGjuAZmkYDSdtwusEeOk9cYpuVr9DTG1/FC3MGZjL59o6aI0qGjuZDC461X90538sFS2tvvb9Aj0NY5AzWuCPe9WVgY733gpibatt4x4n4Vvqp7fAzzWpT+eokOYgsKSGzZRSFIMnaIAxCmiFBL0xF6RfWiupa6GQ2foI8nTs08p7R37kAVmIW0OYjIZdKmlNmhpHSjp3qtPd+hM0WP0ntphlYA2Bl6IsHacmgynUPgPccMrbfApS3KIk8kpWO3ZmdYl78prUdNCcoCrC9wSykCtJwm7Y2yWpWeISTxSI0jsxViya27QAq5BB1WDTLuMJk5RepdWaN45M4l26mWgDPFHORYsOR2LqO7ekdkCCST3q2AGN8HfXuZZq2gy9KnzWP6wv4JMPp7mWv7pWeQOJQxO6ykLqohm2G17E+GL1E2UoySvc1dDtthJqILnTIPPlnjSrOnqaGzBv5YtF2dylSLlGyMezMDRsUcUwNEYencxNNOzNu5b+aZb6vH+AYzvc3Q91EliCwYADAAYADAAYADAAjlTYNfSb8Rwum7r1f1Zaa1+H0FsMKhgAqsCMjHO/smRtQ8TESFBHuq8efpxlCTx3Rt3/ALNl8N/E6cmpL8P1srf3bv8AQnIeLRMwUMbb1TpYA+4kUcdaGNoykop77aOz8naxilh6kU21t5D7GoSYJzNC8+dghEj6ZMvADpOsFuzsNXdDbqCTQ2HhjDO7kkao6RuWnkIszONRj15qMWqCIlBl2cKqOrEL3RtttveG0/z/ACKTNDi4TGGDtqkYG1Mjs+k2TagnSp7xFqAa2w/KhNxpzNPoVG8I+0lOwNCOJzfWx3iu4B/fiJkxMM4PNUWgU0rBYoVmsgCWl1LHVA9+SpSaFkEd5cY4t28TU9yR45wubW0ebAUoUASA32shQfrCz2QFjVRZG2wUWTcyg2/aKxa6GgejSX9TAo6BcwlBmcALKrp3l7h7r+savw8Rh9LZeoqpuQXPcq9rGCQQwzaE9tFGKMsYILNpA2sV63vxSq9fiWp7fAZckSI082gqaSAHs+1NVmIwBqABICgClGkDboDiKdtbeH1JnexZvSjMEhmbqVXLGgVDV25PWiw6Heq+OGVtmUpLUzzgHHO2zuWXQVBzcRH66Vh663qVm0E2LsKvU9cZo1M0l5odKNosZceoxTAG9Gearq1MnaalHjVxIfLf34iez8yY7+hrPoyP9myvX5qfFq/vWratN9fG/hjXR91GepuxT0qfNY/rC/gkxpp7mSv7pnPDOFSZlikYF1uSaA9+GuSRnjBy2NzyoIUXjObxvxjPpBE0khpRVmiepobDfqRiUrkNpK7MY49nxmJ3kUUp2APWhtZw+KsjFOWaVzY+W/mmW+rx/gGEPc2Q91EliCwYADAAYADAAYAEc5P2aFutdB5k7AfE0MKrVOXBy+2+i9WWhHNKw24enZfqybJXXfmSe/X+Y3/mwnDx5X9JvXf1/wBXz19RlV5/bXl+ny+g/wAaxJA8S4tIYnaNAF3XW7UT1FgV5+Zv2Y5OJxlXlSlTiktrt28LpfTW/gbaNCGdKT13skSXyRXg7OiqmPT7QKr7RjbyYzocrZNW8tDPzHGpn63uN8rwoho2kcN2a0iqpCitgTZJJ/rhNLBNSjKbvl0SSsvW7bbGTrqzUVa+/wB6EpjeZjGOYOAzSzh0khW8vHGyyZh0kV1Ugg6wHN6WIPiAfDrklBt3TNEZJIsXIWSlSS5JEkd5xIxjlL0i5cxguyIFs6kpTVjfesMp3vvcrNo0XDxJWOdsq0iMqkL2mXmiVmHcV5NAGogFlsB9xt5+GFVFcvB2ZSuG8GcHLjtIWiTse7HmWnYiNhmCVVMuGLOE2GoAC+t4WlsNclqO+auHzZnNNLA8ceuEIY5y6Or28YJXs2DAgbb7/wASabldERaSsyS5A4eYNKXER2ryL2Ot0SN41VQXYLuSt9De/TwtSVtCs3chvSJy++adAJYYzC85bt5WW1crKGUlKICmjWy1V+S60M2ly1OVhHkflmTKySBpIJGkMahYmaQjRMjOzCloKOu/l7sFKDjoFSSZafSNw1p4pYw6oJI0p5CRGGicyEMQh02pO5Nd2q8cNqq6KU3ZlC5e5ImgzUErTQMsUquwi7WRqQgkALF13H24zwotSTuNlUTVjrjPKOZnYqsuV0dq7LXbBm1OVBf9WRqHq+zfzvEzpSYRmkaJ6P8Ah7QxKpIYJAiagrhS2qSRipatS99RekGwcaKUbITN3Yh6VPmsf1hfwSY0U9zLX90qfJXHY8q7CXZWo6gLojzresXnFsXSqKO5rsbWMJNZDc2cMOZy7xg6brer6MG/liYuzuVnHMrGO5/JtDI0b9V/f7caE7q5ilFxdmbXy380y31eP8Axne5th7qJLEFgwAGAAwAGAAwAJSwBipP7JsD21QPws/6GFzpqTTfTX1LKTSaXU9kiBKnxU2Psr+eLSim0+xCbSa7imLEDV+HRFtRjQtd3pF35+/CHhaLlncFfvYYq1RLKpOw6w8WGAAwAGAAwAGAAwAGAAwAJzTqgtmVR7SB/HAWjCUvdVzpWBFjceeAhprRnWAgMABgAMABgApnpU+ax/WF/BJi9PcRX90oPAuBvm2KqdIHViL6+FeOGylYTCm5m2ZZKUDGc2jHmDii5WFpWBIWtlq9yFHUjxOJSu7FZSyq5jXGOIHMStIRV9B5AbAYfFWVjFKWZ3Nm5b+aZb6vH+AYQ9zbD3UPczOsas7GlUWcKq1I04OctkMhFzkordlafnIXtCSPa9H7NJ/jjgy4/FP2aennb8mdFcNdtZfIe5Dj7TAlIGIXrTr+66vGzDcTnXTlCk7LfVfnYTVwkabSlNa+DJKXiKLF2u+kgEUNzfQV52axuniqcaPO6aeeuxnVGTqcvqeZbP630FHRtOoBwNx0NaSehI29uIp4nPPI4uLtfW2q9GwnSyxzJprbQUzmaEdbFmY0qirJq/E0BQJvF61ZU0tLt6JLqVhDPfolueZPOCTUNJVlrUrVYvodiQQfMYijXVRtWaa3T/bQmdNxs73T6jnDxZWs7zaquVRNYH7Wqr92x29uODiOOQhPLCOZd72+Gh0afD5SjeTsPeFcxRzkLRRz0B6H3H/1jXhOK0cRLJtLs/wAmJrYOdJZt0S7NQs+GOk3ZXZkK1NzggPdjZh5lgP5HHCqcepp2jBv1t+p0o8Ok1rKwRc4IfWjYe4g/0wQ49SfvQa+f6ES4dLpJE6c9GIxKWAQgGz5H/XTHXeIpqlzW/Z3uYuVNzyJaka3NOX+kx/yn+eMT4zhO7+DNCwFbt8zxOaIWICrIxJoAKNz9uKrjOHlJRipNvw/cl4GoldtL1JLL5zU2lkdGqwG07joa0selj7cb6dfNLLKLi99bar0bM0qdldNNev5jrDxZDcb5oy2UIWaSmIsKAWavMgDb44DdhOG4nFK9KOnfZfMw/jnF5M3M0shJsnSL2VfBR7APt64ZY+iYPCU8LSVOC23fd92OeD8zZnKo8cMhVX899J81vYE9P9DEZRWK4bhsTNTqxu18/PuGW5pzkb6xmZSb6M5ZT71axgyoKnC8JOOV04+iSfxWpsnJ/HhnssstAOCVcDoGG+3sIIPxxVnguJ4H8HiHT3W68icxBzwwAGACmelT5rH9YX8EmL09xFf3SmcqcwjJs2tSyN101qBHiLoH7cMlG4qnUybmxxPYvCDYRnMnCxmYWjJIBrcVexDePtGJTs7lZRzKxjnFsgcvK0ZN10PmD0w+LurmOUcrsbPy380y31eP8Awh7myHuoT5qF5WT/L+IY5vFk3hJ28PqjZgv8aPr9Cp8u8OXMSlXJoITt16gfzx5rhmEhiazjPZK+h1MXWlSheJa8pwPsbEc0iq3UUh9mxK7Y9JR4cqCapVJJP+1/VHLniuZrOKb9f1EeYv1OXQINkdKHsXcX9gwviTWHw0ci0Tj8v+i+E/qVXm6pjfg/GDmcyvc06Ym8buyvsHlhGCx/4vFL2bWT636rwGV8NyaL1vdr8xxzPmzCYZFo052PiCMP4piJYfl1I9G/oLwdNVM0H2E+X+J/KJ5W06e4oq76Fv64pw7GPFV5ztbRL6/qWxVDlU4xvfVjzmbN9ll2I6t3R8ev7rxp4pX5OGk1u9F6/sJwdPPVV+mpQoMuz3oUtQs14AeOPG06M6l8ivbU7spxj7zOYpCpDDqCCPeN8UhNwkpLdaktJqzNHz815eRx4xMw+6SMe7xFS+GlOP/q2vgeepRtVUX3X1M+4flTLIkYNajV+Xj/DHicNQderGmna53qtTlwcux1xTJdhK0d3Vb9LBF4ti8P8Ah6rp3vb/ALIo1ebBTJTiEhOQy/8AjP7tWOliJt8Opef0uZqSX4qfl+hG8P4XLPfZrYHUkgfxxz8Nga2Ju6a2NFWvCl7zJjhvL2YikSSk7pui/X7AcdTC8KxVGrGppp4/sZK2Mozg466+BZoYnMgdwq0pACkt1IJJJA+iNsd+EKkqinUSVk0knfe3Wy7HNlKKjljf7/7HmNIowLnRXGezPaet2pr/AA/s/DTpxeOx9M4U4PB08m1vn1+dyExY6AYADABbeRecPkJMbpqid7Yi9SmgLHgRt0/firRw+L8I/GWnB2klZLozZ8vMsiq6EMrAFSOhB3BxQ8DOEoScZKzWjFMBUMAFM9KnzWP6wv4JMXp7iK/ulJ5Y4B8sZgSVRdjVWSfK8MlKwqnTz7myZdNKgYQbCM5o4r8lgeULqIra66sF617bxMVd2KzllVzG+I51p5Gkfqx8Og8ABjQlZGKUnJ3ZtXLfzTLfV4/wDGd7m2Huo749EWy8oUWdPT3b4xY+DnhpqO9jThpKNWLZQuGcQaB9aUTRBB6EH/Qx47CYqeGqZ4+R3K1FVY5WT8POJ/aiHvVv5Efzx2Ycfd/bh8GYZcN7SH3M8wkymtejFSPjjZxWcamCzx2dmhGDi418r6XKrwniJy8msAHukEHyO/8ALHnMFi3hamdK/Q6leiqscrYvxnjbZkKCoULZ2N2Th2P4jLFJJqyQvD4VUbtO9x/yQ361x5x/wI/rjZwGX9aUfD8/3E8RX9NPxFOd81bRxjwBY/HYfwP24vx6t7UaS8/yRTh0NHP0IvgvFvk4k7mouAAbqqv2e392OdgMd+FU/ZvfxNWIw/OtraxGYwGkvGWl18PJ8oGH3QV/lj19Kefht/8A5a+Ct+RxJxy4u3iinZHNGKRXWrU3v08seWw9eVCqqkd0dipTVSLi+oZ/NmaRpGq2Ph02FfwGDE15V6jqS3ZFKmqcFFdCb4nAUyEAIo9pdH2hz/THWxVNw4bTT3v9bsx0ZKWKnbt+hH8G4y2W1aVDBqsG/DyxiwPEJ4W6SumPxGGjWtd2saBlpdaK30lB+0Xj2lOeeCl3SZwpRyya7CmLlQwARPHOX8vmx+tjVmAIVtww+I3q/DEmzCY+vhX/AEpNLqunwMAmjKsVPUEg73uNsXR9OhJSipLZ6nGJLBgAMAG1ei6ZmyCBv2XdV913/EkfDC2fPv4ghGONbXVJvzLdiDiBgApnpU+ax/WF/BJi9PcRX90onL3H3ybFlUMpG6k106EHwOGyjcTCo4G1QPqF4zm0Zcc4auYiZHFqasWR0Njp7QMSnYiUU1ZmN8d4f8nmeMGwNx50d98Pi7q5inHLKxsfLfzTLfV4/wAAwh7myHuoksQWGr8PhY2YoyfMov8ATGeWFoSd5Qi35IYq1RKyk/iVDm3IpFIhRQoZTYHSwev7x9mPNcaw1OlUi4K11sdbA1ZTg8zvYcyG+GL7G/8A7OHt34Svv/ULX+df30G3J0StO2oA1GSLF72ovGfgkIyxDzK+j+qGY+TVJW7/AKj/AJ1y6qkZCgHURYAG1Xjbx2nCNOLSSdxHD5ycpJsY8ln+0H2xn+K4x8C0xD8n9UP4h/hLz/UYcfzGvMSHyah7l7v8sY+JVOZiZvxt8NB2FhlpRXqTXAOX45YRJJqJYmgDQABrw92Otw7hdGrQVSom2/Ex4rGThUyx6EJxzJiGZkW9Ioi/Ii8cjiGHjQruEduhtw1V1Kak9yc4DNeSnU/sq/2Fb/jeOvw+pfh9WPZS+hixMbYmD72+pW8rB2hIHXSx9+kFq/djg0aPNk4rs38Fc6M55VfyFeEZgRzRu1UG3vyO1/C7+GG4GqqWIjOWyf7X9CleDnTcUW3nJby4PlID+4j+ePScbjmw1+zT/L8zl8PdqvoQfLGShlL9tRIqgWK+dnYi/DHJ4ThsPWzc7dWsr2NmMq1adsn0LgM3CgA7SNQBQGsCgPjj0/PoU1bMkl4o5PLqSd7N+gpl82knqOrV10sD/DF6danU9ySfk7kSpyh7yaGPMfE5MtF2kcDztqA0Jd0b72wJr3DxGGGnA4aGIq5J1FBW3f03X1KnxLiPETxFYkRxAxUVoBXQQNTFq2YWfHqB8ZOzh8Pw5YB1JtZ1frrdbJLs9On7VVPR3nO27MoAmqu11Lp0/Sq9Xwr+uJzaHaf8Q4PlZ09f/Wzvftfb1LCPRSoV/wC0MzV3O4FF+Grckj3VgzHLf8Uycl/Tsuut3bw0RnvFuEzZZyk0bIb2JGx9qnoR7sWuepw2Lo4iOalJP6rzXQW4FwGbOOFiQkXu5HcX3np8OuBsXjMdRwkM1R+S6vyRu3AuFrlYI4U3CDr5k7k/EknCz5vi8TLE1pVZbv7S+A/wGcMAFM9KnzWP6wv4JMXp7iK/ulR5N4CmaZjJuq0NIJFk+db4vOVthdKmpbmuwppFYSayG5w4m+WyzyJWoaasWN2C/wADi0Vd2KVJZY3RjmazDSuzubZjZOHoyTUk/a66m3ct/NMt9Xj/AADGd7myHuoW4w7CGQperTtW59pHtq8ZcZKaoScN7dNx9BRdRKWxVeKs6lfkz5hhp728tX8ceexnMTj+GlUa6+9+fzOnQUWnzlH5ETOs0h74kY9NwxPuxzKkcTVd5qTfjc1xdKC9my+Bbstw9lyaIy6mDBym2416yu/jp2x6alhZxwUacldpptd/avb4HJnWTxDknptf0tceZcs84fQyosZW2FElipoDrQC/vxqhmqV1PK0kmtdNW108LCpWjTy3TbfT78RPjUQLwl1LRqzau6WG60LAB2vFMbCMp03ON4pu+l+mmnmWw8mozUXZu1tbdRPLRRduphUCo21EIVG5WgdgL6/ZilKnR/ERdGNtHeysulvzJnKpymqj6q2txlBIIoWikhdpBq/4ZZXYkkEGqrp9mMtOSpUHSq025K/+m6beqaY6Sc6inCSS062aJvg8JSCNSKIQWPI9T+/HUwcHChCLVmkjHXkpVJNdyPz0iRZnXKndaMAPoLBWBO2wNWCMZK8qdHE8yrHRxVna9mm9B9OMqlHLB6p7XtocRr2/yoopCPGFUlSupgG3F+8DFIp4jnOCaUkkrq13Z6/Qs3yuWpPVNt9dDnKQRs8HZxFWS+0uMrQ0FSGJHeJYjz8cVo06Mp0+XCzXvezbo1Zu2uoVJTUZ5pXT21v1v6Ca5XsUeAZdpC2qnAXSwPTUxPdI6fDFI0uRTlQVJyvez0s10u+ltvoWc+ZJVc9rW07eS63HfE+HyPlBH1kVV8epFX/PGjFYapUwXL3kkvVrcXRrQjiM/TUpz8LmGxik+4T/AAGPLSwWIi7OEvgzrqvSf+pfEc8MyMqSo7QyFVYEjQf6Y0YTDVqdaM505NJ9mKrVYSg4qav5lyg/WSiTQyhUKgsNJYsQeh3oafHzx6mn/UrKplaSTWqs3e3TfS3XuciXsQy3vd38vu5IY2CAwAGAAwAeMoPUXgBabAFAwA9T3AAYADABSvS1JpyaE+E4P/0kxZSy3l2FVY5rJdzPuEcYlyrF4iNxuCLB9+HNJmaM3HY3HLvqUHGc3CHE8msqFXAZT1BFjzwENX3MW5kySwZmREPdFbeVi6/14Vhqb3N9GnSr0OVLRxej6/O2m2l381bRuG8e05bKxxDvGGNdRUldWgigAdyGXoSB4XveKPcvR4c4xbqv3d0n2tffwfZ97aFnyELIih3LtXeY+JO5ryF9B4CsVMVWcZzcoqy6Lw+92OMAsMABgAMABgAMABgAMABgAMABgAMABgAMABgAMABgAMABgAMABgAMABgAMAGd8W5kz/DJJO3jTNQatSOCY5Ah6+BU6T1H/wAr2XZUSnKD11Q1RjLYqHpD50+XRxosUsaBg1OoFnReoncHZxpAPQlj1WlVK2ZWLxpWJL0a8JinBLgNpqlO4ok714+WNsHamrGLKnUk2a9ElCsQNK3z5xGaHLs0Qr1bcFbFsBsCN76ey8TFXY6nCjJPmTy+l/1+jMgmkLEsxJJNkk2Sf54abcNy7NUXva+2ni73a6pXatezutS3cF5rhhEJKvaKoOwa+5pLAlhR2Hh0AHQYo4mir7cXSs16W67W7Lr43tdtXs49I2V+hP8AcT8+DIzgSqKLytB+kbK/Qn+4n58HLZXnxD9I2V+hP9xPz4OWw58Q/SNlfoT/AHE/Pg5bDnxD9I2V+hP9xPz4OWw58Q/SNlfoT/cT8+DlsOfEP0jZX6E/3E/Pg5bDnxD9I2V+hP8AcT8+DlsOfEP0jZX6E/3E/Pg5bDnxD9I2V+hP9xPz4OWw58Q/SNlfoT/cT8+DlsOfEP0jZX6E/wBxPz4OWw58Q/SNlfoT/cT8+DlsOfEP0jZX6E/3E/Pg5bDnxD9I2V+hP9xPz4OWw58Q/SNlfoT/AHE/Pg5bDnxD9I2V+hP9xPz4OWw58Q/SNlfoT/cT8+DlsOfEP0jZX6E/3E/Pg5bDnxD9I2V+hP8AcT8+DlsOfEP0jZX6E/3E/Pg5bDnxD9I2V+hP9xPz4OWw58Q/SNlfoT/cT8+DlsOfEP0jZX6E/wBxPz4OWw58Q/SNlfoT/cT8+DlsOfEqvP3PkGYh7FI33Ba2VQdXRQNzQ3JY+IGno5Iy4l5VZmmg8+qKnNzWHyC5Rk3WTWG2+iysD4k2wIPka8ASqFdKDUkXqUnKSafUY8EM0FSwytExF2p2I60V6Ee/DaOHk4qSdvvt+4mtiIqTVvv78D6I4T2nZjtWDP4lV0r8B1HuJPvw5X6ku3QXzMAcEHEkGOc68M+T5g0AFcal8r6H/Xtw6Lui2EeXEZekk18v1FeA8qPmYxIW0qfV2u62vr54hyS0Fyqzq1JVYtxzX2fTt8PiRHFMg2XkaN6sb35jwOLxs1dCMRVqTa5jvbr4Xv8AVk7w3k6SWISFtOoWBpvY7i98VdSzIjRur3K9m8uY3aNvWU0Ri6d1cS1Z2LKnJEpj1ahqq9Nbe67/AH4XzNR/Idt9SsxQMziMDvltNe26rDLiEruxZM7yXJHEXDaiBZGmr92+FqpqPdCy3K/w3JtPIsaVbfuHUnDG7K4mMczsib41ym+XjMgbUB621beY3xSM7sZOjlV0RXBeFtmpNCGqFk9aHTFpSsikIZnYfcwctPlVD6tS3R2og+HwxEZ3LVKWVXEOX+Btm2bSaVepq9z4DBKViKdPOHMHA2yhXUbVuhqtx4HBGVwqU8gvy9y2+aUuG0qDQNWScEp2Jp0s2ox43wtsrJoc3YsHpYxMZXKzhldiU4Jym+Yj7TVpB9Xa7Hn1xWU7OxeFHMrsheJZNoJGjerH7x4HF07q4uUcrsywZHkySSIOW0kiwNN1798LdTUdGhdblbmgZHMZHeDaa9vTDL9RDVnYsx5Il7PVqGuvVrb3Xf78L5mo/kablZy0DSOsa+szUB7cMbsISu7IsfEeTZIojIG1FRZGmthua3xRVLsdKhZXuQPC8i2YkWNKs+PkB1OLt2QqMczsiY45yq+Wj7TVqUettVeF9cUjO+gydLKrkdwPhLZpyimgBbHrX/nFpSsUpwzuw65h5dfKAMTqUmrqqPX+WIjO5apTy6jPl/lMZxi3guxY72etVdYTOlTvdq7HU6lSSaTsjzmnls5ekeirA6GAqiPZ8Ri0oRqwylVKVGea5ZvRZwYNGJWAOwCn3dSPjt8MUi7QivAalecpeJp6LQrAXOsADafJK/UYAFIcuFFAYAEZcgrGyBgAXSEAVWABu3D0JuhgAcCIVWABuOHpd0MADhoQRWABCPIKpsAYAFpYAwojAAlBkVU7DAApPllfqMAHMGUVOgwAE+UV+owAewZZU6DABxPkVbqMACsUAUUBgARlyCMbIGABdIQBVYAG54el3QwAOOyFVgAbrw9AboYAHDwgiqwAIRZBVNgYAFpsuGFEYAEoMkqdBgA7nyqv1GADyDKKnQYAPJ8mr9RgA7y2WWMUoAHswALYA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6566" name="Picture 6" descr="https://spring12ell.wikispaces.com/file/view/18277796401.jpg/336878612/18277796401.jpg"/>
          <p:cNvPicPr>
            <a:picLocks noChangeAspect="1" noChangeArrowheads="1"/>
          </p:cNvPicPr>
          <p:nvPr/>
        </p:nvPicPr>
        <p:blipFill>
          <a:blip r:embed="rId2" cstate="print"/>
          <a:srcRect/>
          <a:stretch>
            <a:fillRect/>
          </a:stretch>
        </p:blipFill>
        <p:spPr bwMode="auto">
          <a:xfrm>
            <a:off x="1524001" y="1"/>
            <a:ext cx="3491880" cy="2736451"/>
          </a:xfrm>
          <a:prstGeom prst="rect">
            <a:avLst/>
          </a:prstGeom>
          <a:noFill/>
        </p:spPr>
      </p:pic>
      <p:pic>
        <p:nvPicPr>
          <p:cNvPr id="66568" name="Picture 8" descr="http://s.hswstatic.com/gif/spacecraft-re-entry-4.jpg"/>
          <p:cNvPicPr>
            <a:picLocks noChangeAspect="1" noChangeArrowheads="1"/>
          </p:cNvPicPr>
          <p:nvPr/>
        </p:nvPicPr>
        <p:blipFill>
          <a:blip r:embed="rId3" cstate="print"/>
          <a:srcRect/>
          <a:stretch>
            <a:fillRect/>
          </a:stretch>
        </p:blipFill>
        <p:spPr bwMode="auto">
          <a:xfrm>
            <a:off x="1524001" y="3429000"/>
            <a:ext cx="4431733" cy="2924944"/>
          </a:xfrm>
          <a:prstGeom prst="rect">
            <a:avLst/>
          </a:prstGeom>
          <a:noFill/>
          <a:effectLst>
            <a:reflection blurRad="6350" stA="50000" endA="300" endPos="55500" dist="50800" dir="5400000" sy="-100000" algn="bl" rotWithShape="0"/>
            <a:softEdge rad="63500"/>
          </a:effectLst>
        </p:spPr>
      </p:pic>
      <p:sp>
        <p:nvSpPr>
          <p:cNvPr id="8" name="Title 1"/>
          <p:cNvSpPr txBox="1">
            <a:spLocks/>
          </p:cNvSpPr>
          <p:nvPr/>
        </p:nvSpPr>
        <p:spPr bwMode="auto">
          <a:xfrm>
            <a:off x="0" y="6353944"/>
            <a:ext cx="12192000" cy="504056"/>
          </a:xfrm>
          <a:prstGeom prst="rect">
            <a:avLst/>
          </a:prstGeom>
          <a:solidFill>
            <a:schemeClr val="tx1"/>
          </a:solidFill>
          <a:ln>
            <a:noFill/>
          </a:ln>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a:lstStyle>
          <a:p>
            <a:r>
              <a:rPr lang="en-GB" sz="2400" smtClean="0">
                <a:solidFill>
                  <a:schemeClr val="bg1"/>
                </a:solidFill>
                <a:latin typeface="Comic Sans MS" panose="030F0702030302020204" pitchFamily="66" charset="0"/>
              </a:rPr>
              <a:t>l/o: to understand the composition of the atmosphere and why it changes.</a:t>
            </a: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earth's early atm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0"/>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188640"/>
            <a:ext cx="936104" cy="99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624392" y="1268760"/>
            <a:ext cx="2448272" cy="2554545"/>
          </a:xfrm>
          <a:prstGeom prst="rect">
            <a:avLst/>
          </a:prstGeom>
          <a:noFill/>
        </p:spPr>
        <p:txBody>
          <a:bodyPr wrap="square" rtlCol="0">
            <a:spAutoFit/>
          </a:bodyPr>
          <a:lstStyle/>
          <a:p>
            <a:r>
              <a:rPr lang="en-GB" sz="2000" dirty="0" smtClean="0">
                <a:latin typeface="+mn-lt"/>
              </a:rPr>
              <a:t>Compare the early atmosphere with todays atmosphere. </a:t>
            </a:r>
          </a:p>
          <a:p>
            <a:r>
              <a:rPr lang="en-GB" sz="2000" dirty="0" smtClean="0">
                <a:latin typeface="+mn-lt"/>
              </a:rPr>
              <a:t>Can you describe why the atmosphere has changed?</a:t>
            </a:r>
            <a:endParaRPr lang="en-GB" sz="2000" dirty="0">
              <a:latin typeface="+mn-lt"/>
            </a:endParaRPr>
          </a:p>
        </p:txBody>
      </p:sp>
      <p:pic>
        <p:nvPicPr>
          <p:cNvPr id="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472" y="240722"/>
            <a:ext cx="583848" cy="8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Image result for bronze med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8900" y="3933056"/>
            <a:ext cx="1040058" cy="105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131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Phase 1:</a:t>
            </a:r>
            <a:br>
              <a:rPr lang="en-GB" dirty="0" smtClean="0"/>
            </a:br>
            <a:r>
              <a:rPr lang="en-GB" b="1" dirty="0" smtClean="0">
                <a:solidFill>
                  <a:srgbClr val="FFFF00"/>
                </a:solidFill>
                <a:effectLst/>
              </a:rPr>
              <a:t>Volcanoes = Steam &amp; CO</a:t>
            </a:r>
            <a:r>
              <a:rPr lang="en-GB" b="1" baseline="-25000" dirty="0" smtClean="0">
                <a:solidFill>
                  <a:srgbClr val="FFFF00"/>
                </a:solidFill>
                <a:effectLst/>
              </a:rPr>
              <a:t>2</a:t>
            </a:r>
            <a:endParaRPr lang="en-GB" b="1" dirty="0">
              <a:solidFill>
                <a:srgbClr val="FFFF00"/>
              </a:solidFill>
              <a:effectLst/>
            </a:endParaRPr>
          </a:p>
        </p:txBody>
      </p:sp>
      <p:sp>
        <p:nvSpPr>
          <p:cNvPr id="5" name="Content Placeholder 4"/>
          <p:cNvSpPr>
            <a:spLocks noGrp="1"/>
          </p:cNvSpPr>
          <p:nvPr>
            <p:ph sz="half" idx="2"/>
          </p:nvPr>
        </p:nvSpPr>
        <p:spPr/>
        <p:txBody>
          <a:bodyPr/>
          <a:lstStyle/>
          <a:p>
            <a:pPr>
              <a:defRPr/>
            </a:pPr>
            <a:r>
              <a:rPr lang="en-GB" dirty="0" smtClean="0"/>
              <a:t>Volcanoes kept erupting giving out </a:t>
            </a:r>
            <a:r>
              <a:rPr lang="en-GB" b="1" dirty="0" smtClean="0">
                <a:solidFill>
                  <a:srgbClr val="FF0000"/>
                </a:solidFill>
                <a:effectLst/>
              </a:rPr>
              <a:t>Steam</a:t>
            </a:r>
            <a:r>
              <a:rPr lang="en-GB" dirty="0" smtClean="0"/>
              <a:t> and </a:t>
            </a:r>
            <a:r>
              <a:rPr lang="en-GB" b="1" dirty="0" smtClean="0">
                <a:solidFill>
                  <a:srgbClr val="FF0000"/>
                </a:solidFill>
                <a:effectLst/>
              </a:rPr>
              <a:t>CO</a:t>
            </a:r>
            <a:r>
              <a:rPr lang="en-GB" b="1" baseline="-25000" dirty="0" smtClean="0">
                <a:solidFill>
                  <a:srgbClr val="FF0000"/>
                </a:solidFill>
                <a:effectLst/>
              </a:rPr>
              <a:t>2</a:t>
            </a:r>
          </a:p>
          <a:p>
            <a:pPr>
              <a:buFont typeface="Wingdings" panose="05000000000000000000" pitchFamily="2" charset="2"/>
              <a:buNone/>
              <a:defRPr/>
            </a:pPr>
            <a:endParaRPr lang="en-GB" baseline="-25000" dirty="0" smtClean="0"/>
          </a:p>
          <a:p>
            <a:pPr>
              <a:defRPr/>
            </a:pPr>
            <a:r>
              <a:rPr lang="en-GB" dirty="0" smtClean="0"/>
              <a:t>The early atmosphere was </a:t>
            </a:r>
            <a:r>
              <a:rPr lang="en-GB" b="1" i="1" u="sng" dirty="0" smtClean="0"/>
              <a:t>nearly all CO</a:t>
            </a:r>
            <a:r>
              <a:rPr lang="en-GB" b="1" i="1" u="sng" baseline="-25000" dirty="0" smtClean="0"/>
              <a:t>2</a:t>
            </a:r>
          </a:p>
          <a:p>
            <a:pPr>
              <a:buFont typeface="Wingdings" panose="05000000000000000000" pitchFamily="2" charset="2"/>
              <a:buNone/>
              <a:defRPr/>
            </a:pPr>
            <a:endParaRPr lang="en-GB" baseline="-25000" dirty="0" smtClean="0"/>
          </a:p>
          <a:p>
            <a:pPr>
              <a:defRPr/>
            </a:pPr>
            <a:r>
              <a:rPr lang="en-GB" dirty="0" smtClean="0"/>
              <a:t>The </a:t>
            </a:r>
            <a:r>
              <a:rPr lang="en-GB" i="1" dirty="0" smtClean="0">
                <a:solidFill>
                  <a:srgbClr val="00B0F0"/>
                </a:solidFill>
              </a:rPr>
              <a:t>earth cooled </a:t>
            </a:r>
            <a:r>
              <a:rPr lang="en-GB" dirty="0" smtClean="0"/>
              <a:t>and water vapour </a:t>
            </a:r>
            <a:r>
              <a:rPr lang="en-GB" b="1" i="1" dirty="0" smtClean="0">
                <a:solidFill>
                  <a:srgbClr val="00B0F0"/>
                </a:solidFill>
              </a:rPr>
              <a:t>condensed</a:t>
            </a:r>
            <a:r>
              <a:rPr lang="en-GB" dirty="0" smtClean="0"/>
              <a:t> to form the </a:t>
            </a:r>
            <a:r>
              <a:rPr lang="en-GB" b="1" dirty="0" smtClean="0">
                <a:solidFill>
                  <a:srgbClr val="00B0F0"/>
                </a:solidFill>
              </a:rPr>
              <a:t>oceans</a:t>
            </a:r>
            <a:endParaRPr lang="en-GB" b="1" baseline="-25000" dirty="0" smtClean="0">
              <a:solidFill>
                <a:srgbClr val="00B0F0"/>
              </a:solidFill>
            </a:endParaRPr>
          </a:p>
          <a:p>
            <a:pPr>
              <a:defRPr/>
            </a:pPr>
            <a:endParaRPr lang="en-GB" baseline="-25000" dirty="0" smtClean="0"/>
          </a:p>
        </p:txBody>
      </p:sp>
      <p:pic>
        <p:nvPicPr>
          <p:cNvPr id="4100" name="Picture 2" descr="http://www.docbrown.info/page21/Image199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2000251"/>
            <a:ext cx="36004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0" y="6353944"/>
            <a:ext cx="12192000" cy="504056"/>
          </a:xfrm>
          <a:prstGeom prst="rect">
            <a:avLst/>
          </a:prstGeom>
          <a:solidFill>
            <a:schemeClr val="tx1"/>
          </a:solidFill>
          <a:ln>
            <a:noFill/>
          </a:ln>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a:lstStyle>
          <a:p>
            <a:r>
              <a:rPr lang="en-GB" sz="2400" smtClean="0">
                <a:solidFill>
                  <a:schemeClr val="bg1"/>
                </a:solidFill>
                <a:latin typeface="Comic Sans MS" panose="030F0702030302020204" pitchFamily="66" charset="0"/>
              </a:rPr>
              <a:t>l/o: to understand the composition of the atmosphere and why it changes.</a:t>
            </a:r>
            <a:endParaRPr lang="en-GB" sz="2400" dirty="0">
              <a:solidFill>
                <a:schemeClr val="bg1"/>
              </a:solidFill>
            </a:endParaRPr>
          </a:p>
        </p:txBody>
      </p:sp>
      <p:pic>
        <p:nvPicPr>
          <p:cNvPr id="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4472" y="240722"/>
            <a:ext cx="583848" cy="8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015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Phase 2:</a:t>
            </a:r>
            <a:br>
              <a:rPr lang="en-GB" dirty="0" smtClean="0"/>
            </a:br>
            <a:r>
              <a:rPr lang="en-GB" b="1" dirty="0" smtClean="0">
                <a:solidFill>
                  <a:srgbClr val="FFFF00"/>
                </a:solidFill>
                <a:effectLst/>
              </a:rPr>
              <a:t>Green Plants = Oxygen</a:t>
            </a:r>
            <a:endParaRPr lang="en-GB" b="1" dirty="0">
              <a:solidFill>
                <a:srgbClr val="FFFF00"/>
              </a:solidFill>
              <a:effectLst/>
            </a:endParaRPr>
          </a:p>
        </p:txBody>
      </p:sp>
      <p:sp>
        <p:nvSpPr>
          <p:cNvPr id="5" name="Content Placeholder 4"/>
          <p:cNvSpPr>
            <a:spLocks noGrp="1"/>
          </p:cNvSpPr>
          <p:nvPr>
            <p:ph sz="half" idx="2"/>
          </p:nvPr>
        </p:nvSpPr>
        <p:spPr>
          <a:xfrm>
            <a:off x="6172201" y="1600201"/>
            <a:ext cx="5684439" cy="4530725"/>
          </a:xfrm>
        </p:spPr>
        <p:txBody>
          <a:bodyPr/>
          <a:lstStyle/>
          <a:p>
            <a:pPr>
              <a:defRPr/>
            </a:pPr>
            <a:r>
              <a:rPr lang="en-GB" dirty="0" smtClean="0"/>
              <a:t>Green plants ran riot!</a:t>
            </a:r>
          </a:p>
          <a:p>
            <a:pPr>
              <a:defRPr/>
            </a:pPr>
            <a:endParaRPr lang="en-GB" sz="1400" dirty="0"/>
          </a:p>
          <a:p>
            <a:pPr>
              <a:defRPr/>
            </a:pPr>
            <a:r>
              <a:rPr lang="en-GB" dirty="0" smtClean="0"/>
              <a:t>Some CO</a:t>
            </a:r>
            <a:r>
              <a:rPr lang="en-GB" baseline="-25000" dirty="0" smtClean="0"/>
              <a:t>2 </a:t>
            </a:r>
            <a:r>
              <a:rPr lang="en-GB" dirty="0" smtClean="0"/>
              <a:t>dissolved into the oceans</a:t>
            </a:r>
          </a:p>
          <a:p>
            <a:pPr>
              <a:defRPr/>
            </a:pPr>
            <a:endParaRPr lang="en-GB" sz="1400" dirty="0"/>
          </a:p>
          <a:p>
            <a:pPr>
              <a:defRPr/>
            </a:pPr>
            <a:r>
              <a:rPr lang="en-GB" b="1" dirty="0" smtClean="0">
                <a:solidFill>
                  <a:srgbClr val="FF0000"/>
                </a:solidFill>
                <a:effectLst/>
              </a:rPr>
              <a:t>Green plants </a:t>
            </a:r>
            <a:r>
              <a:rPr lang="en-GB" dirty="0" smtClean="0"/>
              <a:t>steadily </a:t>
            </a:r>
            <a:r>
              <a:rPr lang="en-GB" b="1" dirty="0" smtClean="0">
                <a:solidFill>
                  <a:srgbClr val="FF0000"/>
                </a:solidFill>
                <a:effectLst/>
              </a:rPr>
              <a:t>converted CO</a:t>
            </a:r>
            <a:r>
              <a:rPr lang="en-GB" b="1" baseline="-25000" dirty="0" smtClean="0">
                <a:solidFill>
                  <a:srgbClr val="FF0000"/>
                </a:solidFill>
                <a:effectLst/>
              </a:rPr>
              <a:t>2 </a:t>
            </a:r>
            <a:r>
              <a:rPr lang="en-GB" b="1" dirty="0" smtClean="0">
                <a:solidFill>
                  <a:srgbClr val="FF0000"/>
                </a:solidFill>
                <a:effectLst/>
              </a:rPr>
              <a:t>into O</a:t>
            </a:r>
            <a:r>
              <a:rPr lang="en-GB" b="1" baseline="-25000" dirty="0" smtClean="0">
                <a:solidFill>
                  <a:srgbClr val="FF0000"/>
                </a:solidFill>
                <a:effectLst/>
              </a:rPr>
              <a:t>2</a:t>
            </a:r>
            <a:r>
              <a:rPr lang="en-GB" b="1" dirty="0" smtClean="0">
                <a:solidFill>
                  <a:srgbClr val="FF0000"/>
                </a:solidFill>
                <a:effectLst/>
              </a:rPr>
              <a:t> </a:t>
            </a:r>
            <a:r>
              <a:rPr lang="en-GB" dirty="0" smtClean="0"/>
              <a:t>by the process of </a:t>
            </a:r>
            <a:r>
              <a:rPr lang="en-GB" b="1" dirty="0" smtClean="0">
                <a:solidFill>
                  <a:srgbClr val="FF0000"/>
                </a:solidFill>
                <a:effectLst/>
              </a:rPr>
              <a:t>photosynthesis</a:t>
            </a:r>
          </a:p>
          <a:p>
            <a:pPr>
              <a:defRPr/>
            </a:pPr>
            <a:endParaRPr lang="en-GB" sz="1400" b="1" dirty="0">
              <a:solidFill>
                <a:srgbClr val="FF0000"/>
              </a:solidFill>
            </a:endParaRPr>
          </a:p>
          <a:p>
            <a:pPr>
              <a:defRPr/>
            </a:pPr>
            <a:r>
              <a:rPr lang="en-GB" b="1" dirty="0" smtClean="0">
                <a:solidFill>
                  <a:srgbClr val="00B0F0"/>
                </a:solidFill>
                <a:effectLst/>
              </a:rPr>
              <a:t>Nitrogen</a:t>
            </a:r>
            <a:r>
              <a:rPr lang="en-GB" dirty="0" smtClean="0"/>
              <a:t> released by </a:t>
            </a:r>
            <a:r>
              <a:rPr lang="en-GB" b="1" dirty="0" smtClean="0">
                <a:solidFill>
                  <a:srgbClr val="00B0F0"/>
                </a:solidFill>
                <a:effectLst/>
              </a:rPr>
              <a:t>denitrifying bacteria</a:t>
            </a:r>
            <a:endParaRPr lang="en-GB" b="1" dirty="0">
              <a:solidFill>
                <a:srgbClr val="00B0F0"/>
              </a:solidFill>
              <a:effectLst/>
            </a:endParaRPr>
          </a:p>
        </p:txBody>
      </p:sp>
      <p:pic>
        <p:nvPicPr>
          <p:cNvPr id="512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928814"/>
            <a:ext cx="39624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0" y="6353944"/>
            <a:ext cx="12192000" cy="504056"/>
          </a:xfrm>
          <a:prstGeom prst="rect">
            <a:avLst/>
          </a:prstGeom>
          <a:solidFill>
            <a:schemeClr val="tx1"/>
          </a:solidFill>
          <a:ln>
            <a:noFill/>
          </a:ln>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a:lstStyle>
          <a:p>
            <a:r>
              <a:rPr lang="en-GB" sz="2400" smtClean="0">
                <a:solidFill>
                  <a:schemeClr val="bg1"/>
                </a:solidFill>
                <a:latin typeface="Comic Sans MS" panose="030F0702030302020204" pitchFamily="66" charset="0"/>
              </a:rPr>
              <a:t>l/o: to understand the composition of the atmosphere and why it changes.</a:t>
            </a:r>
            <a:endParaRPr lang="en-GB" sz="2400" dirty="0">
              <a:solidFill>
                <a:schemeClr val="bg1"/>
              </a:solidFill>
            </a:endParaRPr>
          </a:p>
        </p:txBody>
      </p:sp>
      <p:pic>
        <p:nvPicPr>
          <p:cNvPr id="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4472" y="240722"/>
            <a:ext cx="583848" cy="8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169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Phase 3:</a:t>
            </a:r>
            <a:br>
              <a:rPr lang="en-GB" dirty="0" smtClean="0"/>
            </a:br>
            <a:r>
              <a:rPr lang="en-GB" b="1" dirty="0" smtClean="0">
                <a:solidFill>
                  <a:srgbClr val="FFFF00"/>
                </a:solidFill>
                <a:effectLst/>
              </a:rPr>
              <a:t>Ozone Layer = Animals &amp; Us</a:t>
            </a:r>
            <a:endParaRPr lang="en-GB" b="1" dirty="0">
              <a:solidFill>
                <a:srgbClr val="FFFF00"/>
              </a:solidFill>
              <a:effectLst/>
            </a:endParaRPr>
          </a:p>
        </p:txBody>
      </p:sp>
      <p:sp>
        <p:nvSpPr>
          <p:cNvPr id="8" name="Content Placeholder 7"/>
          <p:cNvSpPr>
            <a:spLocks noGrp="1"/>
          </p:cNvSpPr>
          <p:nvPr>
            <p:ph sz="half" idx="2"/>
          </p:nvPr>
        </p:nvSpPr>
        <p:spPr/>
        <p:txBody>
          <a:bodyPr/>
          <a:lstStyle/>
          <a:p>
            <a:pPr>
              <a:defRPr/>
            </a:pPr>
            <a:r>
              <a:rPr lang="en-GB" dirty="0" smtClean="0"/>
              <a:t>The </a:t>
            </a:r>
            <a:r>
              <a:rPr lang="en-GB" b="1" i="1" dirty="0" smtClean="0"/>
              <a:t>build up of O</a:t>
            </a:r>
            <a:r>
              <a:rPr lang="en-GB" b="1" i="1" baseline="-25000" dirty="0" smtClean="0"/>
              <a:t>2</a:t>
            </a:r>
            <a:r>
              <a:rPr lang="en-GB" b="1" i="1" dirty="0" smtClean="0"/>
              <a:t> </a:t>
            </a:r>
            <a:r>
              <a:rPr lang="en-GB" dirty="0" smtClean="0"/>
              <a:t>killed off early organisms  - allowing</a:t>
            </a:r>
            <a:r>
              <a:rPr lang="en-GB" b="1" i="1" dirty="0" smtClean="0"/>
              <a:t> evolution of complex organisms</a:t>
            </a:r>
          </a:p>
          <a:p>
            <a:pPr>
              <a:defRPr/>
            </a:pPr>
            <a:endParaRPr lang="en-GB" sz="1400" dirty="0"/>
          </a:p>
          <a:p>
            <a:pPr>
              <a:defRPr/>
            </a:pPr>
            <a:r>
              <a:rPr lang="en-GB" dirty="0" smtClean="0"/>
              <a:t>The </a:t>
            </a:r>
            <a:r>
              <a:rPr lang="en-GB" b="1" dirty="0" smtClean="0">
                <a:solidFill>
                  <a:srgbClr val="FF0000"/>
                </a:solidFill>
                <a:effectLst/>
              </a:rPr>
              <a:t>O</a:t>
            </a:r>
            <a:r>
              <a:rPr lang="en-GB" b="1" baseline="-25000" dirty="0" smtClean="0">
                <a:solidFill>
                  <a:srgbClr val="FF0000"/>
                </a:solidFill>
                <a:effectLst/>
              </a:rPr>
              <a:t>2</a:t>
            </a:r>
            <a:r>
              <a:rPr lang="en-GB" dirty="0" smtClean="0"/>
              <a:t> created the </a:t>
            </a:r>
            <a:r>
              <a:rPr lang="en-GB" b="1" dirty="0" smtClean="0">
                <a:solidFill>
                  <a:srgbClr val="FF0000"/>
                </a:solidFill>
                <a:effectLst/>
              </a:rPr>
              <a:t>Ozone layer (O</a:t>
            </a:r>
            <a:r>
              <a:rPr lang="en-GB" b="1" baseline="-25000" dirty="0" smtClean="0">
                <a:solidFill>
                  <a:srgbClr val="FF0000"/>
                </a:solidFill>
                <a:effectLst/>
              </a:rPr>
              <a:t>3</a:t>
            </a:r>
            <a:r>
              <a:rPr lang="en-GB" b="1" dirty="0" smtClean="0">
                <a:solidFill>
                  <a:srgbClr val="FF0000"/>
                </a:solidFill>
                <a:effectLst/>
              </a:rPr>
              <a:t>) </a:t>
            </a:r>
            <a:r>
              <a:rPr lang="en-GB" dirty="0" smtClean="0"/>
              <a:t>which blocks harmful </a:t>
            </a:r>
            <a:r>
              <a:rPr lang="en-GB" b="1" dirty="0" smtClean="0">
                <a:solidFill>
                  <a:srgbClr val="FF0000"/>
                </a:solidFill>
                <a:effectLst/>
              </a:rPr>
              <a:t>UV rays </a:t>
            </a:r>
            <a:r>
              <a:rPr lang="en-GB" dirty="0" smtClean="0"/>
              <a:t>from the sun</a:t>
            </a:r>
          </a:p>
          <a:p>
            <a:pPr>
              <a:defRPr/>
            </a:pPr>
            <a:endParaRPr lang="en-GB" sz="1400" dirty="0"/>
          </a:p>
          <a:p>
            <a:pPr>
              <a:defRPr/>
            </a:pPr>
            <a:r>
              <a:rPr lang="en-GB" b="1" dirty="0" smtClean="0">
                <a:solidFill>
                  <a:srgbClr val="00B0F0"/>
                </a:solidFill>
                <a:effectLst>
                  <a:outerShdw blurRad="38100" dist="38100" dir="2700000" algn="tl">
                    <a:srgbClr val="000000">
                      <a:alpha val="43137"/>
                    </a:srgbClr>
                  </a:outerShdw>
                </a:effectLst>
              </a:rPr>
              <a:t>Virtually no CO</a:t>
            </a:r>
            <a:r>
              <a:rPr lang="en-GB" b="1" baseline="-25000" dirty="0" smtClean="0">
                <a:solidFill>
                  <a:srgbClr val="00B0F0"/>
                </a:solidFill>
                <a:effectLst>
                  <a:outerShdw blurRad="38100" dist="38100" dir="2700000" algn="tl">
                    <a:srgbClr val="000000">
                      <a:alpha val="43137"/>
                    </a:srgbClr>
                  </a:outerShdw>
                </a:effectLst>
              </a:rPr>
              <a:t>2</a:t>
            </a:r>
            <a:r>
              <a:rPr lang="en-GB" b="1" dirty="0" smtClean="0">
                <a:solidFill>
                  <a:srgbClr val="00B0F0"/>
                </a:solidFill>
                <a:effectLst>
                  <a:outerShdw blurRad="38100" dist="38100" dir="2700000" algn="tl">
                    <a:srgbClr val="000000">
                      <a:alpha val="43137"/>
                    </a:srgbClr>
                  </a:outerShdw>
                </a:effectLst>
              </a:rPr>
              <a:t> </a:t>
            </a:r>
            <a:r>
              <a:rPr lang="en-GB" dirty="0" smtClean="0"/>
              <a:t>left</a:t>
            </a:r>
          </a:p>
        </p:txBody>
      </p:sp>
      <p:pic>
        <p:nvPicPr>
          <p:cNvPr id="6148" name="Picture 3" descr="C:\Documents and Settings\How\Local Settings\Temporary Internet Files\Content.IE5\V1HIHER2\MCj0231011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1" y="1857376"/>
            <a:ext cx="4214813"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0" y="6353944"/>
            <a:ext cx="12192000" cy="504056"/>
          </a:xfrm>
          <a:prstGeom prst="rect">
            <a:avLst/>
          </a:prstGeom>
          <a:solidFill>
            <a:schemeClr val="tx1"/>
          </a:solidFill>
          <a:ln>
            <a:noFill/>
          </a:ln>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a:lstStyle>
          <a:p>
            <a:r>
              <a:rPr lang="en-GB" sz="2400" smtClean="0">
                <a:solidFill>
                  <a:schemeClr val="bg1"/>
                </a:solidFill>
                <a:latin typeface="Comic Sans MS" panose="030F0702030302020204" pitchFamily="66" charset="0"/>
              </a:rPr>
              <a:t>l/o: to understand the composition of the atmosphere and why it changes.</a:t>
            </a:r>
            <a:endParaRPr lang="en-GB" sz="2400" dirty="0">
              <a:solidFill>
                <a:schemeClr val="bg1"/>
              </a:solidFill>
            </a:endParaRPr>
          </a:p>
        </p:txBody>
      </p:sp>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4472" y="240722"/>
            <a:ext cx="583848" cy="8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674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274639"/>
            <a:ext cx="8229600" cy="274637"/>
          </a:xfrm>
        </p:spPr>
        <p:txBody>
          <a:bodyPr/>
          <a:lstStyle/>
          <a:p>
            <a:r>
              <a:rPr lang="en-GB" altLang="en-US" sz="1800" b="1"/>
              <a:t>What activities do humans do to alter the atmosphere?</a:t>
            </a:r>
          </a:p>
        </p:txBody>
      </p:sp>
      <p:pic>
        <p:nvPicPr>
          <p:cNvPr id="12295" name="Picture 7" descr="defores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89" y="836614"/>
            <a:ext cx="2033587" cy="2244725"/>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Acid%20rainPNUMA_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288" y="4005263"/>
            <a:ext cx="1484312" cy="2170112"/>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descr="global-warmi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3860801"/>
            <a:ext cx="2717800" cy="2174875"/>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Arctic%20Ice%20Shelv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201" y="765176"/>
            <a:ext cx="1698625" cy="2409825"/>
          </a:xfrm>
          <a:prstGeom prst="rect">
            <a:avLst/>
          </a:prstGeom>
          <a:noFill/>
          <a:extLst>
            <a:ext uri="{909E8E84-426E-40DD-AFC4-6F175D3DCCD1}">
              <a14:hiddenFill xmlns:a14="http://schemas.microsoft.com/office/drawing/2010/main">
                <a:solidFill>
                  <a:srgbClr val="FFFFFF"/>
                </a:solidFill>
              </a14:hiddenFill>
            </a:ext>
          </a:extLst>
        </p:spPr>
      </p:pic>
      <p:pic>
        <p:nvPicPr>
          <p:cNvPr id="12303" name="Picture 15" descr="&#10;Midwest Flood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9739" y="3716338"/>
            <a:ext cx="28352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2305" name="Picture 17" descr="_39050637_car_fumes2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2314" y="692150"/>
            <a:ext cx="19335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2307" name="Picture 19" descr="factory_pollu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1814" y="2060576"/>
            <a:ext cx="2320925" cy="148272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bwMode="auto">
          <a:xfrm>
            <a:off x="0" y="6353944"/>
            <a:ext cx="12192000" cy="504056"/>
          </a:xfrm>
          <a:prstGeom prst="rect">
            <a:avLst/>
          </a:prstGeom>
          <a:solidFill>
            <a:schemeClr val="tx1"/>
          </a:solidFill>
          <a:ln>
            <a:noFill/>
          </a:ln>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a:lstStyle>
          <a:p>
            <a:r>
              <a:rPr lang="en-GB" sz="2400" smtClean="0">
                <a:solidFill>
                  <a:schemeClr val="bg1"/>
                </a:solidFill>
                <a:latin typeface="Comic Sans MS" panose="030F0702030302020204" pitchFamily="66" charset="0"/>
              </a:rPr>
              <a:t>l/o: to understand the composition of the atmosphere and why it changes.</a:t>
            </a:r>
            <a:endParaRPr lang="en-GB" sz="2400" dirty="0">
              <a:solidFill>
                <a:schemeClr val="bg1"/>
              </a:solidFill>
            </a:endParaRPr>
          </a:p>
        </p:txBody>
      </p:sp>
      <p:pic>
        <p:nvPicPr>
          <p:cNvPr id="11"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44472" y="240722"/>
            <a:ext cx="583848" cy="8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760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305"/>
                                        </p:tgtEl>
                                        <p:attrNameLst>
                                          <p:attrName>style.visibility</p:attrName>
                                        </p:attrNameLst>
                                      </p:cBhvr>
                                      <p:to>
                                        <p:strVal val="visible"/>
                                      </p:to>
                                    </p:set>
                                    <p:animEffect transition="in" filter="box(in)">
                                      <p:cBhvr>
                                        <p:cTn id="7" dur="500"/>
                                        <p:tgtEl>
                                          <p:spTgt spid="123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2307"/>
                                        </p:tgtEl>
                                        <p:attrNameLst>
                                          <p:attrName>style.visibility</p:attrName>
                                        </p:attrNameLst>
                                      </p:cBhvr>
                                      <p:to>
                                        <p:strVal val="visible"/>
                                      </p:to>
                                    </p:set>
                                    <p:animEffect transition="in" filter="diamond(in)">
                                      <p:cBhvr>
                                        <p:cTn id="12" dur="2000"/>
                                        <p:tgtEl>
                                          <p:spTgt spid="123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2301"/>
                                        </p:tgtEl>
                                        <p:attrNameLst>
                                          <p:attrName>style.visibility</p:attrName>
                                        </p:attrNameLst>
                                      </p:cBhvr>
                                      <p:to>
                                        <p:strVal val="visible"/>
                                      </p:to>
                                    </p:set>
                                    <p:animEffect transition="in" filter="circle(in)">
                                      <p:cBhvr>
                                        <p:cTn id="17" dur="2000"/>
                                        <p:tgtEl>
                                          <p:spTgt spid="123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checkerboard(across)">
                                      <p:cBhvr>
                                        <p:cTn id="22" dur="500"/>
                                        <p:tgtEl>
                                          <p:spTgt spid="122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299"/>
                                        </p:tgtEl>
                                        <p:attrNameLst>
                                          <p:attrName>style.visibility</p:attrName>
                                        </p:attrNameLst>
                                      </p:cBhvr>
                                      <p:to>
                                        <p:strVal val="visible"/>
                                      </p:to>
                                    </p:set>
                                    <p:anim calcmode="lin" valueType="num">
                                      <p:cBhvr additive="base">
                                        <p:cTn id="27" dur="500" fill="hold"/>
                                        <p:tgtEl>
                                          <p:spTgt spid="12299"/>
                                        </p:tgtEl>
                                        <p:attrNameLst>
                                          <p:attrName>ppt_x</p:attrName>
                                        </p:attrNameLst>
                                      </p:cBhvr>
                                      <p:tavLst>
                                        <p:tav tm="0">
                                          <p:val>
                                            <p:strVal val="#ppt_x"/>
                                          </p:val>
                                        </p:tav>
                                        <p:tav tm="100000">
                                          <p:val>
                                            <p:strVal val="#ppt_x"/>
                                          </p:val>
                                        </p:tav>
                                      </p:tavLst>
                                    </p:anim>
                                    <p:anim calcmode="lin" valueType="num">
                                      <p:cBhvr additive="base">
                                        <p:cTn id="28" dur="500" fill="hold"/>
                                        <p:tgtEl>
                                          <p:spTgt spid="1229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12303"/>
                                        </p:tgtEl>
                                        <p:attrNameLst>
                                          <p:attrName>style.visibility</p:attrName>
                                        </p:attrNameLst>
                                      </p:cBhvr>
                                      <p:to>
                                        <p:strVal val="visible"/>
                                      </p:to>
                                    </p:set>
                                    <p:animEffect transition="in" filter="wheel(4)">
                                      <p:cBhvr>
                                        <p:cTn id="33" dur="2000"/>
                                        <p:tgtEl>
                                          <p:spTgt spid="1230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nodeType="clickEffect">
                                  <p:stCondLst>
                                    <p:cond delay="0"/>
                                  </p:stCondLst>
                                  <p:childTnLst>
                                    <p:set>
                                      <p:cBhvr>
                                        <p:cTn id="37" dur="1" fill="hold">
                                          <p:stCondLst>
                                            <p:cond delay="0"/>
                                          </p:stCondLst>
                                        </p:cTn>
                                        <p:tgtEl>
                                          <p:spTgt spid="12297"/>
                                        </p:tgtEl>
                                        <p:attrNameLst>
                                          <p:attrName>style.visibility</p:attrName>
                                        </p:attrNameLst>
                                      </p:cBhvr>
                                      <p:to>
                                        <p:strVal val="visible"/>
                                      </p:to>
                                    </p:set>
                                    <p:animEffect transition="in" filter="wedge">
                                      <p:cBhvr>
                                        <p:cTn id="38" dur="20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en-US" sz="4000"/>
              <a:t>How do natural phenomena affect the atmosphere</a:t>
            </a:r>
          </a:p>
        </p:txBody>
      </p:sp>
      <p:sp>
        <p:nvSpPr>
          <p:cNvPr id="14339" name="Rectangle 3"/>
          <p:cNvSpPr>
            <a:spLocks noGrp="1" noChangeArrowheads="1"/>
          </p:cNvSpPr>
          <p:nvPr>
            <p:ph type="body" idx="1"/>
          </p:nvPr>
        </p:nvSpPr>
        <p:spPr/>
        <p:txBody>
          <a:bodyPr/>
          <a:lstStyle/>
          <a:p>
            <a:pPr>
              <a:lnSpc>
                <a:spcPct val="90000"/>
              </a:lnSpc>
            </a:pPr>
            <a:r>
              <a:rPr lang="en-GB" altLang="en-US"/>
              <a:t>Lightning</a:t>
            </a:r>
          </a:p>
          <a:p>
            <a:pPr>
              <a:lnSpc>
                <a:spcPct val="90000"/>
              </a:lnSpc>
            </a:pPr>
            <a:r>
              <a:rPr lang="en-GB" altLang="en-US"/>
              <a:t>Volcanoes</a:t>
            </a:r>
          </a:p>
          <a:p>
            <a:pPr>
              <a:lnSpc>
                <a:spcPct val="90000"/>
              </a:lnSpc>
            </a:pPr>
            <a:r>
              <a:rPr lang="en-GB" altLang="en-US"/>
              <a:t>Rain forests</a:t>
            </a:r>
          </a:p>
          <a:p>
            <a:pPr>
              <a:lnSpc>
                <a:spcPct val="90000"/>
              </a:lnSpc>
            </a:pPr>
            <a:r>
              <a:rPr lang="en-GB" altLang="en-US"/>
              <a:t>Cows and rice fields</a:t>
            </a:r>
          </a:p>
          <a:p>
            <a:pPr>
              <a:lnSpc>
                <a:spcPct val="90000"/>
              </a:lnSpc>
            </a:pPr>
            <a:r>
              <a:rPr lang="en-GB" altLang="en-US"/>
              <a:t>Photosynthesis</a:t>
            </a:r>
          </a:p>
          <a:p>
            <a:pPr>
              <a:lnSpc>
                <a:spcPct val="90000"/>
              </a:lnSpc>
            </a:pPr>
            <a:r>
              <a:rPr lang="en-GB" altLang="en-US"/>
              <a:t>Decay</a:t>
            </a:r>
          </a:p>
          <a:p>
            <a:pPr>
              <a:lnSpc>
                <a:spcPct val="90000"/>
              </a:lnSpc>
            </a:pPr>
            <a:r>
              <a:rPr lang="en-GB" altLang="en-US"/>
              <a:t>Ozone</a:t>
            </a:r>
          </a:p>
          <a:p>
            <a:pPr>
              <a:lnSpc>
                <a:spcPct val="90000"/>
              </a:lnSpc>
            </a:pPr>
            <a:r>
              <a:rPr lang="en-GB" altLang="en-US"/>
              <a:t>Nitrogen fixing</a:t>
            </a:r>
          </a:p>
        </p:txBody>
      </p:sp>
      <p:pic>
        <p:nvPicPr>
          <p:cNvPr id="14341" name="Picture 5" descr="light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6589" y="836613"/>
            <a:ext cx="1620837" cy="995362"/>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volca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4676" y="1550988"/>
            <a:ext cx="1393825" cy="1774825"/>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tropical_rain_forest_amaz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6951" y="2205039"/>
            <a:ext cx="1293813" cy="167957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cows_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7801" y="2852738"/>
            <a:ext cx="1736725" cy="1230312"/>
          </a:xfrm>
          <a:prstGeom prst="rect">
            <a:avLst/>
          </a:prstGeom>
          <a:noFill/>
          <a:extLst>
            <a:ext uri="{909E8E84-426E-40DD-AFC4-6F175D3DCCD1}">
              <a14:hiddenFill xmlns:a14="http://schemas.microsoft.com/office/drawing/2010/main">
                <a:solidFill>
                  <a:srgbClr val="FFFFFF"/>
                </a:solidFill>
              </a14:hiddenFill>
            </a:ext>
          </a:extLst>
        </p:spPr>
      </p:pic>
      <p:pic>
        <p:nvPicPr>
          <p:cNvPr id="14349" name="Picture 13" descr="24%20bohol_fiel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16951" y="4581525"/>
            <a:ext cx="1846263"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4351" name="Picture 15" descr="advanced_decay_top_ste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5414" y="4076700"/>
            <a:ext cx="1298575" cy="1423988"/>
          </a:xfrm>
          <a:prstGeom prst="rect">
            <a:avLst/>
          </a:prstGeom>
          <a:noFill/>
          <a:extLst>
            <a:ext uri="{909E8E84-426E-40DD-AFC4-6F175D3DCCD1}">
              <a14:hiddenFill xmlns:a14="http://schemas.microsoft.com/office/drawing/2010/main">
                <a:solidFill>
                  <a:srgbClr val="FFFFFF"/>
                </a:solidFill>
              </a14:hiddenFill>
            </a:ext>
          </a:extLst>
        </p:spPr>
      </p:pic>
      <p:pic>
        <p:nvPicPr>
          <p:cNvPr id="14353" name="Picture 17" descr="hole-in-ozone-lay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08664" y="4292601"/>
            <a:ext cx="1544637" cy="1158875"/>
          </a:xfrm>
          <a:prstGeom prst="rect">
            <a:avLst/>
          </a:prstGeom>
          <a:noFill/>
          <a:extLst>
            <a:ext uri="{909E8E84-426E-40DD-AFC4-6F175D3DCCD1}">
              <a14:hiddenFill xmlns:a14="http://schemas.microsoft.com/office/drawing/2010/main">
                <a:solidFill>
                  <a:srgbClr val="FFFFFF"/>
                </a:solidFill>
              </a14:hiddenFill>
            </a:ext>
          </a:extLst>
        </p:spPr>
      </p:pic>
      <p:pic>
        <p:nvPicPr>
          <p:cNvPr id="14355" name="Picture 19" descr="Rhizobiu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11901" y="5589589"/>
            <a:ext cx="1844675" cy="90487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bwMode="auto">
          <a:xfrm>
            <a:off x="0" y="6353944"/>
            <a:ext cx="12192000" cy="504056"/>
          </a:xfrm>
          <a:prstGeom prst="rect">
            <a:avLst/>
          </a:prstGeom>
          <a:solidFill>
            <a:schemeClr val="tx1"/>
          </a:solidFill>
          <a:ln>
            <a:noFill/>
          </a:ln>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a:lstStyle>
          <a:p>
            <a:r>
              <a:rPr lang="en-GB" sz="2400" smtClean="0">
                <a:solidFill>
                  <a:schemeClr val="bg1"/>
                </a:solidFill>
                <a:latin typeface="Comic Sans MS" panose="030F0702030302020204" pitchFamily="66" charset="0"/>
              </a:rPr>
              <a:t>l/o: to understand the composition of the atmosphere and why it changes.</a:t>
            </a:r>
            <a:endParaRPr lang="en-GB" sz="2400" dirty="0">
              <a:solidFill>
                <a:schemeClr val="bg1"/>
              </a:solidFill>
            </a:endParaRPr>
          </a:p>
        </p:txBody>
      </p:sp>
      <p:pic>
        <p:nvPicPr>
          <p:cNvPr id="13"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90476" y="174231"/>
            <a:ext cx="583848" cy="8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14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ircle(in)">
                                      <p:cBhvr>
                                        <p:cTn id="7" dur="20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circle(in)">
                                      <p:cBhvr>
                                        <p:cTn id="12" dur="2000"/>
                                        <p:tgtEl>
                                          <p:spTgt spid="143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 calcmode="lin" valueType="num">
                                      <p:cBhvr additive="base">
                                        <p:cTn id="17"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4343"/>
                                        </p:tgtEl>
                                        <p:attrNameLst>
                                          <p:attrName>style.visibility</p:attrName>
                                        </p:attrNameLst>
                                      </p:cBhvr>
                                      <p:to>
                                        <p:strVal val="visible"/>
                                      </p:to>
                                    </p:set>
                                    <p:anim calcmode="lin" valueType="num">
                                      <p:cBhvr additive="base">
                                        <p:cTn id="23" dur="500" fill="hold"/>
                                        <p:tgtEl>
                                          <p:spTgt spid="14343"/>
                                        </p:tgtEl>
                                        <p:attrNameLst>
                                          <p:attrName>ppt_x</p:attrName>
                                        </p:attrNameLst>
                                      </p:cBhvr>
                                      <p:tavLst>
                                        <p:tav tm="0">
                                          <p:val>
                                            <p:strVal val="#ppt_x"/>
                                          </p:val>
                                        </p:tav>
                                        <p:tav tm="100000">
                                          <p:val>
                                            <p:strVal val="#ppt_x"/>
                                          </p:val>
                                        </p:tav>
                                      </p:tavLst>
                                    </p:anim>
                                    <p:anim calcmode="lin" valueType="num">
                                      <p:cBhvr additive="base">
                                        <p:cTn id="24"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14339">
                                            <p:txEl>
                                              <p:pRg st="2" end="2"/>
                                            </p:txEl>
                                          </p:spTgt>
                                        </p:tgtEl>
                                        <p:attrNameLst>
                                          <p:attrName>style.visibility</p:attrName>
                                        </p:attrNameLst>
                                      </p:cBhvr>
                                      <p:to>
                                        <p:strVal val="visible"/>
                                      </p:to>
                                    </p:set>
                                    <p:animEffect transition="in" filter="diamond(in)">
                                      <p:cBhvr>
                                        <p:cTn id="29" dur="2000"/>
                                        <p:tgtEl>
                                          <p:spTgt spid="14339">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14345"/>
                                        </p:tgtEl>
                                        <p:attrNameLst>
                                          <p:attrName>style.visibility</p:attrName>
                                        </p:attrNameLst>
                                      </p:cBhvr>
                                      <p:to>
                                        <p:strVal val="visible"/>
                                      </p:to>
                                    </p:set>
                                    <p:animEffect transition="in" filter="diamond(in)">
                                      <p:cBhvr>
                                        <p:cTn id="34" dur="2000"/>
                                        <p:tgtEl>
                                          <p:spTgt spid="143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14339">
                                            <p:txEl>
                                              <p:pRg st="3" end="3"/>
                                            </p:txEl>
                                          </p:spTgt>
                                        </p:tgtEl>
                                        <p:attrNameLst>
                                          <p:attrName>style.visibility</p:attrName>
                                        </p:attrNameLst>
                                      </p:cBhvr>
                                      <p:to>
                                        <p:strVal val="visible"/>
                                      </p:to>
                                    </p:set>
                                    <p:animEffect transition="in" filter="checkerboard(across)">
                                      <p:cBhvr>
                                        <p:cTn id="39" dur="500"/>
                                        <p:tgtEl>
                                          <p:spTgt spid="14339">
                                            <p:txEl>
                                              <p:pRg st="3" end="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14347"/>
                                        </p:tgtEl>
                                        <p:attrNameLst>
                                          <p:attrName>style.visibility</p:attrName>
                                        </p:attrNameLst>
                                      </p:cBhvr>
                                      <p:to>
                                        <p:strVal val="visible"/>
                                      </p:to>
                                    </p:set>
                                    <p:animEffect transition="in" filter="checkerboard(across)">
                                      <p:cBhvr>
                                        <p:cTn id="44" dur="500"/>
                                        <p:tgtEl>
                                          <p:spTgt spid="1434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0" presetClass="entr" presetSubtype="0" fill="hold" nodeType="clickEffect">
                                  <p:stCondLst>
                                    <p:cond delay="0"/>
                                  </p:stCondLst>
                                  <p:childTnLst>
                                    <p:set>
                                      <p:cBhvr>
                                        <p:cTn id="48" dur="1" fill="hold">
                                          <p:stCondLst>
                                            <p:cond delay="0"/>
                                          </p:stCondLst>
                                        </p:cTn>
                                        <p:tgtEl>
                                          <p:spTgt spid="14349"/>
                                        </p:tgtEl>
                                        <p:attrNameLst>
                                          <p:attrName>style.visibility</p:attrName>
                                        </p:attrNameLst>
                                      </p:cBhvr>
                                      <p:to>
                                        <p:strVal val="visible"/>
                                      </p:to>
                                    </p:set>
                                    <p:animEffect transition="in" filter="wedge">
                                      <p:cBhvr>
                                        <p:cTn id="49" dur="2000"/>
                                        <p:tgtEl>
                                          <p:spTgt spid="1434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14339">
                                            <p:txEl>
                                              <p:pRg st="4" end="4"/>
                                            </p:txEl>
                                          </p:spTgt>
                                        </p:tgtEl>
                                        <p:attrNameLst>
                                          <p:attrName>style.visibility</p:attrName>
                                        </p:attrNameLst>
                                      </p:cBhvr>
                                      <p:to>
                                        <p:strVal val="visible"/>
                                      </p:to>
                                    </p:set>
                                    <p:animEffect transition="in" filter="box(in)">
                                      <p:cBhvr>
                                        <p:cTn id="54" dur="500"/>
                                        <p:tgtEl>
                                          <p:spTgt spid="14339">
                                            <p:txEl>
                                              <p:pRg st="4" end="4"/>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1" presetClass="entr" presetSubtype="4" fill="hold" nodeType="clickEffect">
                                  <p:stCondLst>
                                    <p:cond delay="0"/>
                                  </p:stCondLst>
                                  <p:childTnLst>
                                    <p:set>
                                      <p:cBhvr>
                                        <p:cTn id="58" dur="1" fill="hold">
                                          <p:stCondLst>
                                            <p:cond delay="0"/>
                                          </p:stCondLst>
                                        </p:cTn>
                                        <p:tgtEl>
                                          <p:spTgt spid="14339">
                                            <p:txEl>
                                              <p:pRg st="5" end="5"/>
                                            </p:txEl>
                                          </p:spTgt>
                                        </p:tgtEl>
                                        <p:attrNameLst>
                                          <p:attrName>style.visibility</p:attrName>
                                        </p:attrNameLst>
                                      </p:cBhvr>
                                      <p:to>
                                        <p:strVal val="visible"/>
                                      </p:to>
                                    </p:set>
                                    <p:animEffect transition="in" filter="wheel(4)">
                                      <p:cBhvr>
                                        <p:cTn id="59" dur="2000"/>
                                        <p:tgtEl>
                                          <p:spTgt spid="14339">
                                            <p:txEl>
                                              <p:pRg st="5" end="5"/>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8" presetClass="entr" presetSubtype="16" fill="hold" nodeType="clickEffect">
                                  <p:stCondLst>
                                    <p:cond delay="0"/>
                                  </p:stCondLst>
                                  <p:childTnLst>
                                    <p:set>
                                      <p:cBhvr>
                                        <p:cTn id="63" dur="1" fill="hold">
                                          <p:stCondLst>
                                            <p:cond delay="0"/>
                                          </p:stCondLst>
                                        </p:cTn>
                                        <p:tgtEl>
                                          <p:spTgt spid="14351"/>
                                        </p:tgtEl>
                                        <p:attrNameLst>
                                          <p:attrName>style.visibility</p:attrName>
                                        </p:attrNameLst>
                                      </p:cBhvr>
                                      <p:to>
                                        <p:strVal val="visible"/>
                                      </p:to>
                                    </p:set>
                                    <p:animEffect transition="in" filter="diamond(in)">
                                      <p:cBhvr>
                                        <p:cTn id="64" dur="2000"/>
                                        <p:tgtEl>
                                          <p:spTgt spid="1435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4353"/>
                                        </p:tgtEl>
                                        <p:attrNameLst>
                                          <p:attrName>style.visibility</p:attrName>
                                        </p:attrNameLst>
                                      </p:cBhvr>
                                      <p:to>
                                        <p:strVal val="visible"/>
                                      </p:to>
                                    </p:set>
                                    <p:anim calcmode="lin" valueType="num">
                                      <p:cBhvr additive="base">
                                        <p:cTn id="73" dur="500" fill="hold"/>
                                        <p:tgtEl>
                                          <p:spTgt spid="14353"/>
                                        </p:tgtEl>
                                        <p:attrNameLst>
                                          <p:attrName>ppt_x</p:attrName>
                                        </p:attrNameLst>
                                      </p:cBhvr>
                                      <p:tavLst>
                                        <p:tav tm="0">
                                          <p:val>
                                            <p:strVal val="#ppt_x"/>
                                          </p:val>
                                        </p:tav>
                                        <p:tav tm="100000">
                                          <p:val>
                                            <p:strVal val="#ppt_x"/>
                                          </p:val>
                                        </p:tav>
                                      </p:tavLst>
                                    </p:anim>
                                    <p:anim calcmode="lin" valueType="num">
                                      <p:cBhvr additive="base">
                                        <p:cTn id="74" dur="500" fill="hold"/>
                                        <p:tgtEl>
                                          <p:spTgt spid="14353"/>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4339">
                                            <p:txEl>
                                              <p:pRg st="7" end="7"/>
                                            </p:txEl>
                                          </p:spTgt>
                                        </p:tgtEl>
                                        <p:attrNameLst>
                                          <p:attrName>style.visibility</p:attrName>
                                        </p:attrNameLst>
                                      </p:cBhvr>
                                      <p:to>
                                        <p:strVal val="visible"/>
                                      </p:to>
                                    </p:set>
                                    <p:anim calcmode="lin" valueType="num">
                                      <p:cBhvr additive="base">
                                        <p:cTn id="79"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0" presetClass="entr" presetSubtype="0" fill="hold" nodeType="clickEffect">
                                  <p:stCondLst>
                                    <p:cond delay="0"/>
                                  </p:stCondLst>
                                  <p:childTnLst>
                                    <p:set>
                                      <p:cBhvr>
                                        <p:cTn id="84" dur="1" fill="hold">
                                          <p:stCondLst>
                                            <p:cond delay="0"/>
                                          </p:stCondLst>
                                        </p:cTn>
                                        <p:tgtEl>
                                          <p:spTgt spid="14355"/>
                                        </p:tgtEl>
                                        <p:attrNameLst>
                                          <p:attrName>style.visibility</p:attrName>
                                        </p:attrNameLst>
                                      </p:cBhvr>
                                      <p:to>
                                        <p:strVal val="visible"/>
                                      </p:to>
                                    </p:set>
                                    <p:animEffect transition="in" filter="wedge">
                                      <p:cBhvr>
                                        <p:cTn id="85" dur="2000"/>
                                        <p:tgtEl>
                                          <p:spTgt spid="14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03512" y="260648"/>
            <a:ext cx="8640960" cy="1512168"/>
          </a:xfrm>
          <a:prstGeom prst="roundRect">
            <a:avLst/>
          </a:prstGeom>
          <a:solidFill>
            <a:schemeClr val="bg1"/>
          </a:solidFill>
          <a:effectLst>
            <a:glow rad="228600">
              <a:srgbClr val="FFFF00">
                <a:alpha val="40000"/>
              </a:srgb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9" name="Picture 11" descr="carbonatom"/>
          <p:cNvPicPr>
            <a:picLocks noChangeAspect="1" noChangeArrowheads="1"/>
          </p:cNvPicPr>
          <p:nvPr/>
        </p:nvPicPr>
        <p:blipFill>
          <a:blip r:embed="rId2" cstate="print"/>
          <a:srcRect/>
          <a:stretch>
            <a:fillRect/>
          </a:stretch>
        </p:blipFill>
        <p:spPr bwMode="auto">
          <a:xfrm>
            <a:off x="4151313" y="2133600"/>
            <a:ext cx="3529012" cy="2895600"/>
          </a:xfrm>
          <a:prstGeom prst="rect">
            <a:avLst/>
          </a:prstGeom>
          <a:noFill/>
        </p:spPr>
      </p:pic>
      <p:sp>
        <p:nvSpPr>
          <p:cNvPr id="2050" name="Rectangle 2"/>
          <p:cNvSpPr>
            <a:spLocks noGrp="1" noChangeArrowheads="1"/>
          </p:cNvSpPr>
          <p:nvPr>
            <p:ph type="ctrTitle"/>
          </p:nvPr>
        </p:nvSpPr>
        <p:spPr>
          <a:xfrm>
            <a:off x="2140024" y="230784"/>
            <a:ext cx="7772400" cy="1470025"/>
          </a:xfrm>
        </p:spPr>
        <p:txBody>
          <a:bodyPr/>
          <a:lstStyle/>
          <a:p>
            <a:r>
              <a:rPr lang="en-GB" sz="6000" b="1" dirty="0"/>
              <a:t>The Carbon Cycle</a:t>
            </a:r>
          </a:p>
        </p:txBody>
      </p:sp>
      <p:sp>
        <p:nvSpPr>
          <p:cNvPr id="2054" name="AutoShape 6"/>
          <p:cNvSpPr>
            <a:spLocks noChangeArrowheads="1"/>
          </p:cNvSpPr>
          <p:nvPr/>
        </p:nvSpPr>
        <p:spPr bwMode="auto">
          <a:xfrm>
            <a:off x="7464426" y="2492376"/>
            <a:ext cx="2519363" cy="2581275"/>
          </a:xfrm>
          <a:prstGeom prst="curvedLeftArrow">
            <a:avLst>
              <a:gd name="adj1" fmla="val 20491"/>
              <a:gd name="adj2" fmla="val 40983"/>
              <a:gd name="adj3" fmla="val 33333"/>
            </a:avLst>
          </a:prstGeom>
          <a:solidFill>
            <a:schemeClr val="accent1"/>
          </a:solidFill>
          <a:ln w="9525">
            <a:solidFill>
              <a:schemeClr val="tx1"/>
            </a:solidFill>
            <a:miter lim="800000"/>
            <a:headEnd/>
            <a:tailEnd/>
          </a:ln>
          <a:effectLst/>
        </p:spPr>
        <p:txBody>
          <a:bodyPr wrap="none" anchor="ctr"/>
          <a:lstStyle/>
          <a:p>
            <a:endParaRPr lang="en-GB"/>
          </a:p>
        </p:txBody>
      </p:sp>
      <p:sp>
        <p:nvSpPr>
          <p:cNvPr id="2055" name="AutoShape 7"/>
          <p:cNvSpPr>
            <a:spLocks noChangeArrowheads="1"/>
          </p:cNvSpPr>
          <p:nvPr/>
        </p:nvSpPr>
        <p:spPr bwMode="auto">
          <a:xfrm flipV="1">
            <a:off x="1992313" y="2205039"/>
            <a:ext cx="2462212" cy="2663825"/>
          </a:xfrm>
          <a:prstGeom prst="curvedRightArrow">
            <a:avLst>
              <a:gd name="adj1" fmla="val 21638"/>
              <a:gd name="adj2" fmla="val 43275"/>
              <a:gd name="adj3" fmla="val 33333"/>
            </a:avLst>
          </a:prstGeom>
          <a:solidFill>
            <a:schemeClr val="accent1"/>
          </a:solidFill>
          <a:ln w="9525">
            <a:solidFill>
              <a:schemeClr val="tx1"/>
            </a:solidFill>
            <a:miter lim="800000"/>
            <a:headEnd/>
            <a:tailEnd/>
          </a:ln>
          <a:effectLst/>
        </p:spPr>
        <p:txBody>
          <a:bodyPr wrap="none" anchor="ctr"/>
          <a:lstStyle/>
          <a:p>
            <a:endParaRPr lang="en-GB"/>
          </a:p>
        </p:txBody>
      </p:sp>
      <p:sp>
        <p:nvSpPr>
          <p:cNvPr id="7" name="Title 1"/>
          <p:cNvSpPr txBox="1">
            <a:spLocks/>
          </p:cNvSpPr>
          <p:nvPr/>
        </p:nvSpPr>
        <p:spPr bwMode="auto">
          <a:xfrm>
            <a:off x="0" y="6353944"/>
            <a:ext cx="12192000" cy="504056"/>
          </a:xfrm>
          <a:prstGeom prst="rect">
            <a:avLst/>
          </a:prstGeom>
          <a:solidFill>
            <a:schemeClr val="tx1"/>
          </a:solidFill>
          <a:ln>
            <a:noFill/>
          </a:ln>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a:lstStyle>
          <a:p>
            <a:r>
              <a:rPr lang="en-GB" sz="2400" smtClean="0">
                <a:solidFill>
                  <a:schemeClr val="bg1"/>
                </a:solidFill>
                <a:latin typeface="Comic Sans MS" panose="030F0702030302020204" pitchFamily="66" charset="0"/>
              </a:rPr>
              <a:t>l/o: to understand the composition of the atmosphere and why it changes.</a:t>
            </a:r>
            <a:endParaRPr lang="en-GB" sz="24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2">
      <a:dk1>
        <a:sysClr val="windowText" lastClr="000000"/>
      </a:dk1>
      <a:lt1>
        <a:srgbClr val="C3D69B"/>
      </a:lt1>
      <a:dk2>
        <a:srgbClr val="1F497D"/>
      </a:dk2>
      <a:lt2>
        <a:srgbClr val="C3D69B"/>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6907</TotalTime>
  <Words>830</Words>
  <Application>Microsoft Office PowerPoint</Application>
  <PresentationFormat>Widescreen</PresentationFormat>
  <Paragraphs>138</Paragraphs>
  <Slides>19</Slides>
  <Notes>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Comic Sans MS</vt:lpstr>
      <vt:lpstr>Wingdings</vt:lpstr>
      <vt:lpstr>Theme1</vt:lpstr>
      <vt:lpstr>The Carbon Cycle</vt:lpstr>
      <vt:lpstr>PowerPoint Presentation</vt:lpstr>
      <vt:lpstr>PowerPoint Presentation</vt:lpstr>
      <vt:lpstr>Phase 1: Volcanoes = Steam &amp; CO2</vt:lpstr>
      <vt:lpstr>Phase 2: Green Plants = Oxygen</vt:lpstr>
      <vt:lpstr>Phase 3: Ozone Layer = Animals &amp; Us</vt:lpstr>
      <vt:lpstr>What activities do humans do to alter the atmosphere?</vt:lpstr>
      <vt:lpstr>How do natural phenomena affect the atmosphere</vt:lpstr>
      <vt:lpstr>The Carbon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your diagram to answer the following sentences...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Carbon Cycle</dc:title>
  <dc:creator>R Baddeley</dc:creator>
  <cp:lastModifiedBy>R Baddeley</cp:lastModifiedBy>
  <cp:revision>48</cp:revision>
  <cp:lastPrinted>2019-12-20T14:06:02Z</cp:lastPrinted>
  <dcterms:created xsi:type="dcterms:W3CDTF">2012-07-15T08:05:51Z</dcterms:created>
  <dcterms:modified xsi:type="dcterms:W3CDTF">2020-01-09T10:59:09Z</dcterms:modified>
</cp:coreProperties>
</file>