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7" r:id="rId2"/>
    <p:sldId id="279" r:id="rId3"/>
    <p:sldId id="276" r:id="rId4"/>
    <p:sldId id="273" r:id="rId5"/>
    <p:sldId id="280" r:id="rId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1425"/>
    <a:srgbClr val="FAEEEA"/>
    <a:srgbClr val="93C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D677ABC-1377-4182-AE50-B53E41B52E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B68E23-3CCF-499B-A978-FA19F76F5A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CF844-A417-44FA-ADED-52A28DF06937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33C900-B6BA-4EAA-8969-47B70B83E4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95A543-B606-4411-A8F3-E14AE9FF63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E6FF0-FB34-4EF1-B3EA-FE27F2548F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689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8845C-4A5C-4694-841D-49A12A39B1D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A0908-A89F-4CAC-82EF-C2918E78AA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02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23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042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424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46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3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1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10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51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287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44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5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03CBB-220A-4B14-88DA-74B7BD87571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BD4CD-66F9-4B0B-B4FF-FB9356D070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438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>
            <a:extLst>
              <a:ext uri="{FF2B5EF4-FFF2-40B4-BE49-F238E27FC236}">
                <a16:creationId xmlns:a16="http://schemas.microsoft.com/office/drawing/2014/main" id="{CF4CC574-AA2E-402D-B4CC-01364DDFC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639" y="1632648"/>
            <a:ext cx="8244019" cy="3662541"/>
          </a:xfrm>
          <a:prstGeom prst="rect">
            <a:avLst/>
          </a:prstGeom>
          <a:noFill/>
          <a:ln w="50800">
            <a:solidFill>
              <a:srgbClr val="7030A0"/>
            </a:solidFill>
            <a:prstDash val="dashDot"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sz="2800" b="1" u="sng" dirty="0">
                <a:solidFill>
                  <a:srgbClr val="FF0000"/>
                </a:solidFill>
                <a:latin typeface="Calibri" pitchFamily="34" charset="0"/>
              </a:rPr>
              <a:t>Developing</a:t>
            </a:r>
            <a:r>
              <a:rPr lang="en-GB" sz="2800" b="1" dirty="0">
                <a:solidFill>
                  <a:srgbClr val="FF0000"/>
                </a:solidFill>
                <a:latin typeface="Calibri" pitchFamily="34" charset="0"/>
              </a:rPr>
              <a:t>:  Recognise some items and furniture in the classroom</a:t>
            </a:r>
          </a:p>
          <a:p>
            <a:endParaRPr lang="en-GB" sz="2800" b="1" dirty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en-GB" sz="2800" b="1" u="sng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</a:rPr>
              <a:t>Secure:</a:t>
            </a:r>
            <a:r>
              <a:rPr lang="en-GB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</a:rPr>
              <a:t>  Use new vocabulary describing where something is</a:t>
            </a:r>
          </a:p>
          <a:p>
            <a:r>
              <a:rPr lang="en-GB" sz="2800" b="1" u="sng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Secure </a:t>
            </a:r>
            <a:r>
              <a:rPr lang="en-GB" sz="3600" b="1" u="sng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+</a:t>
            </a:r>
            <a:r>
              <a:rPr lang="en-GB" sz="2800" b="1" u="sng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:</a:t>
            </a:r>
            <a:r>
              <a:rPr lang="en-GB" sz="28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  Can create general rules or describe what someone is allowed to do or not</a:t>
            </a:r>
          </a:p>
          <a:p>
            <a:pPr algn="ctr"/>
            <a:endParaRPr lang="en-GB" sz="28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CE13AAE-44B5-4C6F-AAB3-3FEF88E53DC6}"/>
              </a:ext>
            </a:extLst>
          </p:cNvPr>
          <p:cNvSpPr txBox="1">
            <a:spLocks noChangeArrowheads="1"/>
          </p:cNvSpPr>
          <p:nvPr/>
        </p:nvSpPr>
        <p:spPr>
          <a:xfrm>
            <a:off x="809689" y="2317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200" u="sng" dirty="0">
                <a:latin typeface="Comic Sans MS" panose="030F0702030302020204" pitchFamily="66" charset="0"/>
              </a:rPr>
              <a:t>Mai 2020</a:t>
            </a:r>
          </a:p>
          <a:p>
            <a:r>
              <a:rPr lang="de-DE" altLang="en-US" sz="3200" u="sng" dirty="0">
                <a:latin typeface="Comic Sans MS" panose="030F0702030302020204" pitchFamily="66" charset="0"/>
              </a:rPr>
              <a:t>Im Klassenzimmer</a:t>
            </a:r>
            <a:br>
              <a:rPr lang="en-GB" altLang="en-US" sz="3200" u="sng" dirty="0">
                <a:latin typeface="Comic Sans MS" panose="030F0702030302020204" pitchFamily="66" charset="0"/>
              </a:rPr>
            </a:br>
            <a:endParaRPr lang="en-GB" altLang="en-US" sz="32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43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C9A623D-1E48-446E-A4B8-9A2EB97AB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3581"/>
            <a:ext cx="9144000" cy="4088461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F130038-DB20-49FC-AB9E-87F8EDDCF3BE}"/>
              </a:ext>
            </a:extLst>
          </p:cNvPr>
          <p:cNvSpPr/>
          <p:nvPr/>
        </p:nvSpPr>
        <p:spPr>
          <a:xfrm>
            <a:off x="3644720" y="1279490"/>
            <a:ext cx="1815921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5851F5D-ECCD-4588-B433-CD81235FF596}"/>
              </a:ext>
            </a:extLst>
          </p:cNvPr>
          <p:cNvSpPr/>
          <p:nvPr/>
        </p:nvSpPr>
        <p:spPr>
          <a:xfrm>
            <a:off x="2225899" y="1807523"/>
            <a:ext cx="1135488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3B3BF26-187C-4D5B-8CB7-8B5E0B054145}"/>
              </a:ext>
            </a:extLst>
          </p:cNvPr>
          <p:cNvSpPr/>
          <p:nvPr/>
        </p:nvSpPr>
        <p:spPr>
          <a:xfrm>
            <a:off x="291922" y="2554497"/>
            <a:ext cx="1536877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2597698-F5CE-4BC1-B3FE-DA731BCBD75A}"/>
              </a:ext>
            </a:extLst>
          </p:cNvPr>
          <p:cNvSpPr/>
          <p:nvPr/>
        </p:nvSpPr>
        <p:spPr>
          <a:xfrm>
            <a:off x="3644720" y="2554497"/>
            <a:ext cx="1300767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B238377-2102-478F-BE41-F9072A6B3885}"/>
              </a:ext>
            </a:extLst>
          </p:cNvPr>
          <p:cNvSpPr/>
          <p:nvPr/>
        </p:nvSpPr>
        <p:spPr>
          <a:xfrm>
            <a:off x="5207354" y="2245404"/>
            <a:ext cx="1300767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D329611-612A-49A2-AC5F-AC57A6106480}"/>
              </a:ext>
            </a:extLst>
          </p:cNvPr>
          <p:cNvSpPr/>
          <p:nvPr/>
        </p:nvSpPr>
        <p:spPr>
          <a:xfrm>
            <a:off x="7632872" y="2898718"/>
            <a:ext cx="1300767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DAB779C-D979-4219-B9C3-89A0B0754DE5}"/>
              </a:ext>
            </a:extLst>
          </p:cNvPr>
          <p:cNvSpPr/>
          <p:nvPr/>
        </p:nvSpPr>
        <p:spPr>
          <a:xfrm>
            <a:off x="5628059" y="3356204"/>
            <a:ext cx="1133350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2E0543B-5EE5-4AEF-A57B-E29D17419C34}"/>
              </a:ext>
            </a:extLst>
          </p:cNvPr>
          <p:cNvSpPr/>
          <p:nvPr/>
        </p:nvSpPr>
        <p:spPr>
          <a:xfrm>
            <a:off x="4074004" y="3674957"/>
            <a:ext cx="987393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36EAB28-F5C3-4161-8089-5A635BC8F781}"/>
              </a:ext>
            </a:extLst>
          </p:cNvPr>
          <p:cNvSpPr/>
          <p:nvPr/>
        </p:nvSpPr>
        <p:spPr>
          <a:xfrm>
            <a:off x="3086611" y="4463499"/>
            <a:ext cx="1300767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DB0B4DF-72F7-4D6F-9E55-8C2C7DA9099E}"/>
              </a:ext>
            </a:extLst>
          </p:cNvPr>
          <p:cNvSpPr/>
          <p:nvPr/>
        </p:nvSpPr>
        <p:spPr>
          <a:xfrm>
            <a:off x="736236" y="3674957"/>
            <a:ext cx="987394" cy="30909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58826F7-6D98-4FF9-BCDD-60696C2226BB}"/>
              </a:ext>
            </a:extLst>
          </p:cNvPr>
          <p:cNvSpPr txBox="1"/>
          <p:nvPr/>
        </p:nvSpPr>
        <p:spPr>
          <a:xfrm>
            <a:off x="422843" y="5236736"/>
            <a:ext cx="82897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das Klassenzimmer							der Korridor		</a:t>
            </a:r>
          </a:p>
          <a:p>
            <a:r>
              <a:rPr lang="de-DE" dirty="0"/>
              <a:t>der Stuhl									die Tür</a:t>
            </a:r>
          </a:p>
          <a:p>
            <a:r>
              <a:rPr lang="de-DE" dirty="0"/>
              <a:t>der Tisch									die Wand</a:t>
            </a:r>
          </a:p>
          <a:p>
            <a:r>
              <a:rPr lang="de-DE" dirty="0"/>
              <a:t>das Poster								der Computer</a:t>
            </a:r>
          </a:p>
          <a:p>
            <a:r>
              <a:rPr lang="de-DE" dirty="0"/>
              <a:t>das Fenster								das Whiteboard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076C47-BCAA-4621-AD1D-DAB9D1DCA762}"/>
              </a:ext>
            </a:extLst>
          </p:cNvPr>
          <p:cNvSpPr txBox="1"/>
          <p:nvPr/>
        </p:nvSpPr>
        <p:spPr>
          <a:xfrm>
            <a:off x="114623" y="-7160"/>
            <a:ext cx="81686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u="sng" dirty="0"/>
              <a:t>Label the different items of furniture </a:t>
            </a:r>
            <a:endParaRPr lang="en-GB" sz="1600" dirty="0"/>
          </a:p>
          <a:p>
            <a:r>
              <a:rPr lang="en-GB" sz="1400" dirty="0"/>
              <a:t>(Use the set of labels to name the different items of furniture)</a:t>
            </a:r>
          </a:p>
          <a:p>
            <a:r>
              <a:rPr lang="en-GB" sz="14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Extension:</a:t>
            </a:r>
          </a:p>
          <a:p>
            <a:r>
              <a:rPr lang="en-GB" sz="1400" dirty="0"/>
              <a:t>find out the German words for other items you see in the classroom, such as the </a:t>
            </a:r>
            <a:r>
              <a:rPr lang="en-GB" sz="1400" b="1" dirty="0"/>
              <a:t>map</a:t>
            </a:r>
            <a:r>
              <a:rPr lang="en-GB" sz="1400" dirty="0"/>
              <a:t>.</a:t>
            </a: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96956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D8C18C5-E9E1-4493-9399-A8A725F405BC}"/>
              </a:ext>
            </a:extLst>
          </p:cNvPr>
          <p:cNvSpPr/>
          <p:nvPr/>
        </p:nvSpPr>
        <p:spPr>
          <a:xfrm>
            <a:off x="5750906" y="2158031"/>
            <a:ext cx="2756684" cy="29478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A7D437-59E1-4381-9A70-3BCC31A8FBB5}"/>
              </a:ext>
            </a:extLst>
          </p:cNvPr>
          <p:cNvSpPr/>
          <p:nvPr/>
        </p:nvSpPr>
        <p:spPr>
          <a:xfrm>
            <a:off x="121256" y="2158031"/>
            <a:ext cx="5616282" cy="14925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B7F48A-B18F-4A6A-AD11-CF446CA9A0AD}"/>
              </a:ext>
            </a:extLst>
          </p:cNvPr>
          <p:cNvSpPr/>
          <p:nvPr/>
        </p:nvSpPr>
        <p:spPr>
          <a:xfrm>
            <a:off x="121256" y="3613320"/>
            <a:ext cx="5616282" cy="14925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39A4A7-FFEA-455E-9414-EE2C0E789D5D}"/>
              </a:ext>
            </a:extLst>
          </p:cNvPr>
          <p:cNvSpPr/>
          <p:nvPr/>
        </p:nvSpPr>
        <p:spPr>
          <a:xfrm>
            <a:off x="121256" y="5105859"/>
            <a:ext cx="5616282" cy="70980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3E4F8E-B31D-4E67-B51C-D251AD5C6010}"/>
              </a:ext>
            </a:extLst>
          </p:cNvPr>
          <p:cNvSpPr/>
          <p:nvPr/>
        </p:nvSpPr>
        <p:spPr>
          <a:xfrm>
            <a:off x="18225" y="-24956"/>
            <a:ext cx="4811352" cy="20726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19052B-8C43-4DDB-94C9-393C84F7A565}"/>
              </a:ext>
            </a:extLst>
          </p:cNvPr>
          <p:cNvSpPr txBox="1"/>
          <p:nvPr/>
        </p:nvSpPr>
        <p:spPr>
          <a:xfrm>
            <a:off x="238259" y="0"/>
            <a:ext cx="54992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in </a:t>
            </a:r>
            <a:r>
              <a:rPr lang="en-GB" sz="2800" dirty="0"/>
              <a:t> – in</a:t>
            </a:r>
          </a:p>
          <a:p>
            <a:r>
              <a:rPr lang="en-GB" sz="2800" b="1" dirty="0"/>
              <a:t>an </a:t>
            </a:r>
            <a:r>
              <a:rPr lang="en-GB" sz="2800" dirty="0"/>
              <a:t>- at, by, on (vertical surface)</a:t>
            </a:r>
          </a:p>
          <a:p>
            <a:r>
              <a:rPr lang="en-GB" sz="2800" b="1" dirty="0"/>
              <a:t>auf</a:t>
            </a:r>
            <a:r>
              <a:rPr lang="en-GB" sz="2800" dirty="0"/>
              <a:t> – on (top of)</a:t>
            </a:r>
          </a:p>
          <a:p>
            <a:r>
              <a:rPr lang="en-GB" sz="2800" b="1" dirty="0" err="1"/>
              <a:t>neben</a:t>
            </a:r>
            <a:r>
              <a:rPr lang="en-GB" sz="2800" dirty="0"/>
              <a:t> – near, next to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E3EB41-8A51-4BA6-98F4-35C7109E6FAB}"/>
              </a:ext>
            </a:extLst>
          </p:cNvPr>
          <p:cNvSpPr txBox="1"/>
          <p:nvPr/>
        </p:nvSpPr>
        <p:spPr>
          <a:xfrm>
            <a:off x="2833598" y="2530907"/>
            <a:ext cx="2846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70C0"/>
                </a:solidFill>
                <a:sym typeface="Wingdings" panose="05000000000000000000" pitchFamily="2" charset="2"/>
              </a:rPr>
              <a:t>der    </a:t>
            </a:r>
            <a:r>
              <a:rPr lang="en-GB" sz="3600" b="1" dirty="0">
                <a:sym typeface="Wingdings" panose="05000000000000000000" pitchFamily="2" charset="2"/>
              </a:rPr>
              <a:t> </a:t>
            </a:r>
            <a:r>
              <a:rPr lang="en-GB" sz="3600" b="1" dirty="0" err="1">
                <a:sym typeface="Wingdings" panose="05000000000000000000" pitchFamily="2" charset="2"/>
              </a:rPr>
              <a:t>dem</a:t>
            </a:r>
            <a:endParaRPr lang="en-GB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71335C-2FF7-4487-9CA3-2CEF95A42044}"/>
              </a:ext>
            </a:extLst>
          </p:cNvPr>
          <p:cNvSpPr txBox="1"/>
          <p:nvPr/>
        </p:nvSpPr>
        <p:spPr>
          <a:xfrm>
            <a:off x="5975799" y="3015567"/>
            <a:ext cx="3263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in </a:t>
            </a:r>
            <a:r>
              <a:rPr lang="en-GB" sz="3200" b="1" dirty="0" err="1"/>
              <a:t>dem</a:t>
            </a:r>
            <a:r>
              <a:rPr lang="en-GB" sz="3200" b="1" dirty="0"/>
              <a:t> </a:t>
            </a:r>
            <a:r>
              <a:rPr lang="en-GB" sz="3200" b="1" dirty="0">
                <a:sym typeface="Wingdings" panose="05000000000000000000" pitchFamily="2" charset="2"/>
              </a:rPr>
              <a:t> </a:t>
            </a:r>
            <a:r>
              <a:rPr lang="en-GB" sz="3200" b="1" dirty="0" err="1">
                <a:sym typeface="Wingdings" panose="05000000000000000000" pitchFamily="2" charset="2"/>
              </a:rPr>
              <a:t>im</a:t>
            </a:r>
            <a:r>
              <a:rPr lang="en-GB" sz="3200" b="1" dirty="0">
                <a:sym typeface="Wingdings" panose="05000000000000000000" pitchFamily="2" charset="2"/>
              </a:rPr>
              <a:t>		</a:t>
            </a:r>
            <a:endParaRPr lang="en-GB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983FF9-404D-4982-93D8-B8B6C07A149C}"/>
              </a:ext>
            </a:extLst>
          </p:cNvPr>
          <p:cNvSpPr txBox="1"/>
          <p:nvPr/>
        </p:nvSpPr>
        <p:spPr>
          <a:xfrm>
            <a:off x="5254581" y="32723"/>
            <a:ext cx="40761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/>
              <a:t>neben</a:t>
            </a:r>
            <a:r>
              <a:rPr lang="en-GB" sz="3200" b="1" dirty="0"/>
              <a:t> der </a:t>
            </a:r>
            <a:r>
              <a:rPr lang="en-GB" sz="3200" b="1" dirty="0" err="1"/>
              <a:t>Tür</a:t>
            </a:r>
            <a:r>
              <a:rPr lang="en-GB" sz="3200" b="1" dirty="0"/>
              <a:t>     </a:t>
            </a:r>
          </a:p>
          <a:p>
            <a:r>
              <a:rPr lang="en-GB" sz="3200" dirty="0"/>
              <a:t>- next to the door </a:t>
            </a:r>
          </a:p>
          <a:p>
            <a:r>
              <a:rPr lang="en-GB" sz="3200" b="1" dirty="0" err="1"/>
              <a:t>neben</a:t>
            </a:r>
            <a:r>
              <a:rPr lang="en-GB" sz="3200" b="1" dirty="0"/>
              <a:t> </a:t>
            </a:r>
            <a:r>
              <a:rPr lang="en-GB" sz="3200" b="1" dirty="0" err="1"/>
              <a:t>dem</a:t>
            </a:r>
            <a:r>
              <a:rPr lang="en-GB" sz="3200" b="1" dirty="0"/>
              <a:t> </a:t>
            </a:r>
            <a:r>
              <a:rPr lang="en-GB" sz="3200" b="1" dirty="0" err="1"/>
              <a:t>Korridor</a:t>
            </a:r>
            <a:r>
              <a:rPr lang="en-GB" sz="3200" b="1" dirty="0"/>
              <a:t> </a:t>
            </a:r>
          </a:p>
          <a:p>
            <a:r>
              <a:rPr lang="en-GB" sz="3200" b="1" dirty="0"/>
              <a:t>- </a:t>
            </a:r>
            <a:r>
              <a:rPr lang="en-GB" sz="3200" dirty="0"/>
              <a:t>next to the corridor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F18B00-5896-4D6D-B237-1C50BC16255C}"/>
              </a:ext>
            </a:extLst>
          </p:cNvPr>
          <p:cNvSpPr txBox="1"/>
          <p:nvPr/>
        </p:nvSpPr>
        <p:spPr>
          <a:xfrm>
            <a:off x="121256" y="2080464"/>
            <a:ext cx="44829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der Tisch</a:t>
            </a:r>
            <a:endParaRPr lang="de-DE" sz="2400" i="1" dirty="0"/>
          </a:p>
          <a:p>
            <a:r>
              <a:rPr lang="en-GB" sz="2400" dirty="0"/>
              <a:t>der </a:t>
            </a:r>
            <a:r>
              <a:rPr lang="en-GB" sz="2400" dirty="0" err="1"/>
              <a:t>Stuhl</a:t>
            </a:r>
            <a:endParaRPr lang="en-GB" sz="2400" dirty="0"/>
          </a:p>
          <a:p>
            <a:r>
              <a:rPr lang="pt-BR" sz="2400" dirty="0"/>
              <a:t>der Korridor</a:t>
            </a:r>
            <a:endParaRPr lang="en-GB" sz="2400" i="1" dirty="0"/>
          </a:p>
          <a:p>
            <a:r>
              <a:rPr lang="en-GB" sz="2400" dirty="0"/>
              <a:t>der Computer</a:t>
            </a:r>
          </a:p>
          <a:p>
            <a:r>
              <a:rPr lang="en-GB" sz="2400" dirty="0"/>
              <a:t>das </a:t>
            </a:r>
            <a:r>
              <a:rPr lang="en-GB" sz="2400" dirty="0" err="1"/>
              <a:t>Klassenzimmer</a:t>
            </a:r>
            <a:r>
              <a:rPr lang="en-GB" sz="2400" dirty="0"/>
              <a:t> </a:t>
            </a:r>
            <a:endParaRPr lang="en-GB" sz="2400" i="1" dirty="0"/>
          </a:p>
          <a:p>
            <a:r>
              <a:rPr lang="en-GB" sz="2400" dirty="0"/>
              <a:t>das Whiteboard</a:t>
            </a:r>
            <a:endParaRPr lang="en-GB" sz="2400" i="1" dirty="0"/>
          </a:p>
          <a:p>
            <a:r>
              <a:rPr lang="en-GB" sz="2400" dirty="0"/>
              <a:t>das Poster</a:t>
            </a:r>
            <a:endParaRPr lang="en-GB" sz="2400" i="1" dirty="0"/>
          </a:p>
          <a:p>
            <a:r>
              <a:rPr lang="en-GB" sz="2400" dirty="0"/>
              <a:t>das Fenster</a:t>
            </a:r>
            <a:endParaRPr lang="en-GB" sz="2400" i="1" dirty="0"/>
          </a:p>
          <a:p>
            <a:r>
              <a:rPr lang="en-GB" sz="2400" dirty="0"/>
              <a:t>die Wand</a:t>
            </a:r>
          </a:p>
          <a:p>
            <a:r>
              <a:rPr lang="nl-NL" sz="2400" dirty="0"/>
              <a:t>die Tür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96BB6F-EF5B-4D20-B461-DBDB2206898F}"/>
              </a:ext>
            </a:extLst>
          </p:cNvPr>
          <p:cNvSpPr txBox="1"/>
          <p:nvPr/>
        </p:nvSpPr>
        <p:spPr>
          <a:xfrm>
            <a:off x="2833598" y="5055405"/>
            <a:ext cx="2846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die</a:t>
            </a:r>
            <a:r>
              <a:rPr lang="en-GB" sz="3600" b="1" dirty="0"/>
              <a:t> </a:t>
            </a:r>
            <a:r>
              <a:rPr lang="en-GB" sz="3600" b="1" dirty="0">
                <a:sym typeface="Wingdings" panose="05000000000000000000" pitchFamily="2" charset="2"/>
              </a:rPr>
              <a:t> der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F45C5E-F2FA-4025-8BFC-02211CB481D3}"/>
              </a:ext>
            </a:extLst>
          </p:cNvPr>
          <p:cNvSpPr txBox="1"/>
          <p:nvPr/>
        </p:nvSpPr>
        <p:spPr>
          <a:xfrm>
            <a:off x="2883502" y="3867868"/>
            <a:ext cx="2846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das</a:t>
            </a:r>
            <a:r>
              <a:rPr lang="en-GB" sz="3600" b="1" dirty="0">
                <a:sym typeface="Wingdings" panose="05000000000000000000" pitchFamily="2" charset="2"/>
              </a:rPr>
              <a:t>  </a:t>
            </a:r>
            <a:r>
              <a:rPr lang="en-GB" sz="3600" b="1" dirty="0" err="1">
                <a:sym typeface="Wingdings" panose="05000000000000000000" pitchFamily="2" charset="2"/>
              </a:rPr>
              <a:t>dem</a:t>
            </a:r>
            <a:endParaRPr lang="en-GB" sz="3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17B641-4AB1-4A44-8F1D-92717A1BD503}"/>
              </a:ext>
            </a:extLst>
          </p:cNvPr>
          <p:cNvSpPr txBox="1"/>
          <p:nvPr/>
        </p:nvSpPr>
        <p:spPr>
          <a:xfrm>
            <a:off x="5962922" y="3600342"/>
            <a:ext cx="5939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ym typeface="Wingdings" panose="05000000000000000000" pitchFamily="2" charset="2"/>
              </a:rPr>
              <a:t>an </a:t>
            </a:r>
            <a:r>
              <a:rPr lang="en-GB" sz="3200" b="1" dirty="0" err="1">
                <a:sym typeface="Wingdings" panose="05000000000000000000" pitchFamily="2" charset="2"/>
              </a:rPr>
              <a:t>dem</a:t>
            </a:r>
            <a:r>
              <a:rPr lang="en-GB" sz="3200" b="1" dirty="0">
                <a:sym typeface="Wingdings" panose="05000000000000000000" pitchFamily="2" charset="2"/>
              </a:rPr>
              <a:t> am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682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1C28E0-AC5E-4777-B933-3893769EF4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8519"/>
            <a:ext cx="9144000" cy="524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962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0C0FC39-B742-4BD9-A2AD-BBBD7EAED2DB}"/>
              </a:ext>
            </a:extLst>
          </p:cNvPr>
          <p:cNvSpPr/>
          <p:nvPr/>
        </p:nvSpPr>
        <p:spPr>
          <a:xfrm>
            <a:off x="5087155" y="127707"/>
            <a:ext cx="4056845" cy="33012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48F98A-D5BB-425C-A49F-8E5EB30C1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96" y="56308"/>
            <a:ext cx="7886700" cy="1325563"/>
          </a:xfrm>
        </p:spPr>
        <p:txBody>
          <a:bodyPr/>
          <a:lstStyle/>
          <a:p>
            <a:r>
              <a:rPr lang="en-GB" sz="3200" dirty="0">
                <a:latin typeface="+mn-lt"/>
              </a:rPr>
              <a:t>Wo </a:t>
            </a:r>
            <a:r>
              <a:rPr lang="en-GB" sz="3200" dirty="0" err="1">
                <a:latin typeface="+mn-lt"/>
              </a:rPr>
              <a:t>ist</a:t>
            </a:r>
            <a:r>
              <a:rPr lang="en-GB" sz="3200" dirty="0">
                <a:latin typeface="+mn-lt"/>
              </a:rPr>
              <a:t> Sophie </a:t>
            </a:r>
            <a:r>
              <a:rPr lang="en-GB" sz="3200" dirty="0" err="1">
                <a:latin typeface="+mn-lt"/>
              </a:rPr>
              <a:t>Spinne</a:t>
            </a:r>
            <a:r>
              <a:rPr lang="en-GB" sz="3200" dirty="0">
                <a:latin typeface="+mn-lt"/>
              </a:rPr>
              <a:t>?</a:t>
            </a:r>
            <a:br>
              <a:rPr lang="en-GB" sz="3200" dirty="0">
                <a:latin typeface="+mn-lt"/>
              </a:rPr>
            </a:br>
            <a:r>
              <a:rPr lang="en-GB" sz="3200" dirty="0">
                <a:latin typeface="+mn-lt"/>
              </a:rPr>
              <a:t>Where is Sophie spider</a:t>
            </a:r>
            <a:r>
              <a:rPr lang="en-GB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79FFE-A694-4A93-A558-A0DD1EED2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On a piece of paper ask</a:t>
            </a:r>
          </a:p>
          <a:p>
            <a:r>
              <a:rPr lang="en-GB" dirty="0"/>
              <a:t> someone to draw Sophie</a:t>
            </a:r>
          </a:p>
          <a:p>
            <a:r>
              <a:rPr lang="en-GB" dirty="0"/>
              <a:t> Spider in one of the places </a:t>
            </a:r>
          </a:p>
          <a:p>
            <a:r>
              <a:rPr lang="en-GB" dirty="0"/>
              <a:t>on the last slide.</a:t>
            </a:r>
          </a:p>
          <a:p>
            <a:r>
              <a:rPr lang="en-GB" dirty="0"/>
              <a:t> You have to guess where she is!!</a:t>
            </a:r>
          </a:p>
          <a:p>
            <a:r>
              <a:rPr lang="en-GB" dirty="0"/>
              <a:t>How many guesses does it take you?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9B3779D-B7E2-4A86-851F-5131F0E54E35}"/>
              </a:ext>
            </a:extLst>
          </p:cNvPr>
          <p:cNvSpPr txBox="1">
            <a:spLocks/>
          </p:cNvSpPr>
          <p:nvPr/>
        </p:nvSpPr>
        <p:spPr>
          <a:xfrm>
            <a:off x="5301535" y="127707"/>
            <a:ext cx="3842465" cy="31669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Sie </a:t>
            </a:r>
            <a:r>
              <a:rPr lang="en-GB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ist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im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Korridor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</a:pPr>
            <a:r>
              <a:rPr lang="en-GB" sz="2800" dirty="0">
                <a:latin typeface="Comic Sans MS" panose="030F0702030302020204" pitchFamily="66" charset="0"/>
              </a:rPr>
              <a:t>- </a:t>
            </a:r>
            <a:r>
              <a:rPr lang="en-GB" sz="2800" dirty="0" err="1">
                <a:latin typeface="Comic Sans MS" panose="030F0702030302020204" pitchFamily="66" charset="0"/>
              </a:rPr>
              <a:t>Nein</a:t>
            </a:r>
            <a:r>
              <a:rPr lang="en-GB" sz="2800" dirty="0">
                <a:latin typeface="Comic Sans MS" panose="030F0702030302020204" pitchFamily="66" charset="0"/>
              </a:rPr>
              <a:t>, </a:t>
            </a:r>
            <a:r>
              <a:rPr lang="en-GB" sz="2800" dirty="0" err="1">
                <a:latin typeface="Comic Sans MS" panose="030F0702030302020204" pitchFamily="66" charset="0"/>
              </a:rPr>
              <a:t>sie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latin typeface="Comic Sans MS" panose="030F0702030302020204" pitchFamily="66" charset="0"/>
              </a:rPr>
              <a:t>ist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latin typeface="Comic Sans MS" panose="030F0702030302020204" pitchFamily="66" charset="0"/>
              </a:rPr>
              <a:t>nicht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latin typeface="Comic Sans MS" panose="030F0702030302020204" pitchFamily="66" charset="0"/>
              </a:rPr>
              <a:t>im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latin typeface="Comic Sans MS" panose="030F0702030302020204" pitchFamily="66" charset="0"/>
              </a:rPr>
              <a:t>Korridor</a:t>
            </a:r>
            <a:endParaRPr lang="en-GB" sz="2800" dirty="0"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</a:pPr>
            <a:endParaRPr lang="en-GB" sz="2800" dirty="0"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</a:pP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Sie </a:t>
            </a:r>
            <a:r>
              <a:rPr lang="en-GB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ist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neben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der </a:t>
            </a:r>
            <a:r>
              <a:rPr lang="en-GB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Tür</a:t>
            </a:r>
            <a:endParaRPr lang="en-GB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</a:pPr>
            <a:r>
              <a:rPr lang="en-GB" sz="2800" dirty="0">
                <a:latin typeface="Comic Sans MS" panose="030F0702030302020204" pitchFamily="66" charset="0"/>
              </a:rPr>
              <a:t>- </a:t>
            </a:r>
            <a:r>
              <a:rPr lang="en-GB" sz="2800" dirty="0" err="1">
                <a:latin typeface="Comic Sans MS" panose="030F0702030302020204" pitchFamily="66" charset="0"/>
              </a:rPr>
              <a:t>Ja</a:t>
            </a:r>
            <a:r>
              <a:rPr lang="en-GB" sz="2800" dirty="0">
                <a:latin typeface="Comic Sans MS" panose="030F0702030302020204" pitchFamily="66" charset="0"/>
              </a:rPr>
              <a:t>, </a:t>
            </a:r>
            <a:r>
              <a:rPr lang="en-GB" sz="2800" dirty="0" err="1">
                <a:latin typeface="Comic Sans MS" panose="030F0702030302020204" pitchFamily="66" charset="0"/>
              </a:rPr>
              <a:t>richtig</a:t>
            </a:r>
            <a:r>
              <a:rPr lang="en-GB" sz="2800" dirty="0">
                <a:latin typeface="Comic Sans MS" panose="030F0702030302020204" pitchFamily="66" charset="0"/>
              </a:rPr>
              <a:t>! Sie </a:t>
            </a:r>
            <a:r>
              <a:rPr lang="en-GB" sz="2800" dirty="0" err="1">
                <a:latin typeface="Comic Sans MS" panose="030F0702030302020204" pitchFamily="66" charset="0"/>
              </a:rPr>
              <a:t>ist</a:t>
            </a: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err="1">
                <a:latin typeface="Comic Sans MS" panose="030F0702030302020204" pitchFamily="66" charset="0"/>
              </a:rPr>
              <a:t>neben</a:t>
            </a:r>
            <a:r>
              <a:rPr lang="en-GB" sz="2800" dirty="0">
                <a:latin typeface="Comic Sans MS" panose="030F0702030302020204" pitchFamily="66" charset="0"/>
              </a:rPr>
              <a:t> der </a:t>
            </a:r>
            <a:r>
              <a:rPr lang="en-GB" sz="2800" dirty="0" err="1">
                <a:latin typeface="Comic Sans MS" panose="030F0702030302020204" pitchFamily="66" charset="0"/>
              </a:rPr>
              <a:t>Tür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BB7556-06C1-404D-BEA5-47D257EEE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9589" y="3666967"/>
            <a:ext cx="1985761" cy="145450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C1F4D4B-C339-4FC9-B9A8-F693656AF12E}"/>
              </a:ext>
            </a:extLst>
          </p:cNvPr>
          <p:cNvSpPr txBox="1">
            <a:spLocks/>
          </p:cNvSpPr>
          <p:nvPr/>
        </p:nvSpPr>
        <p:spPr>
          <a:xfrm>
            <a:off x="8210282" y="5752148"/>
            <a:ext cx="12387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all</a:t>
            </a:r>
          </a:p>
        </p:txBody>
      </p:sp>
    </p:spTree>
    <p:extLst>
      <p:ext uri="{BB962C8B-B14F-4D97-AF65-F5344CB8AC3E}">
        <p14:creationId xmlns:p14="http://schemas.microsoft.com/office/powerpoint/2010/main" val="70672163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4817</TotalTime>
  <Words>306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1_Office Theme</vt:lpstr>
      <vt:lpstr>PowerPoint Presentation</vt:lpstr>
      <vt:lpstr>PowerPoint Presentation</vt:lpstr>
      <vt:lpstr>PowerPoint Presentation</vt:lpstr>
      <vt:lpstr>PowerPoint Presentation</vt:lpstr>
      <vt:lpstr>Wo ist Sophie Spinne? Where is Sophie spider?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Jon.Vazquez@winsfordacademy.org.uk</dc:creator>
  <cp:lastModifiedBy>languages</cp:lastModifiedBy>
  <cp:revision>231</cp:revision>
  <cp:lastPrinted>2018-04-18T21:42:01Z</cp:lastPrinted>
  <dcterms:created xsi:type="dcterms:W3CDTF">2017-11-22T21:42:33Z</dcterms:created>
  <dcterms:modified xsi:type="dcterms:W3CDTF">2020-04-23T11:02:36Z</dcterms:modified>
</cp:coreProperties>
</file>