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56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B869-DD3D-4F9A-845E-37008CADBD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4823C-6633-4D35-A344-454BAB211EA5}">
      <dgm:prSet phldrT="[Text]"/>
      <dgm:spPr>
        <a:solidFill>
          <a:srgbClr val="9933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Understand </a:t>
          </a:r>
          <a:r>
            <a:rPr lang="en-GB" b="0" dirty="0" smtClean="0">
              <a:solidFill>
                <a:schemeClr val="tx1"/>
              </a:solidFill>
            </a:rPr>
            <a:t>what a choropleth map is</a:t>
          </a:r>
        </a:p>
      </dgm:t>
    </dgm:pt>
    <dgm:pt modelId="{753396D8-EBD5-4F27-9343-CF11EB016B16}" type="par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22AE9C-4ECB-4640-92F3-A905963B57B3}" type="sib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566A28-5ACD-4B1E-B51E-16F34905831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Calculate</a:t>
          </a:r>
          <a:r>
            <a:rPr lang="en-GB" b="0" dirty="0" smtClean="0">
              <a:solidFill>
                <a:schemeClr val="tx1"/>
              </a:solidFill>
            </a:rPr>
            <a:t> the population data for different regions in China</a:t>
          </a:r>
          <a:endParaRPr lang="en-GB" b="0" dirty="0">
            <a:solidFill>
              <a:schemeClr val="tx1"/>
            </a:solidFill>
          </a:endParaRPr>
        </a:p>
      </dgm:t>
    </dgm:pt>
    <dgm:pt modelId="{DDF75108-4826-4E19-BC05-2F2551D66BDE}" type="par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68EBD7-9387-4235-80C9-0DD7D3D93741}" type="sib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802A34-3BF2-4FE0-84F3-AFEDA7E54E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Create </a:t>
          </a:r>
          <a:r>
            <a:rPr lang="en-GB" b="0" dirty="0" smtClean="0">
              <a:solidFill>
                <a:schemeClr val="tx1"/>
              </a:solidFill>
            </a:rPr>
            <a:t>your own choropleth map showing the population distribution in China</a:t>
          </a:r>
          <a:endParaRPr lang="en-GB" b="0" dirty="0">
            <a:solidFill>
              <a:schemeClr val="tx1"/>
            </a:solidFill>
          </a:endParaRPr>
        </a:p>
      </dgm:t>
    </dgm:pt>
    <dgm:pt modelId="{35410B36-DF1C-410A-A48F-714BD9E8FD79}" type="par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601FC1-B93A-4869-A701-034A52409E6D}" type="sib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188A397-039A-4944-A31B-619A33B4E98A}" type="pres">
      <dgm:prSet presAssocID="{C915B869-DD3D-4F9A-845E-37008CADBD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A768FF-5486-451C-8D28-3E402F996E53}" type="pres">
      <dgm:prSet presAssocID="{9FD4823C-6633-4D35-A344-454BAB211EA5}" presName="composite" presStyleCnt="0"/>
      <dgm:spPr/>
    </dgm:pt>
    <dgm:pt modelId="{310A4C49-36CF-424D-A405-8412F3B9523B}" type="pres">
      <dgm:prSet presAssocID="{9FD4823C-6633-4D35-A344-454BAB211EA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47FBB8-04B6-434D-9662-884FE21BE275}" type="pres">
      <dgm:prSet presAssocID="{9FD4823C-6633-4D35-A344-454BAB211E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B0000-EC6F-4E30-9993-6B3473C9815C}" type="pres">
      <dgm:prSet presAssocID="{9F22AE9C-4ECB-4640-92F3-A905963B57B3}" presName="spacing" presStyleCnt="0"/>
      <dgm:spPr/>
    </dgm:pt>
    <dgm:pt modelId="{28F82717-41E5-4994-8AC1-F747FDAE1959}" type="pres">
      <dgm:prSet presAssocID="{E9566A28-5ACD-4B1E-B51E-16F349058315}" presName="composite" presStyleCnt="0"/>
      <dgm:spPr/>
    </dgm:pt>
    <dgm:pt modelId="{45B99FEE-4E56-4314-A5B0-53E34C8B0149}" type="pres">
      <dgm:prSet presAssocID="{E9566A28-5ACD-4B1E-B51E-16F34905831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5D3CAE1-118A-4ACA-B71C-FB2DF82DDC8D}" type="pres">
      <dgm:prSet presAssocID="{E9566A28-5ACD-4B1E-B51E-16F34905831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3A8ADA-AB8C-4626-A697-CD7FE5B1590B}" type="pres">
      <dgm:prSet presAssocID="{0F68EBD7-9387-4235-80C9-0DD7D3D93741}" presName="spacing" presStyleCnt="0"/>
      <dgm:spPr/>
    </dgm:pt>
    <dgm:pt modelId="{8880477E-D9C6-468A-9CAA-BFC0164CA71A}" type="pres">
      <dgm:prSet presAssocID="{37802A34-3BF2-4FE0-84F3-AFEDA7E54ED3}" presName="composite" presStyleCnt="0"/>
      <dgm:spPr/>
    </dgm:pt>
    <dgm:pt modelId="{FABDD2E3-9646-4F44-9A2D-0484455B72C9}" type="pres">
      <dgm:prSet presAssocID="{37802A34-3BF2-4FE0-84F3-AFEDA7E54ED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9FB03FA-59C9-4B18-AB5E-CA7E06E8A7D6}" type="pres">
      <dgm:prSet presAssocID="{37802A34-3BF2-4FE0-84F3-AFEDA7E54E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3A927F-DC98-4401-B22F-2C268289CDD9}" type="presOf" srcId="{C915B869-DD3D-4F9A-845E-37008CADBDA3}" destId="{4188A397-039A-4944-A31B-619A33B4E98A}" srcOrd="0" destOrd="0" presId="urn:microsoft.com/office/officeart/2005/8/layout/vList3"/>
    <dgm:cxn modelId="{22A82AD0-4E76-4694-8AE9-728E7F91F294}" type="presOf" srcId="{9FD4823C-6633-4D35-A344-454BAB211EA5}" destId="{4847FBB8-04B6-434D-9662-884FE21BE275}" srcOrd="0" destOrd="0" presId="urn:microsoft.com/office/officeart/2005/8/layout/vList3"/>
    <dgm:cxn modelId="{BF268D77-CE5D-48D6-A935-336C3F557B63}" srcId="{C915B869-DD3D-4F9A-845E-37008CADBDA3}" destId="{9FD4823C-6633-4D35-A344-454BAB211EA5}" srcOrd="0" destOrd="0" parTransId="{753396D8-EBD5-4F27-9343-CF11EB016B16}" sibTransId="{9F22AE9C-4ECB-4640-92F3-A905963B57B3}"/>
    <dgm:cxn modelId="{207D6D4C-644A-4A0D-93DE-28C39B99DE40}" srcId="{C915B869-DD3D-4F9A-845E-37008CADBDA3}" destId="{37802A34-3BF2-4FE0-84F3-AFEDA7E54ED3}" srcOrd="2" destOrd="0" parTransId="{35410B36-DF1C-410A-A48F-714BD9E8FD79}" sibTransId="{EC601FC1-B93A-4869-A701-034A52409E6D}"/>
    <dgm:cxn modelId="{85665775-60C9-48ED-AA1E-0A3065E010BA}" type="presOf" srcId="{E9566A28-5ACD-4B1E-B51E-16F349058315}" destId="{45D3CAE1-118A-4ACA-B71C-FB2DF82DDC8D}" srcOrd="0" destOrd="0" presId="urn:microsoft.com/office/officeart/2005/8/layout/vList3"/>
    <dgm:cxn modelId="{8B876A7B-5612-4D63-905B-BA609B3A4568}" srcId="{C915B869-DD3D-4F9A-845E-37008CADBDA3}" destId="{E9566A28-5ACD-4B1E-B51E-16F349058315}" srcOrd="1" destOrd="0" parTransId="{DDF75108-4826-4E19-BC05-2F2551D66BDE}" sibTransId="{0F68EBD7-9387-4235-80C9-0DD7D3D93741}"/>
    <dgm:cxn modelId="{AC9E6729-F69C-433C-8FE6-0BA683A7FF95}" type="presOf" srcId="{37802A34-3BF2-4FE0-84F3-AFEDA7E54ED3}" destId="{09FB03FA-59C9-4B18-AB5E-CA7E06E8A7D6}" srcOrd="0" destOrd="0" presId="urn:microsoft.com/office/officeart/2005/8/layout/vList3"/>
    <dgm:cxn modelId="{C9C1F7E0-6EC6-4B6D-9988-62CDB79EE66E}" type="presParOf" srcId="{4188A397-039A-4944-A31B-619A33B4E98A}" destId="{30A768FF-5486-451C-8D28-3E402F996E53}" srcOrd="0" destOrd="0" presId="urn:microsoft.com/office/officeart/2005/8/layout/vList3"/>
    <dgm:cxn modelId="{DD1C0C98-33A2-4E04-BE04-5096EBA62127}" type="presParOf" srcId="{30A768FF-5486-451C-8D28-3E402F996E53}" destId="{310A4C49-36CF-424D-A405-8412F3B9523B}" srcOrd="0" destOrd="0" presId="urn:microsoft.com/office/officeart/2005/8/layout/vList3"/>
    <dgm:cxn modelId="{DBB04DC7-BEA0-40DD-8C9F-9E4B122EC8B6}" type="presParOf" srcId="{30A768FF-5486-451C-8D28-3E402F996E53}" destId="{4847FBB8-04B6-434D-9662-884FE21BE275}" srcOrd="1" destOrd="0" presId="urn:microsoft.com/office/officeart/2005/8/layout/vList3"/>
    <dgm:cxn modelId="{933C2223-1AB1-4F88-B0CB-EB0EADB6263C}" type="presParOf" srcId="{4188A397-039A-4944-A31B-619A33B4E98A}" destId="{928B0000-EC6F-4E30-9993-6B3473C9815C}" srcOrd="1" destOrd="0" presId="urn:microsoft.com/office/officeart/2005/8/layout/vList3"/>
    <dgm:cxn modelId="{B61DA18F-D3C7-4085-9002-12E4BFD8490D}" type="presParOf" srcId="{4188A397-039A-4944-A31B-619A33B4E98A}" destId="{28F82717-41E5-4994-8AC1-F747FDAE1959}" srcOrd="2" destOrd="0" presId="urn:microsoft.com/office/officeart/2005/8/layout/vList3"/>
    <dgm:cxn modelId="{F68CE79D-08C1-4375-A309-0330620F96C5}" type="presParOf" srcId="{28F82717-41E5-4994-8AC1-F747FDAE1959}" destId="{45B99FEE-4E56-4314-A5B0-53E34C8B0149}" srcOrd="0" destOrd="0" presId="urn:microsoft.com/office/officeart/2005/8/layout/vList3"/>
    <dgm:cxn modelId="{AE672151-D677-436A-8DB1-B3FDAD4092AC}" type="presParOf" srcId="{28F82717-41E5-4994-8AC1-F747FDAE1959}" destId="{45D3CAE1-118A-4ACA-B71C-FB2DF82DDC8D}" srcOrd="1" destOrd="0" presId="urn:microsoft.com/office/officeart/2005/8/layout/vList3"/>
    <dgm:cxn modelId="{D5CB5F91-A0A8-4382-9C2E-F7C60BAFBE37}" type="presParOf" srcId="{4188A397-039A-4944-A31B-619A33B4E98A}" destId="{0B3A8ADA-AB8C-4626-A697-CD7FE5B1590B}" srcOrd="3" destOrd="0" presId="urn:microsoft.com/office/officeart/2005/8/layout/vList3"/>
    <dgm:cxn modelId="{5951F075-E18B-43B7-967D-EC949CABBEC9}" type="presParOf" srcId="{4188A397-039A-4944-A31B-619A33B4E98A}" destId="{8880477E-D9C6-468A-9CAA-BFC0164CA71A}" srcOrd="4" destOrd="0" presId="urn:microsoft.com/office/officeart/2005/8/layout/vList3"/>
    <dgm:cxn modelId="{84E16E6D-5E95-4F9F-AA36-4DBCD61059B4}" type="presParOf" srcId="{8880477E-D9C6-468A-9CAA-BFC0164CA71A}" destId="{FABDD2E3-9646-4F44-9A2D-0484455B72C9}" srcOrd="0" destOrd="0" presId="urn:microsoft.com/office/officeart/2005/8/layout/vList3"/>
    <dgm:cxn modelId="{D5B9C787-9EE5-4C0F-9F3A-86D8EB7379D1}" type="presParOf" srcId="{8880477E-D9C6-468A-9CAA-BFC0164CA71A}" destId="{09FB03FA-59C9-4B18-AB5E-CA7E06E8A7D6}" srcOrd="1" destOrd="0" presId="urn:microsoft.com/office/officeart/2005/8/layout/v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FBB8-04B6-434D-9662-884FE21BE275}">
      <dsp:nvSpPr>
        <dsp:cNvPr id="0" name=""/>
        <dsp:cNvSpPr/>
      </dsp:nvSpPr>
      <dsp:spPr>
        <a:xfrm rot="10800000">
          <a:off x="1764793" y="1240"/>
          <a:ext cx="5662707" cy="1353890"/>
        </a:xfrm>
        <a:prstGeom prst="homePlate">
          <a:avLst/>
        </a:prstGeom>
        <a:solidFill>
          <a:srgbClr val="99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Understand </a:t>
          </a:r>
          <a:r>
            <a:rPr lang="en-GB" sz="2400" b="0" kern="1200" dirty="0" smtClean="0">
              <a:solidFill>
                <a:schemeClr val="tx1"/>
              </a:solidFill>
            </a:rPr>
            <a:t>what a choropleth map is</a:t>
          </a:r>
        </a:p>
      </dsp:txBody>
      <dsp:txXfrm rot="10800000">
        <a:off x="2103265" y="1240"/>
        <a:ext cx="5324235" cy="1353890"/>
      </dsp:txXfrm>
    </dsp:sp>
    <dsp:sp modelId="{310A4C49-36CF-424D-A405-8412F3B9523B}">
      <dsp:nvSpPr>
        <dsp:cNvPr id="0" name=""/>
        <dsp:cNvSpPr/>
      </dsp:nvSpPr>
      <dsp:spPr>
        <a:xfrm>
          <a:off x="1087848" y="1240"/>
          <a:ext cx="1353890" cy="13538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CAE1-118A-4ACA-B71C-FB2DF82DDC8D}">
      <dsp:nvSpPr>
        <dsp:cNvPr id="0" name=""/>
        <dsp:cNvSpPr/>
      </dsp:nvSpPr>
      <dsp:spPr>
        <a:xfrm rot="10800000">
          <a:off x="1764793" y="1759277"/>
          <a:ext cx="5662707" cy="135389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Calculate</a:t>
          </a:r>
          <a:r>
            <a:rPr lang="en-GB" sz="2400" b="0" kern="1200" dirty="0" smtClean="0">
              <a:solidFill>
                <a:schemeClr val="tx1"/>
              </a:solidFill>
            </a:rPr>
            <a:t> the population data for different regions in China</a:t>
          </a:r>
          <a:endParaRPr lang="en-GB" sz="2400" b="0" kern="1200" dirty="0">
            <a:solidFill>
              <a:schemeClr val="tx1"/>
            </a:solidFill>
          </a:endParaRPr>
        </a:p>
      </dsp:txBody>
      <dsp:txXfrm rot="10800000">
        <a:off x="2103265" y="1759277"/>
        <a:ext cx="5324235" cy="1353890"/>
      </dsp:txXfrm>
    </dsp:sp>
    <dsp:sp modelId="{45B99FEE-4E56-4314-A5B0-53E34C8B0149}">
      <dsp:nvSpPr>
        <dsp:cNvPr id="0" name=""/>
        <dsp:cNvSpPr/>
      </dsp:nvSpPr>
      <dsp:spPr>
        <a:xfrm>
          <a:off x="1087848" y="1759277"/>
          <a:ext cx="1353890" cy="13538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03FA-59C9-4B18-AB5E-CA7E06E8A7D6}">
      <dsp:nvSpPr>
        <dsp:cNvPr id="0" name=""/>
        <dsp:cNvSpPr/>
      </dsp:nvSpPr>
      <dsp:spPr>
        <a:xfrm rot="10800000">
          <a:off x="1764793" y="3517314"/>
          <a:ext cx="5662707" cy="1353890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Create </a:t>
          </a:r>
          <a:r>
            <a:rPr lang="en-GB" sz="2400" b="0" kern="1200" dirty="0" smtClean="0">
              <a:solidFill>
                <a:schemeClr val="tx1"/>
              </a:solidFill>
            </a:rPr>
            <a:t>your own choropleth map showing the population distribution in China</a:t>
          </a:r>
          <a:endParaRPr lang="en-GB" sz="2400" b="0" kern="1200" dirty="0">
            <a:solidFill>
              <a:schemeClr val="tx1"/>
            </a:solidFill>
          </a:endParaRPr>
        </a:p>
      </dsp:txBody>
      <dsp:txXfrm rot="10800000">
        <a:off x="2103265" y="3517314"/>
        <a:ext cx="5324235" cy="1353890"/>
      </dsp:txXfrm>
    </dsp:sp>
    <dsp:sp modelId="{FABDD2E3-9646-4F44-9A2D-0484455B72C9}">
      <dsp:nvSpPr>
        <dsp:cNvPr id="0" name=""/>
        <dsp:cNvSpPr/>
      </dsp:nvSpPr>
      <dsp:spPr>
        <a:xfrm>
          <a:off x="1087848" y="3517314"/>
          <a:ext cx="1353890" cy="13538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6BF5-B60D-448F-90D3-6FC73FC0D6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086E-3FCC-4F02-8B22-7BCDC9FDE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8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6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9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2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F9CC-FC9E-4400-9299-89294C082A72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3E11-2A79-4689-9922-4C2FD4615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34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F666-3FC3-4578-BB7B-4C1954236E0B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F237-7386-48F6-8890-C4D15DA8FB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4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4509-5B5D-4D6E-A0D4-F2DD54D53759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5E1C-DFE0-4791-B2B6-55AAB3774F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74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598B-258A-4CF5-8244-BB84B487E410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CB8F-5F41-48F0-B7AA-1BBFB981C9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52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AA47-CE3B-497A-A926-A1B8D0EA69A4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C1CF-6D38-43A0-9C1B-2E0FA53855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07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CE3F-72E2-4255-98FC-683E3C7E9449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657C-782B-42E2-8C54-AA5FC7A602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194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10B5-D67B-4924-81CC-4964C59C5753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0DBA-5CCF-4E3D-8D2D-51E30D6C1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001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0C16-FFEE-4E00-89F7-9ECFBA954A2A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31B1-9A86-46CC-B951-761B463BB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85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2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9499-4A7D-4B15-9EF0-BFAA44EACA70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8504-AB57-40D7-A225-BF3EDF1C6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24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8558-37C9-44C6-9A39-432EA1C23D24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5E221-710F-44EA-AAD9-43DCB38F2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4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AD7B-EA53-47DA-931D-D0F96967D392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1011-FB8D-4DC1-9043-FB666299CB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4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8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6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6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4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7FA9-EF4D-4AB0-875A-DBE7BB986B7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8107-E63A-44B7-A6F7-FF5F3B89D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6A2CF-FE64-44B7-A034-CF27D755F693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mic Sans MS" panose="030F0702030302020204" pitchFamily="66" charset="0"/>
              </a:defRPr>
            </a:lvl1pPr>
          </a:lstStyle>
          <a:p>
            <a:fld id="{0AE93E6F-3F49-40EC-B3C5-01A6F33D1E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3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Choropleth Map of China’s Population Distribution</a:t>
            </a:r>
            <a:endParaRPr lang="en-GB" b="1" u="sng" dirty="0"/>
          </a:p>
        </p:txBody>
      </p:sp>
      <p:graphicFrame>
        <p:nvGraphicFramePr>
          <p:cNvPr id="5" name="Content Placeholder 7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796685"/>
              </p:ext>
            </p:extLst>
          </p:nvPr>
        </p:nvGraphicFramePr>
        <p:xfrm>
          <a:off x="209006" y="1802674"/>
          <a:ext cx="8515350" cy="48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88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2970" y="757012"/>
            <a:ext cx="3213463" cy="4481194"/>
          </a:xfrm>
        </p:spPr>
        <p:txBody>
          <a:bodyPr/>
          <a:lstStyle/>
          <a:p>
            <a:r>
              <a:rPr lang="en-GB" dirty="0" smtClean="0"/>
              <a:t>What information do the colours give us about the UK?</a:t>
            </a:r>
            <a:endParaRPr lang="en-GB" dirty="0"/>
          </a:p>
        </p:txBody>
      </p:sp>
      <p:pic>
        <p:nvPicPr>
          <p:cNvPr id="32770" name="Picture 2" descr="Create beautiful choropleth maps from your data by Stephen_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" y="598987"/>
            <a:ext cx="5765692" cy="6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7" name="Pentagon 6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9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8359" y="1227275"/>
            <a:ext cx="3213463" cy="4481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colours show which political party different places in the UK voted for in the 2017 election. </a:t>
            </a:r>
            <a:endParaRPr lang="en-GB" dirty="0"/>
          </a:p>
        </p:txBody>
      </p:sp>
      <p:pic>
        <p:nvPicPr>
          <p:cNvPr id="32770" name="Picture 2" descr="Create beautiful choropleth maps from your data by Stephen_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33"/>
            <a:ext cx="5765692" cy="6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6" name="Pentagon 5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44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9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0375" y="549275"/>
            <a:ext cx="8229600" cy="1143000"/>
          </a:xfrm>
        </p:spPr>
        <p:txBody>
          <a:bodyPr/>
          <a:lstStyle/>
          <a:p>
            <a:r>
              <a:rPr lang="en-GB" altLang="en-US" sz="4000" dirty="0" smtClean="0"/>
              <a:t>Test your knowledge: </a:t>
            </a:r>
            <a:r>
              <a:rPr lang="en-GB" altLang="en-US" sz="4000" b="1" dirty="0" smtClean="0"/>
              <a:t>Developing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900113" y="1484313"/>
            <a:ext cx="7559675" cy="475297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What is a choropleth map?</a:t>
            </a:r>
            <a:endParaRPr lang="en-GB" altLang="en-US" sz="24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Give an example of something a choropleth map could show.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Use one of the maps to tell me, on average, how long people live for in Russia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Use one of the maps to tell me which continent uses the least internet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Use one of the maps to tell me which political party most people voted for in 2017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sz="2400" dirty="0" smtClean="0"/>
              <a:t>Use one of the maps to tell me the highest temperature in Australia</a:t>
            </a:r>
          </a:p>
        </p:txBody>
      </p:sp>
    </p:spTree>
    <p:extLst>
      <p:ext uri="{BB962C8B-B14F-4D97-AF65-F5344CB8AC3E}">
        <p14:creationId xmlns:p14="http://schemas.microsoft.com/office/powerpoint/2010/main" val="188878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18941" r="26563" b="18181"/>
          <a:stretch>
            <a:fillRect/>
          </a:stretch>
        </p:blipFill>
        <p:spPr bwMode="auto">
          <a:xfrm>
            <a:off x="117566" y="285825"/>
            <a:ext cx="7065508" cy="618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1063" y="285825"/>
            <a:ext cx="2076994" cy="6283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You are going to create a choropleth map to show population distribution (like this map). However, your map will be far more detailed using lots more colour and focusing just on China!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6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229600" cy="1143000"/>
          </a:xfrm>
        </p:spPr>
        <p:txBody>
          <a:bodyPr/>
          <a:lstStyle/>
          <a:p>
            <a:r>
              <a:rPr lang="en-GB" altLang="en-US" smtClean="0"/>
              <a:t>Test your knowledge: </a:t>
            </a:r>
            <a:r>
              <a:rPr lang="en-GB" altLang="en-US" b="1" smtClean="0"/>
              <a:t>Secure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032" y="1446213"/>
            <a:ext cx="7173935" cy="4641078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dirty="0" smtClean="0"/>
              <a:t>7) You are going to create a </a:t>
            </a:r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choropleth</a:t>
            </a:r>
            <a:r>
              <a:rPr lang="en-GB" sz="2800" dirty="0" smtClean="0"/>
              <a:t> map of China to show how the country’s population is distributed.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To do this you need shade each region of China a different colour based on how many people live there.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Your first task is to complete worksheet 1… 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Follow </a:t>
            </a:r>
            <a:r>
              <a:rPr lang="en-GB" sz="2800" b="1" dirty="0" smtClean="0"/>
              <a:t>the instructions carefully!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Note: you can change the colours to ones you have at home as you’ll need to use the colours for the next task. </a:t>
            </a:r>
          </a:p>
        </p:txBody>
      </p:sp>
    </p:spTree>
    <p:extLst>
      <p:ext uri="{BB962C8B-B14F-4D97-AF65-F5344CB8AC3E}">
        <p14:creationId xmlns:p14="http://schemas.microsoft.com/office/powerpoint/2010/main" val="2915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GB" altLang="en-US" smtClean="0"/>
              <a:t>Test your knowledge: </a:t>
            </a:r>
            <a:r>
              <a:rPr lang="en-GB" altLang="en-US" b="1" smtClean="0"/>
              <a:t>Secure+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B2F-2779-45C1-9E0A-1E8ED73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916113"/>
            <a:ext cx="7283450" cy="3705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 smtClean="0"/>
              <a:t>8) </a:t>
            </a:r>
            <a:r>
              <a:rPr lang="en-GB" b="1" dirty="0" smtClean="0"/>
              <a:t>Create your own choropleth map.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b="1" dirty="0"/>
          </a:p>
          <a:p>
            <a:pPr>
              <a:defRPr/>
            </a:pPr>
            <a:r>
              <a:rPr lang="en-GB" sz="2400" dirty="0" smtClean="0"/>
              <a:t>To do this you need to print </a:t>
            </a:r>
            <a:r>
              <a:rPr lang="en-GB" sz="2400" smtClean="0"/>
              <a:t>worksheet </a:t>
            </a:r>
            <a:r>
              <a:rPr lang="en-GB" sz="2400"/>
              <a:t>2</a:t>
            </a:r>
            <a:r>
              <a:rPr lang="en-GB" sz="2400" smtClean="0"/>
              <a:t> </a:t>
            </a:r>
            <a:r>
              <a:rPr lang="en-GB" sz="2400" dirty="0" smtClean="0"/>
              <a:t>and colour each region in the colour you identified in worksheet 1.</a:t>
            </a:r>
          </a:p>
          <a:p>
            <a:pPr>
              <a:defRPr/>
            </a:pPr>
            <a:r>
              <a:rPr lang="en-GB" sz="2400" b="1" dirty="0" smtClean="0"/>
              <a:t>If you cannot print the map, try adding a coloured dot using the word on the computer!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28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GB" altLang="en-US" smtClean="0"/>
              <a:t>Test your knowledge: </a:t>
            </a:r>
            <a:r>
              <a:rPr lang="en-GB" altLang="en-US" b="1" smtClean="0"/>
              <a:t>Secure+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B2F-2779-45C1-9E0A-1E8ED73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916113"/>
            <a:ext cx="7663769" cy="37052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dirty="0" smtClean="0"/>
              <a:t>9. When </a:t>
            </a:r>
            <a:r>
              <a:rPr lang="en-GB" sz="2800" dirty="0"/>
              <a:t>you have finished shading your map, add a key to show what the different colours mean: </a:t>
            </a:r>
          </a:p>
          <a:p>
            <a:pPr lvl="1" indent="-3429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GB" dirty="0"/>
              <a:t>Densely populated: red, blue</a:t>
            </a:r>
          </a:p>
          <a:p>
            <a:pPr lvl="1" indent="-3429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GB" dirty="0"/>
              <a:t>Moderately populated: yellow, orange</a:t>
            </a:r>
          </a:p>
          <a:p>
            <a:pPr lvl="1" indent="-342900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GB" dirty="0"/>
              <a:t>Sparsely populated: </a:t>
            </a:r>
            <a:r>
              <a:rPr lang="en-GB" dirty="0" smtClean="0"/>
              <a:t>green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(or whichever colours your changed it to)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89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6147" y="1518364"/>
            <a:ext cx="721876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Today your task is to make your own choropleth map…</a:t>
            </a:r>
          </a:p>
          <a:p>
            <a:pPr algn="ctr"/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First, let’s find out what one is!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20404" y="230924"/>
            <a:ext cx="6776337" cy="487534"/>
            <a:chOff x="1764793" y="1240"/>
            <a:chExt cx="5662707" cy="1353890"/>
          </a:xfrm>
        </p:grpSpPr>
        <p:sp>
          <p:nvSpPr>
            <p:cNvPr id="9" name="Pentagon 8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2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261"/>
            <a:ext cx="7886700" cy="1325563"/>
          </a:xfrm>
        </p:spPr>
        <p:txBody>
          <a:bodyPr/>
          <a:lstStyle/>
          <a:p>
            <a:r>
              <a:rPr lang="en-GB" dirty="0" smtClean="0"/>
              <a:t>Choropleth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Choropleth maps are maps that use different colours to show different themes.</a:t>
            </a:r>
          </a:p>
          <a:p>
            <a:r>
              <a:rPr lang="en-GB" dirty="0" smtClean="0"/>
              <a:t>First you collect information, or data, about somewhere.</a:t>
            </a:r>
          </a:p>
          <a:p>
            <a:r>
              <a:rPr lang="en-GB" dirty="0" smtClean="0"/>
              <a:t>Then you colour code the information</a:t>
            </a:r>
          </a:p>
          <a:p>
            <a:r>
              <a:rPr lang="en-GB" dirty="0" smtClean="0"/>
              <a:t>The you colour the relevant bits of the map depending which category they fall into</a:t>
            </a:r>
          </a:p>
          <a:p>
            <a:r>
              <a:rPr lang="en-GB" dirty="0" smtClean="0"/>
              <a:t>The following slides will show you some examples…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20404" y="230924"/>
            <a:ext cx="6776337" cy="487534"/>
            <a:chOff x="1764793" y="1240"/>
            <a:chExt cx="5662707" cy="1353890"/>
          </a:xfrm>
        </p:grpSpPr>
        <p:sp>
          <p:nvSpPr>
            <p:cNvPr id="5" name="Pentagon 4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82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0" y="5433514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information do the colours on this map show us about Australia?</a:t>
            </a:r>
            <a:endParaRPr lang="en-GB" sz="3600" dirty="0"/>
          </a:p>
        </p:txBody>
      </p:sp>
      <p:pic>
        <p:nvPicPr>
          <p:cNvPr id="1028" name="Picture 4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481023"/>
            <a:ext cx="7118441" cy="47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9" name="Pentagon 8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66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0" y="543351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different colours show the </a:t>
            </a:r>
            <a:r>
              <a:rPr lang="en-GB" sz="3600" b="1" dirty="0" smtClean="0"/>
              <a:t>highest</a:t>
            </a:r>
            <a:r>
              <a:rPr lang="en-GB" sz="3600" dirty="0" smtClean="0"/>
              <a:t>  </a:t>
            </a:r>
            <a:r>
              <a:rPr lang="en-GB" sz="3600" b="1" dirty="0" smtClean="0"/>
              <a:t>temperature</a:t>
            </a:r>
            <a:r>
              <a:rPr lang="en-GB" sz="3600" dirty="0" smtClean="0"/>
              <a:t> in different parts of Australia. </a:t>
            </a:r>
            <a:endParaRPr lang="en-GB" sz="3600" dirty="0"/>
          </a:p>
        </p:txBody>
      </p:sp>
      <p:pic>
        <p:nvPicPr>
          <p:cNvPr id="1028" name="Picture 4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9" y="425344"/>
            <a:ext cx="7273562" cy="48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5" name="Pentagon 4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42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14" y="52444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information do the different colours tell us about the world?</a:t>
            </a:r>
            <a:endParaRPr lang="en-GB" dirty="0"/>
          </a:p>
        </p:txBody>
      </p:sp>
      <p:pic>
        <p:nvPicPr>
          <p:cNvPr id="28676" name="Picture 4" descr="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2"/>
          <a:stretch/>
        </p:blipFill>
        <p:spPr bwMode="auto">
          <a:xfrm>
            <a:off x="-366939" y="529847"/>
            <a:ext cx="9945206" cy="42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9" name="Pentagon 8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05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14" y="5244420"/>
            <a:ext cx="7886700" cy="13255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colours show us which countries use the most internet. The darker the colour, the higher the percentage of people in that country use internet. </a:t>
            </a:r>
            <a:endParaRPr lang="en-GB" sz="2800" dirty="0"/>
          </a:p>
        </p:txBody>
      </p:sp>
      <p:pic>
        <p:nvPicPr>
          <p:cNvPr id="28676" name="Picture 4" descr="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2"/>
          <a:stretch/>
        </p:blipFill>
        <p:spPr bwMode="auto">
          <a:xfrm>
            <a:off x="-366939" y="679305"/>
            <a:ext cx="9945206" cy="42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5" name="Pentagon 4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14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9847"/>
            <a:ext cx="7886700" cy="1325563"/>
          </a:xfrm>
        </p:spPr>
        <p:txBody>
          <a:bodyPr/>
          <a:lstStyle/>
          <a:p>
            <a:r>
              <a:rPr lang="en-GB" dirty="0" smtClean="0"/>
              <a:t>What do these colours tell us about the world?</a:t>
            </a:r>
            <a:endParaRPr lang="en-GB" dirty="0"/>
          </a:p>
        </p:txBody>
      </p:sp>
      <p:pic>
        <p:nvPicPr>
          <p:cNvPr id="30722" name="Picture 2" descr="Interactive choropleth maps with Plotly for Python • Instrume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" y="1789611"/>
            <a:ext cx="9000206" cy="47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6" name="Pentagon 5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19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738517"/>
            <a:ext cx="7886700" cy="1325563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different colours show the average age people are likely to live to in different countries. </a:t>
            </a:r>
            <a:endParaRPr lang="en-GB" sz="3600" dirty="0"/>
          </a:p>
        </p:txBody>
      </p:sp>
      <p:pic>
        <p:nvPicPr>
          <p:cNvPr id="30722" name="Picture 2" descr="Interactive choropleth maps with Plotly for Python • Instrume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" y="2085430"/>
            <a:ext cx="9000206" cy="47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68153" y="42313"/>
            <a:ext cx="6776337" cy="487534"/>
            <a:chOff x="1764793" y="1240"/>
            <a:chExt cx="5662707" cy="1353890"/>
          </a:xfrm>
        </p:grpSpPr>
        <p:sp>
          <p:nvSpPr>
            <p:cNvPr id="5" name="Pentagon 4"/>
            <p:cNvSpPr/>
            <p:nvPr/>
          </p:nvSpPr>
          <p:spPr>
            <a:xfrm rot="10800000">
              <a:off x="1764793" y="1240"/>
              <a:ext cx="5662707" cy="1353890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 rot="21600000">
              <a:off x="2103265" y="1240"/>
              <a:ext cx="5324235" cy="1353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702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Understand </a:t>
              </a:r>
              <a:r>
                <a:rPr lang="en-GB" sz="2400" b="0" kern="1200" dirty="0" smtClean="0">
                  <a:solidFill>
                    <a:schemeClr val="tx1"/>
                  </a:solidFill>
                </a:rPr>
                <a:t>what a choropleth map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10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J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604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1_Office Theme</vt:lpstr>
      <vt:lpstr>Choropleth Map of China’s Population Distribution</vt:lpstr>
      <vt:lpstr>PowerPoint Presentation</vt:lpstr>
      <vt:lpstr>Choropleth Maps</vt:lpstr>
      <vt:lpstr>What information do the colours on this map show us about Australia?</vt:lpstr>
      <vt:lpstr>The different colours show the highest  temperature in different parts of Australia. </vt:lpstr>
      <vt:lpstr>What information do the different colours tell us about the world?</vt:lpstr>
      <vt:lpstr>The colours show us which countries use the most internet. The darker the colour, the higher the percentage of people in that country use internet. </vt:lpstr>
      <vt:lpstr>What do these colours tell us about the world?</vt:lpstr>
      <vt:lpstr>The different colours show the average age people are likely to live to in different countries. </vt:lpstr>
      <vt:lpstr>What information do the colours give us about the UK?</vt:lpstr>
      <vt:lpstr>The colours show which political party different places in the UK voted for in the 2017 election. </vt:lpstr>
      <vt:lpstr>Test your knowledge: Developing</vt:lpstr>
      <vt:lpstr>PowerPoint Presentation</vt:lpstr>
      <vt:lpstr>Test your knowledge: Secure</vt:lpstr>
      <vt:lpstr>Test your knowledge: Secure+</vt:lpstr>
      <vt:lpstr>Test your knowledge: Secure+</vt:lpstr>
    </vt:vector>
  </TitlesOfParts>
  <Company>Woodhouse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</dc:title>
  <dc:creator>J Hyland</dc:creator>
  <cp:lastModifiedBy>J Hyland</cp:lastModifiedBy>
  <cp:revision>11</cp:revision>
  <dcterms:created xsi:type="dcterms:W3CDTF">2020-04-22T13:38:47Z</dcterms:created>
  <dcterms:modified xsi:type="dcterms:W3CDTF">2020-04-22T20:24:54Z</dcterms:modified>
</cp:coreProperties>
</file>