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9" r:id="rId3"/>
    <p:sldId id="257" r:id="rId4"/>
    <p:sldId id="260" r:id="rId5"/>
    <p:sldId id="258" r:id="rId6"/>
    <p:sldId id="261" r:id="rId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132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3DE0F9CC-FC9E-4400-9299-89294C082A72}" type="datetimeFigureOut">
              <a:rPr lang="en-GB"/>
              <a:pPr>
                <a:defRPr/>
              </a:pPr>
              <a:t>22/04/2020</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0BE83E11-2A79-4689-9922-4C2FD4615266}" type="slidenum">
              <a:rPr lang="en-GB" altLang="en-US"/>
              <a:pPr/>
              <a:t>‹#›</a:t>
            </a:fld>
            <a:endParaRPr lang="en-GB" altLang="en-US"/>
          </a:p>
        </p:txBody>
      </p:sp>
    </p:spTree>
    <p:extLst>
      <p:ext uri="{BB962C8B-B14F-4D97-AF65-F5344CB8AC3E}">
        <p14:creationId xmlns:p14="http://schemas.microsoft.com/office/powerpoint/2010/main" val="41395363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74E18558-37C9-44C6-9A39-432EA1C23D24}" type="datetimeFigureOut">
              <a:rPr lang="en-GB"/>
              <a:pPr>
                <a:defRPr/>
              </a:pPr>
              <a:t>22/04/2020</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4C25E221-710F-44EA-AAD9-43DCB38F23E7}" type="slidenum">
              <a:rPr lang="en-GB" altLang="en-US"/>
              <a:pPr/>
              <a:t>‹#›</a:t>
            </a:fld>
            <a:endParaRPr lang="en-GB" altLang="en-US"/>
          </a:p>
        </p:txBody>
      </p:sp>
    </p:spTree>
    <p:extLst>
      <p:ext uri="{BB962C8B-B14F-4D97-AF65-F5344CB8AC3E}">
        <p14:creationId xmlns:p14="http://schemas.microsoft.com/office/powerpoint/2010/main" val="41694718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13CDAD7B-EA53-47DA-931D-D0F96967D392}" type="datetimeFigureOut">
              <a:rPr lang="en-GB"/>
              <a:pPr>
                <a:defRPr/>
              </a:pPr>
              <a:t>22/04/2020</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96AD1011-FB8D-4DC1-9043-FB666299CB86}" type="slidenum">
              <a:rPr lang="en-GB" altLang="en-US"/>
              <a:pPr/>
              <a:t>‹#›</a:t>
            </a:fld>
            <a:endParaRPr lang="en-GB" altLang="en-US"/>
          </a:p>
        </p:txBody>
      </p:sp>
    </p:spTree>
    <p:extLst>
      <p:ext uri="{BB962C8B-B14F-4D97-AF65-F5344CB8AC3E}">
        <p14:creationId xmlns:p14="http://schemas.microsoft.com/office/powerpoint/2010/main" val="5942328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DE90F666-3FC3-4578-BB7B-4C1954236E0B}" type="datetimeFigureOut">
              <a:rPr lang="en-GB"/>
              <a:pPr>
                <a:defRPr/>
              </a:pPr>
              <a:t>22/04/2020</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FC36F237-7386-48F6-8890-C4D15DA8FB70}" type="slidenum">
              <a:rPr lang="en-GB" altLang="en-US"/>
              <a:pPr/>
              <a:t>‹#›</a:t>
            </a:fld>
            <a:endParaRPr lang="en-GB" altLang="en-US"/>
          </a:p>
        </p:txBody>
      </p:sp>
    </p:spTree>
    <p:extLst>
      <p:ext uri="{BB962C8B-B14F-4D97-AF65-F5344CB8AC3E}">
        <p14:creationId xmlns:p14="http://schemas.microsoft.com/office/powerpoint/2010/main" val="35845528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59D34509-5B5D-4D6E-A0D4-F2DD54D53759}" type="datetimeFigureOut">
              <a:rPr lang="en-GB"/>
              <a:pPr>
                <a:defRPr/>
              </a:pPr>
              <a:t>22/04/2020</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164C5E1C-DFE0-4791-B2B6-55AAB3774F83}" type="slidenum">
              <a:rPr lang="en-GB" altLang="en-US"/>
              <a:pPr/>
              <a:t>‹#›</a:t>
            </a:fld>
            <a:endParaRPr lang="en-GB" altLang="en-US"/>
          </a:p>
        </p:txBody>
      </p:sp>
    </p:spTree>
    <p:extLst>
      <p:ext uri="{BB962C8B-B14F-4D97-AF65-F5344CB8AC3E}">
        <p14:creationId xmlns:p14="http://schemas.microsoft.com/office/powerpoint/2010/main" val="3839650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pPr>
              <a:defRPr/>
            </a:pPr>
            <a:fld id="{C2FB598B-258A-4CF5-8244-BB84B487E410}" type="datetimeFigureOut">
              <a:rPr lang="en-GB"/>
              <a:pPr>
                <a:defRPr/>
              </a:pPr>
              <a:t>22/04/2020</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fld id="{94B4CB8F-5F41-48F0-B7AA-1BBFB981C9DE}" type="slidenum">
              <a:rPr lang="en-GB" altLang="en-US"/>
              <a:pPr/>
              <a:t>‹#›</a:t>
            </a:fld>
            <a:endParaRPr lang="en-GB" altLang="en-US"/>
          </a:p>
        </p:txBody>
      </p:sp>
    </p:spTree>
    <p:extLst>
      <p:ext uri="{BB962C8B-B14F-4D97-AF65-F5344CB8AC3E}">
        <p14:creationId xmlns:p14="http://schemas.microsoft.com/office/powerpoint/2010/main" val="25810720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p:txBody>
          <a:bodyPr/>
          <a:lstStyle>
            <a:lvl1pPr>
              <a:defRPr/>
            </a:lvl1pPr>
          </a:lstStyle>
          <a:p>
            <a:pPr>
              <a:defRPr/>
            </a:pPr>
            <a:fld id="{91B2AA47-CE3B-497A-A926-A1B8D0EA69A4}" type="datetimeFigureOut">
              <a:rPr lang="en-GB"/>
              <a:pPr>
                <a:defRPr/>
              </a:pPr>
              <a:t>22/04/2020</a:t>
            </a:fld>
            <a:endParaRPr lang="en-GB"/>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fld id="{4655C1CF-6D38-43A0-9C1B-2E0FA53855B3}" type="slidenum">
              <a:rPr lang="en-GB" altLang="en-US"/>
              <a:pPr/>
              <a:t>‹#›</a:t>
            </a:fld>
            <a:endParaRPr lang="en-GB" altLang="en-US"/>
          </a:p>
        </p:txBody>
      </p:sp>
    </p:spTree>
    <p:extLst>
      <p:ext uri="{BB962C8B-B14F-4D97-AF65-F5344CB8AC3E}">
        <p14:creationId xmlns:p14="http://schemas.microsoft.com/office/powerpoint/2010/main" val="37002800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0A52CE3F-72E2-4255-98FC-683E3C7E9449}" type="datetimeFigureOut">
              <a:rPr lang="en-GB"/>
              <a:pPr>
                <a:defRPr/>
              </a:pPr>
              <a:t>22/04/2020</a:t>
            </a:fld>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fld id="{0222657C-782B-42E2-8C54-AA5FC7A60243}" type="slidenum">
              <a:rPr lang="en-GB" altLang="en-US"/>
              <a:pPr/>
              <a:t>‹#›</a:t>
            </a:fld>
            <a:endParaRPr lang="en-GB" altLang="en-US"/>
          </a:p>
        </p:txBody>
      </p:sp>
    </p:spTree>
    <p:extLst>
      <p:ext uri="{BB962C8B-B14F-4D97-AF65-F5344CB8AC3E}">
        <p14:creationId xmlns:p14="http://schemas.microsoft.com/office/powerpoint/2010/main" val="2941215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000310B5-D67B-4924-81CC-4964C59C5753}" type="datetimeFigureOut">
              <a:rPr lang="en-GB"/>
              <a:pPr>
                <a:defRPr/>
              </a:pPr>
              <a:t>22/04/2020</a:t>
            </a:fld>
            <a:endParaRPr lang="en-GB"/>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fld id="{C34F0DBA-5CCF-4E3D-8D2D-51E30D6C1D5C}" type="slidenum">
              <a:rPr lang="en-GB" altLang="en-US"/>
              <a:pPr/>
              <a:t>‹#›</a:t>
            </a:fld>
            <a:endParaRPr lang="en-GB" altLang="en-US"/>
          </a:p>
        </p:txBody>
      </p:sp>
    </p:spTree>
    <p:extLst>
      <p:ext uri="{BB962C8B-B14F-4D97-AF65-F5344CB8AC3E}">
        <p14:creationId xmlns:p14="http://schemas.microsoft.com/office/powerpoint/2010/main" val="27443353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E0400C16-FFEE-4E00-89F7-9ECFBA954A2A}" type="datetimeFigureOut">
              <a:rPr lang="en-GB"/>
              <a:pPr>
                <a:defRPr/>
              </a:pPr>
              <a:t>22/04/2020</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fld id="{37AC31B1-9A86-46CC-B951-761B463BB194}" type="slidenum">
              <a:rPr lang="en-GB" altLang="en-US"/>
              <a:pPr/>
              <a:t>‹#›</a:t>
            </a:fld>
            <a:endParaRPr lang="en-GB" altLang="en-US"/>
          </a:p>
        </p:txBody>
      </p:sp>
    </p:spTree>
    <p:extLst>
      <p:ext uri="{BB962C8B-B14F-4D97-AF65-F5344CB8AC3E}">
        <p14:creationId xmlns:p14="http://schemas.microsoft.com/office/powerpoint/2010/main" val="8924274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412C9499-4A7D-4B15-9EF0-BFAA44EACA70}" type="datetimeFigureOut">
              <a:rPr lang="en-GB"/>
              <a:pPr>
                <a:defRPr/>
              </a:pPr>
              <a:t>22/04/2020</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fld id="{4C398504-AB57-40D7-A225-BF3EDF1C6C51}" type="slidenum">
              <a:rPr lang="en-GB" altLang="en-US"/>
              <a:pPr/>
              <a:t>‹#›</a:t>
            </a:fld>
            <a:endParaRPr lang="en-GB" altLang="en-US"/>
          </a:p>
        </p:txBody>
      </p:sp>
    </p:spTree>
    <p:extLst>
      <p:ext uri="{BB962C8B-B14F-4D97-AF65-F5344CB8AC3E}">
        <p14:creationId xmlns:p14="http://schemas.microsoft.com/office/powerpoint/2010/main" val="9526563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GB" altLang="en-US" smtClean="0"/>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A716A2CF-FE64-44B7-A034-CF27D755F693}" type="datetimeFigureOut">
              <a:rPr lang="en-GB"/>
              <a:pPr>
                <a:defRPr/>
              </a:pPr>
              <a:t>22/04/2020</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omic Sans MS" panose="030F0702030302020204" pitchFamily="66" charset="0"/>
              </a:defRPr>
            </a:lvl1pPr>
          </a:lstStyle>
          <a:p>
            <a:fld id="{0AE93E6F-3F49-40EC-B3C5-01A6F33D1E18}" type="slidenum">
              <a:rPr lang="en-GB" altLang="en-US"/>
              <a:pPr/>
              <a:t>‹#›</a:t>
            </a:fld>
            <a:endParaRPr lang="en-GB" altLang="en-US"/>
          </a:p>
        </p:txBody>
      </p:sp>
    </p:spTree>
    <p:extLst>
      <p:ext uri="{BB962C8B-B14F-4D97-AF65-F5344CB8AC3E}">
        <p14:creationId xmlns:p14="http://schemas.microsoft.com/office/powerpoint/2010/main" val="289776616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omic Sans MS" pitchFamily="66" charset="0"/>
        </a:defRPr>
      </a:lvl2pPr>
      <a:lvl3pPr algn="ctr" rtl="0" eaLnBrk="0" fontAlgn="base" hangingPunct="0">
        <a:spcBef>
          <a:spcPct val="0"/>
        </a:spcBef>
        <a:spcAft>
          <a:spcPct val="0"/>
        </a:spcAft>
        <a:defRPr sz="4400">
          <a:solidFill>
            <a:schemeClr val="tx1"/>
          </a:solidFill>
          <a:latin typeface="Comic Sans MS" pitchFamily="66" charset="0"/>
        </a:defRPr>
      </a:lvl3pPr>
      <a:lvl4pPr algn="ctr" rtl="0" eaLnBrk="0" fontAlgn="base" hangingPunct="0">
        <a:spcBef>
          <a:spcPct val="0"/>
        </a:spcBef>
        <a:spcAft>
          <a:spcPct val="0"/>
        </a:spcAft>
        <a:defRPr sz="4400">
          <a:solidFill>
            <a:schemeClr val="tx1"/>
          </a:solidFill>
          <a:latin typeface="Comic Sans MS" pitchFamily="66" charset="0"/>
        </a:defRPr>
      </a:lvl4pPr>
      <a:lvl5pPr algn="ctr" rtl="0" eaLnBrk="0" fontAlgn="base" hangingPunct="0">
        <a:spcBef>
          <a:spcPct val="0"/>
        </a:spcBef>
        <a:spcAft>
          <a:spcPct val="0"/>
        </a:spcAft>
        <a:defRPr sz="4400">
          <a:solidFill>
            <a:schemeClr val="tx1"/>
          </a:solidFill>
          <a:latin typeface="Comic Sans MS" pitchFamily="66"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765F68D-8FCC-4CED-9738-622309EB9BD0}"/>
              </a:ext>
            </a:extLst>
          </p:cNvPr>
          <p:cNvSpPr/>
          <p:nvPr/>
        </p:nvSpPr>
        <p:spPr>
          <a:xfrm>
            <a:off x="457200" y="333375"/>
            <a:ext cx="8229600" cy="6048375"/>
          </a:xfrm>
          <a:prstGeom prst="rect">
            <a:avLst/>
          </a:prstGeom>
          <a:ln w="76200">
            <a:solidFill>
              <a:srgbClr val="9F0000"/>
            </a:solidFill>
          </a:ln>
        </p:spPr>
        <p:style>
          <a:lnRef idx="2">
            <a:schemeClr val="dk1"/>
          </a:lnRef>
          <a:fillRef idx="1">
            <a:schemeClr val="lt1"/>
          </a:fillRef>
          <a:effectRef idx="0">
            <a:schemeClr val="dk1"/>
          </a:effectRef>
          <a:fontRef idx="minor">
            <a:schemeClr val="dk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omic Sans MS"/>
              <a:ea typeface="+mn-ea"/>
              <a:cs typeface="+mn-cs"/>
            </a:endParaRPr>
          </a:p>
        </p:txBody>
      </p:sp>
      <p:sp>
        <p:nvSpPr>
          <p:cNvPr id="20483" name="Title 1"/>
          <p:cNvSpPr>
            <a:spLocks noGrp="1"/>
          </p:cNvSpPr>
          <p:nvPr>
            <p:ph type="title"/>
          </p:nvPr>
        </p:nvSpPr>
        <p:spPr>
          <a:xfrm>
            <a:off x="460826" y="548680"/>
            <a:ext cx="8229600" cy="1143000"/>
          </a:xfrm>
        </p:spPr>
        <p:txBody>
          <a:bodyPr/>
          <a:lstStyle/>
          <a:p>
            <a:r>
              <a:rPr lang="en-GB" altLang="en-US" sz="4000" dirty="0" smtClean="0"/>
              <a:t>Test your </a:t>
            </a:r>
            <a:r>
              <a:rPr lang="en-GB" altLang="en-US" sz="4000" dirty="0" smtClean="0"/>
              <a:t>knowledge: </a:t>
            </a:r>
            <a:r>
              <a:rPr lang="en-GB" altLang="en-US" sz="4000" b="1" dirty="0" smtClean="0"/>
              <a:t>Developing</a:t>
            </a:r>
            <a:endParaRPr lang="en-GB" altLang="en-US" sz="4000" b="1" dirty="0" smtClean="0"/>
          </a:p>
        </p:txBody>
      </p:sp>
      <p:sp>
        <p:nvSpPr>
          <p:cNvPr id="20484" name="Content Placeholder 2"/>
          <p:cNvSpPr>
            <a:spLocks noGrp="1"/>
          </p:cNvSpPr>
          <p:nvPr>
            <p:ph idx="1"/>
          </p:nvPr>
        </p:nvSpPr>
        <p:spPr>
          <a:xfrm>
            <a:off x="899592" y="1484784"/>
            <a:ext cx="7560840" cy="4752528"/>
          </a:xfrm>
        </p:spPr>
        <p:txBody>
          <a:bodyPr/>
          <a:lstStyle/>
          <a:p>
            <a:pPr marL="514350" indent="-514350">
              <a:buFont typeface="Arial" panose="020B0604020202020204" pitchFamily="34" charset="0"/>
              <a:buAutoNum type="arabicParenR"/>
            </a:pPr>
            <a:r>
              <a:rPr lang="en-GB" altLang="en-US" sz="2800" dirty="0" smtClean="0"/>
              <a:t>What is China’s population? </a:t>
            </a:r>
            <a:r>
              <a:rPr lang="en-GB" altLang="en-US" sz="2800" dirty="0" smtClean="0">
                <a:solidFill>
                  <a:srgbClr val="7030A0"/>
                </a:solidFill>
              </a:rPr>
              <a:t>1,379 Billion</a:t>
            </a:r>
          </a:p>
          <a:p>
            <a:pPr marL="514350" indent="-514350">
              <a:buFont typeface="Arial" panose="020B0604020202020204" pitchFamily="34" charset="0"/>
              <a:buAutoNum type="arabicParenR"/>
            </a:pPr>
            <a:r>
              <a:rPr lang="en-GB" altLang="en-US" sz="2800" dirty="0" smtClean="0"/>
              <a:t>List 3 things you would need in order to live somewhere</a:t>
            </a:r>
          </a:p>
          <a:p>
            <a:pPr eaLnBrk="1" hangingPunct="1">
              <a:lnSpc>
                <a:spcPct val="80000"/>
              </a:lnSpc>
            </a:pPr>
            <a:r>
              <a:rPr lang="en-GB" altLang="en-US" sz="1800" dirty="0" smtClean="0">
                <a:solidFill>
                  <a:srgbClr val="7030A0"/>
                </a:solidFill>
              </a:rPr>
              <a:t>Water supply</a:t>
            </a:r>
          </a:p>
          <a:p>
            <a:pPr eaLnBrk="1" hangingPunct="1">
              <a:lnSpc>
                <a:spcPct val="80000"/>
              </a:lnSpc>
            </a:pPr>
            <a:r>
              <a:rPr lang="en-GB" altLang="en-US" sz="1800" dirty="0" smtClean="0">
                <a:solidFill>
                  <a:srgbClr val="7030A0"/>
                </a:solidFill>
              </a:rPr>
              <a:t>Food supply</a:t>
            </a:r>
          </a:p>
          <a:p>
            <a:pPr eaLnBrk="1" hangingPunct="1">
              <a:lnSpc>
                <a:spcPct val="80000"/>
              </a:lnSpc>
            </a:pPr>
            <a:r>
              <a:rPr lang="en-GB" altLang="en-US" sz="1800" dirty="0" smtClean="0">
                <a:solidFill>
                  <a:srgbClr val="7030A0"/>
                </a:solidFill>
              </a:rPr>
              <a:t>How easy it is to defend</a:t>
            </a:r>
          </a:p>
          <a:p>
            <a:pPr eaLnBrk="1" hangingPunct="1">
              <a:lnSpc>
                <a:spcPct val="80000"/>
              </a:lnSpc>
            </a:pPr>
            <a:r>
              <a:rPr lang="en-GB" altLang="en-US" sz="1800" dirty="0" smtClean="0">
                <a:solidFill>
                  <a:srgbClr val="7030A0"/>
                </a:solidFill>
              </a:rPr>
              <a:t>Supply of building material</a:t>
            </a:r>
          </a:p>
          <a:p>
            <a:pPr eaLnBrk="1" hangingPunct="1">
              <a:lnSpc>
                <a:spcPct val="80000"/>
              </a:lnSpc>
            </a:pPr>
            <a:r>
              <a:rPr lang="en-GB" altLang="en-US" sz="1800" dirty="0" smtClean="0">
                <a:solidFill>
                  <a:srgbClr val="7030A0"/>
                </a:solidFill>
              </a:rPr>
              <a:t>Flat land</a:t>
            </a:r>
          </a:p>
          <a:p>
            <a:pPr eaLnBrk="1" hangingPunct="1">
              <a:lnSpc>
                <a:spcPct val="80000"/>
              </a:lnSpc>
            </a:pPr>
            <a:r>
              <a:rPr lang="en-GB" altLang="en-US" sz="1800" dirty="0" smtClean="0">
                <a:solidFill>
                  <a:srgbClr val="7030A0"/>
                </a:solidFill>
              </a:rPr>
              <a:t>Pleasant climate</a:t>
            </a:r>
          </a:p>
          <a:p>
            <a:pPr eaLnBrk="1" hangingPunct="1">
              <a:lnSpc>
                <a:spcPct val="80000"/>
              </a:lnSpc>
            </a:pPr>
            <a:r>
              <a:rPr lang="en-GB" altLang="en-US" sz="1800" dirty="0" smtClean="0">
                <a:solidFill>
                  <a:srgbClr val="7030A0"/>
                </a:solidFill>
              </a:rPr>
              <a:t>Access to firewood</a:t>
            </a:r>
          </a:p>
          <a:p>
            <a:pPr eaLnBrk="1" hangingPunct="1">
              <a:lnSpc>
                <a:spcPct val="80000"/>
              </a:lnSpc>
            </a:pPr>
            <a:r>
              <a:rPr lang="en-GB" altLang="en-US" sz="1800" dirty="0" smtClean="0">
                <a:solidFill>
                  <a:srgbClr val="7030A0"/>
                </a:solidFill>
              </a:rPr>
              <a:t>Gentle slope</a:t>
            </a:r>
          </a:p>
          <a:p>
            <a:pPr eaLnBrk="1" hangingPunct="1">
              <a:lnSpc>
                <a:spcPct val="80000"/>
              </a:lnSpc>
            </a:pPr>
            <a:r>
              <a:rPr lang="en-GB" altLang="en-US" sz="1800" dirty="0" smtClean="0">
                <a:solidFill>
                  <a:srgbClr val="7030A0"/>
                </a:solidFill>
              </a:rPr>
              <a:t>Industry and jobs</a:t>
            </a:r>
          </a:p>
          <a:p>
            <a:pPr eaLnBrk="1" hangingPunct="1">
              <a:lnSpc>
                <a:spcPct val="80000"/>
              </a:lnSpc>
            </a:pPr>
            <a:r>
              <a:rPr lang="en-GB" altLang="en-US" sz="1800" dirty="0" smtClean="0">
                <a:solidFill>
                  <a:srgbClr val="7030A0"/>
                </a:solidFill>
              </a:rPr>
              <a:t>Good communications </a:t>
            </a:r>
          </a:p>
          <a:p>
            <a:pPr eaLnBrk="1" hangingPunct="1">
              <a:lnSpc>
                <a:spcPct val="80000"/>
              </a:lnSpc>
            </a:pPr>
            <a:r>
              <a:rPr lang="en-GB" altLang="en-US" sz="1800" dirty="0" smtClean="0">
                <a:solidFill>
                  <a:srgbClr val="7030A0"/>
                </a:solidFill>
              </a:rPr>
              <a:t>Open grassland</a:t>
            </a:r>
            <a:endParaRPr lang="en-US" altLang="en-US" sz="1800" dirty="0" smtClean="0">
              <a:solidFill>
                <a:srgbClr val="7030A0"/>
              </a:solidFill>
            </a:endParaRPr>
          </a:p>
          <a:p>
            <a:pPr marL="514350" indent="-514350">
              <a:buFont typeface="Arial" panose="020B0604020202020204" pitchFamily="34" charset="0"/>
              <a:buAutoNum type="arabicParenR"/>
            </a:pPr>
            <a:endParaRPr lang="en-GB" altLang="en-US" sz="2800" dirty="0" smtClean="0"/>
          </a:p>
          <a:p>
            <a:pPr marL="514350" indent="-514350">
              <a:buFont typeface="Arial" panose="020B0604020202020204" pitchFamily="34" charset="0"/>
              <a:buAutoNum type="arabicParenR"/>
            </a:pPr>
            <a:r>
              <a:rPr lang="en-GB" altLang="en-US" sz="2800" dirty="0" smtClean="0"/>
              <a:t>Why does a map showing electricity usage help us to see where people live?</a:t>
            </a:r>
          </a:p>
          <a:p>
            <a:pPr marL="514350" indent="-514350">
              <a:buFont typeface="Arial" panose="020B0604020202020204" pitchFamily="34" charset="0"/>
              <a:buAutoNum type="arabicParenR"/>
            </a:pPr>
            <a:r>
              <a:rPr lang="en-GB" altLang="en-US" sz="2800" dirty="0" smtClean="0"/>
              <a:t>Define the following key terms:</a:t>
            </a:r>
          </a:p>
          <a:p>
            <a:pPr marL="914400" lvl="1" indent="-514350">
              <a:buFont typeface="Arial" panose="020B0604020202020204" pitchFamily="34" charset="0"/>
              <a:buAutoNum type="arabicParenR"/>
            </a:pPr>
            <a:r>
              <a:rPr lang="en-GB" altLang="en-US" sz="2400" dirty="0" smtClean="0"/>
              <a:t>Population distribution</a:t>
            </a:r>
          </a:p>
          <a:p>
            <a:pPr marL="914400" lvl="1" indent="-514350">
              <a:buFont typeface="Arial" panose="020B0604020202020204" pitchFamily="34" charset="0"/>
              <a:buAutoNum type="arabicParenR"/>
            </a:pPr>
            <a:r>
              <a:rPr lang="en-GB" altLang="en-US" sz="2400" dirty="0" smtClean="0"/>
              <a:t>Population density</a:t>
            </a:r>
          </a:p>
          <a:p>
            <a:pPr marL="914400" lvl="1" indent="-514350">
              <a:buFont typeface="Arial" panose="020B0604020202020204" pitchFamily="34" charset="0"/>
              <a:buAutoNum type="arabicParenR"/>
            </a:pPr>
            <a:r>
              <a:rPr lang="en-GB" altLang="en-US" sz="2400" dirty="0" smtClean="0"/>
              <a:t>Densely populated</a:t>
            </a:r>
          </a:p>
          <a:p>
            <a:pPr marL="914400" lvl="1" indent="-514350">
              <a:buFont typeface="Arial" panose="020B0604020202020204" pitchFamily="34" charset="0"/>
              <a:buAutoNum type="arabicParenR"/>
            </a:pPr>
            <a:r>
              <a:rPr lang="en-GB" altLang="en-US" sz="2400" dirty="0" smtClean="0"/>
              <a:t>Sparsely populated </a:t>
            </a:r>
            <a:endParaRPr lang="en-GB" altLang="en-US" sz="2400" dirty="0" smtClean="0"/>
          </a:p>
        </p:txBody>
      </p:sp>
    </p:spTree>
    <p:extLst>
      <p:ext uri="{BB962C8B-B14F-4D97-AF65-F5344CB8AC3E}">
        <p14:creationId xmlns:p14="http://schemas.microsoft.com/office/powerpoint/2010/main" val="21532399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765F68D-8FCC-4CED-9738-622309EB9BD0}"/>
              </a:ext>
            </a:extLst>
          </p:cNvPr>
          <p:cNvSpPr/>
          <p:nvPr/>
        </p:nvSpPr>
        <p:spPr>
          <a:xfrm>
            <a:off x="457200" y="333375"/>
            <a:ext cx="8229600" cy="6420122"/>
          </a:xfrm>
          <a:prstGeom prst="rect">
            <a:avLst/>
          </a:prstGeom>
          <a:ln w="76200">
            <a:solidFill>
              <a:srgbClr val="9F0000"/>
            </a:solidFill>
          </a:ln>
        </p:spPr>
        <p:style>
          <a:lnRef idx="2">
            <a:schemeClr val="dk1"/>
          </a:lnRef>
          <a:fillRef idx="1">
            <a:schemeClr val="lt1"/>
          </a:fillRef>
          <a:effectRef idx="0">
            <a:schemeClr val="dk1"/>
          </a:effectRef>
          <a:fontRef idx="minor">
            <a:schemeClr val="dk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omic Sans MS"/>
              <a:ea typeface="+mn-ea"/>
              <a:cs typeface="+mn-cs"/>
            </a:endParaRPr>
          </a:p>
        </p:txBody>
      </p:sp>
      <p:sp>
        <p:nvSpPr>
          <p:cNvPr id="20483" name="Title 1"/>
          <p:cNvSpPr>
            <a:spLocks noGrp="1"/>
          </p:cNvSpPr>
          <p:nvPr>
            <p:ph type="title"/>
          </p:nvPr>
        </p:nvSpPr>
        <p:spPr>
          <a:xfrm>
            <a:off x="457200" y="169857"/>
            <a:ext cx="8229600" cy="1143000"/>
          </a:xfrm>
        </p:spPr>
        <p:txBody>
          <a:bodyPr/>
          <a:lstStyle/>
          <a:p>
            <a:r>
              <a:rPr lang="en-GB" altLang="en-US" sz="3600" dirty="0" smtClean="0"/>
              <a:t>Test your </a:t>
            </a:r>
            <a:r>
              <a:rPr lang="en-GB" altLang="en-US" sz="3600" dirty="0" smtClean="0"/>
              <a:t>knowledge: </a:t>
            </a:r>
            <a:r>
              <a:rPr lang="en-GB" altLang="en-US" sz="3600" b="1" dirty="0" smtClean="0"/>
              <a:t>Developing</a:t>
            </a:r>
            <a:endParaRPr lang="en-GB" altLang="en-US" sz="3600" b="1" dirty="0" smtClean="0"/>
          </a:p>
        </p:txBody>
      </p:sp>
      <p:sp>
        <p:nvSpPr>
          <p:cNvPr id="20484" name="Content Placeholder 2"/>
          <p:cNvSpPr>
            <a:spLocks noGrp="1"/>
          </p:cNvSpPr>
          <p:nvPr>
            <p:ph idx="1"/>
          </p:nvPr>
        </p:nvSpPr>
        <p:spPr>
          <a:xfrm>
            <a:off x="677523" y="1121743"/>
            <a:ext cx="7878648" cy="5161491"/>
          </a:xfrm>
        </p:spPr>
        <p:txBody>
          <a:bodyPr/>
          <a:lstStyle/>
          <a:p>
            <a:pPr marL="0" indent="0">
              <a:buNone/>
            </a:pPr>
            <a:r>
              <a:rPr lang="en-GB" altLang="en-US" sz="2400" dirty="0" smtClean="0"/>
              <a:t>3) Why does a map showing electricity usage help us to see where people live?</a:t>
            </a:r>
          </a:p>
          <a:p>
            <a:pPr marL="0" indent="0">
              <a:buNone/>
            </a:pPr>
            <a:r>
              <a:rPr lang="en-GB" altLang="en-US" sz="1800" dirty="0" smtClean="0">
                <a:solidFill>
                  <a:srgbClr val="7030A0"/>
                </a:solidFill>
              </a:rPr>
              <a:t>When we can see a lot of electricity is being used somewhere, this is a good indication that a lot of people are likely to live there. This is because highly populated places will have a lot of homes, businesses, hotels, restaurants etc. that will all use electricity. </a:t>
            </a:r>
          </a:p>
          <a:p>
            <a:pPr marL="514350" indent="-514350">
              <a:buFont typeface="Arial" panose="020B0604020202020204" pitchFamily="34" charset="0"/>
              <a:buAutoNum type="arabicParenR"/>
            </a:pPr>
            <a:r>
              <a:rPr lang="en-GB" altLang="en-US" sz="2400" dirty="0" smtClean="0"/>
              <a:t>Define the following key terms:</a:t>
            </a:r>
          </a:p>
          <a:p>
            <a:pPr marL="914400" lvl="1" indent="-514350">
              <a:buFont typeface="Arial" panose="020B0604020202020204" pitchFamily="34" charset="0"/>
              <a:buAutoNum type="arabicParenR"/>
            </a:pPr>
            <a:r>
              <a:rPr lang="en-GB" altLang="en-US" sz="2000" dirty="0" smtClean="0"/>
              <a:t>Population distribution- </a:t>
            </a:r>
            <a:r>
              <a:rPr lang="en-GB" altLang="en-US" sz="1800" dirty="0" smtClean="0">
                <a:solidFill>
                  <a:srgbClr val="7030A0"/>
                </a:solidFill>
              </a:rPr>
              <a:t>describes how the people who live in a certain place are spread out. We can look at somewhere small, like a village, or somewhere big like a country, or even the whole world!</a:t>
            </a:r>
            <a:endParaRPr lang="en-GB" altLang="en-US" sz="2000" dirty="0" smtClean="0"/>
          </a:p>
          <a:p>
            <a:pPr marL="914400" lvl="1" indent="-514350">
              <a:buFont typeface="Arial" panose="020B0604020202020204" pitchFamily="34" charset="0"/>
              <a:buAutoNum type="arabicParenR"/>
            </a:pPr>
            <a:r>
              <a:rPr lang="en-GB" altLang="en-US" sz="2000" dirty="0" smtClean="0"/>
              <a:t>Densely populated- </a:t>
            </a:r>
            <a:r>
              <a:rPr lang="en-GB" altLang="en-US" sz="2000" dirty="0" smtClean="0">
                <a:solidFill>
                  <a:srgbClr val="7030A0"/>
                </a:solidFill>
              </a:rPr>
              <a:t>many people live in locations that are </a:t>
            </a:r>
            <a:r>
              <a:rPr lang="en-GB" altLang="en-US" sz="2000" u="sng" dirty="0" smtClean="0">
                <a:solidFill>
                  <a:srgbClr val="7030A0"/>
                </a:solidFill>
              </a:rPr>
              <a:t>densely</a:t>
            </a:r>
            <a:r>
              <a:rPr lang="en-GB" altLang="en-US" sz="2000" dirty="0" smtClean="0">
                <a:solidFill>
                  <a:srgbClr val="7030A0"/>
                </a:solidFill>
              </a:rPr>
              <a:t> populated. It means they are crowded, without much space.</a:t>
            </a:r>
            <a:endParaRPr lang="en-GB" altLang="en-US" sz="2000" dirty="0" smtClean="0"/>
          </a:p>
          <a:p>
            <a:pPr marL="914400" lvl="1" indent="-514350">
              <a:buFont typeface="Arial" panose="020B0604020202020204" pitchFamily="34" charset="0"/>
              <a:buAutoNum type="arabicParenR"/>
            </a:pPr>
            <a:r>
              <a:rPr lang="en-GB" altLang="en-US" sz="2000" dirty="0" smtClean="0"/>
              <a:t>Sparsely populated- </a:t>
            </a:r>
            <a:r>
              <a:rPr lang="en-GB" altLang="en-US" sz="2000" dirty="0" smtClean="0">
                <a:solidFill>
                  <a:srgbClr val="7030A0"/>
                </a:solidFill>
              </a:rPr>
              <a:t>Few people live in locations that are </a:t>
            </a:r>
            <a:r>
              <a:rPr lang="en-GB" altLang="en-US" sz="2000" u="sng" dirty="0" smtClean="0">
                <a:solidFill>
                  <a:srgbClr val="7030A0"/>
                </a:solidFill>
              </a:rPr>
              <a:t>sparsely</a:t>
            </a:r>
            <a:r>
              <a:rPr lang="en-GB" altLang="en-US" sz="2000" dirty="0" smtClean="0">
                <a:solidFill>
                  <a:srgbClr val="7030A0"/>
                </a:solidFill>
              </a:rPr>
              <a:t> populated. There are not many people who live there.</a:t>
            </a:r>
          </a:p>
          <a:p>
            <a:pPr marL="400050" lvl="1" indent="0">
              <a:buNone/>
            </a:pPr>
            <a:r>
              <a:rPr lang="en-GB" altLang="en-US" sz="2000" dirty="0" smtClean="0"/>
              <a:t> </a:t>
            </a:r>
            <a:endParaRPr lang="en-GB" altLang="en-US" sz="2000" dirty="0" smtClean="0"/>
          </a:p>
        </p:txBody>
      </p:sp>
    </p:spTree>
    <p:extLst>
      <p:ext uri="{BB962C8B-B14F-4D97-AF65-F5344CB8AC3E}">
        <p14:creationId xmlns:p14="http://schemas.microsoft.com/office/powerpoint/2010/main" val="24633706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765F68D-8FCC-4CED-9738-622309EB9BD0}"/>
              </a:ext>
            </a:extLst>
          </p:cNvPr>
          <p:cNvSpPr/>
          <p:nvPr/>
        </p:nvSpPr>
        <p:spPr>
          <a:xfrm>
            <a:off x="457200" y="333375"/>
            <a:ext cx="8229600" cy="6048375"/>
          </a:xfrm>
          <a:prstGeom prst="rect">
            <a:avLst/>
          </a:prstGeom>
          <a:ln w="76200">
            <a:solidFill>
              <a:srgbClr val="AD8C74"/>
            </a:solidFill>
          </a:ln>
        </p:spPr>
        <p:style>
          <a:lnRef idx="2">
            <a:schemeClr val="dk1"/>
          </a:lnRef>
          <a:fillRef idx="1">
            <a:schemeClr val="lt1"/>
          </a:fillRef>
          <a:effectRef idx="0">
            <a:schemeClr val="dk1"/>
          </a:effectRef>
          <a:fontRef idx="minor">
            <a:schemeClr val="dk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omic Sans MS"/>
              <a:ea typeface="+mn-ea"/>
              <a:cs typeface="+mn-cs"/>
            </a:endParaRPr>
          </a:p>
        </p:txBody>
      </p:sp>
      <p:sp>
        <p:nvSpPr>
          <p:cNvPr id="21507" name="Title 1"/>
          <p:cNvSpPr>
            <a:spLocks noGrp="1"/>
          </p:cNvSpPr>
          <p:nvPr>
            <p:ph type="title"/>
          </p:nvPr>
        </p:nvSpPr>
        <p:spPr>
          <a:xfrm>
            <a:off x="457200" y="302899"/>
            <a:ext cx="8229600" cy="1143000"/>
          </a:xfrm>
        </p:spPr>
        <p:txBody>
          <a:bodyPr/>
          <a:lstStyle/>
          <a:p>
            <a:r>
              <a:rPr lang="en-GB" altLang="en-US" dirty="0" smtClean="0"/>
              <a:t>Test your knowledge: </a:t>
            </a:r>
            <a:r>
              <a:rPr lang="en-GB" altLang="en-US" b="1" dirty="0" smtClean="0"/>
              <a:t>Secure</a:t>
            </a:r>
            <a:endParaRPr lang="en-GB" altLang="en-US" b="1" dirty="0" smtClean="0"/>
          </a:p>
        </p:txBody>
      </p:sp>
      <p:sp>
        <p:nvSpPr>
          <p:cNvPr id="3" name="Content Placeholder 2">
            <a:extLst>
              <a:ext uri="{FF2B5EF4-FFF2-40B4-BE49-F238E27FC236}">
                <a16:creationId xmlns:a16="http://schemas.microsoft.com/office/drawing/2014/main" id="{CDE51B2F-2779-45C1-9E0A-1E8ED73AC620}"/>
              </a:ext>
            </a:extLst>
          </p:cNvPr>
          <p:cNvSpPr>
            <a:spLocks noGrp="1"/>
          </p:cNvSpPr>
          <p:nvPr>
            <p:ph idx="1"/>
          </p:nvPr>
        </p:nvSpPr>
        <p:spPr>
          <a:xfrm>
            <a:off x="755650" y="1268760"/>
            <a:ext cx="7632700" cy="4552181"/>
          </a:xfrm>
        </p:spPr>
        <p:txBody>
          <a:bodyPr/>
          <a:lstStyle/>
          <a:p>
            <a:pPr marL="0" indent="0">
              <a:buFont typeface="Arial" panose="020B0604020202020204" pitchFamily="34" charset="0"/>
              <a:buNone/>
              <a:defRPr/>
            </a:pPr>
            <a:r>
              <a:rPr lang="en-GB" sz="2400" dirty="0" smtClean="0"/>
              <a:t>5) Explain why the following places are usually </a:t>
            </a:r>
            <a:r>
              <a:rPr lang="en-GB" sz="2400" b="1" dirty="0" smtClean="0"/>
              <a:t>sparsely populated </a:t>
            </a:r>
            <a:r>
              <a:rPr lang="en-GB" sz="2400" dirty="0" smtClean="0"/>
              <a:t>(why don’t lots of people live there?):</a:t>
            </a:r>
          </a:p>
          <a:p>
            <a:pPr marL="0" indent="0">
              <a:buFont typeface="Arial" panose="020B0604020202020204" pitchFamily="34" charset="0"/>
              <a:buNone/>
              <a:defRPr/>
            </a:pPr>
            <a:r>
              <a:rPr lang="en-GB" sz="2400" dirty="0"/>
              <a:t>	</a:t>
            </a:r>
            <a:r>
              <a:rPr lang="en-GB" sz="2400" dirty="0" smtClean="0"/>
              <a:t>- Mountains- </a:t>
            </a:r>
            <a:r>
              <a:rPr lang="en-GB" sz="2400" dirty="0" smtClean="0">
                <a:solidFill>
                  <a:srgbClr val="7030A0"/>
                </a:solidFill>
              </a:rPr>
              <a:t>Not many people live in mountains as they have an extremely cold climate (this climate also means not much grows, so it would be difficult to grow crops). Also, the land is high, steep and rocky which makes it difficult to build on. </a:t>
            </a:r>
            <a:endParaRPr lang="en-GB" sz="2400" dirty="0" smtClean="0"/>
          </a:p>
          <a:p>
            <a:pPr marL="0" indent="0">
              <a:buFont typeface="Arial" panose="020B0604020202020204" pitchFamily="34" charset="0"/>
              <a:buNone/>
              <a:defRPr/>
            </a:pPr>
            <a:r>
              <a:rPr lang="en-GB" sz="2400" dirty="0"/>
              <a:t>	</a:t>
            </a:r>
            <a:r>
              <a:rPr lang="en-GB" sz="2400" dirty="0" smtClean="0"/>
              <a:t>- Deserts- </a:t>
            </a:r>
            <a:r>
              <a:rPr lang="en-GB" sz="2400" dirty="0" smtClean="0">
                <a:solidFill>
                  <a:srgbClr val="7030A0"/>
                </a:solidFill>
              </a:rPr>
              <a:t>People don’t tend to live in deserts as their climates are too hot and dry making it uncomfortable and difficult to grow food. It also means there isn’t a good water supply. The land is often sandy and rocky, which isn’t good to build on. </a:t>
            </a:r>
            <a:endParaRPr lang="en-GB" sz="2400" dirty="0" smtClean="0"/>
          </a:p>
          <a:p>
            <a:pPr marL="0" indent="0">
              <a:buFont typeface="Arial" panose="020B0604020202020204" pitchFamily="34" charset="0"/>
              <a:buNone/>
              <a:defRPr/>
            </a:pPr>
            <a:endParaRPr lang="en-GB" sz="2400" dirty="0" smtClean="0"/>
          </a:p>
          <a:p>
            <a:pPr marL="0" indent="0">
              <a:buFont typeface="Arial" panose="020B0604020202020204" pitchFamily="34" charset="0"/>
              <a:buNone/>
              <a:defRPr/>
            </a:pPr>
            <a:r>
              <a:rPr lang="en-GB" sz="2400" dirty="0" smtClean="0"/>
              <a:t>6) Explain why the following places tend to be more </a:t>
            </a:r>
            <a:r>
              <a:rPr lang="en-GB" sz="2400" b="1" dirty="0" smtClean="0"/>
              <a:t>densely populated </a:t>
            </a:r>
            <a:r>
              <a:rPr lang="en-GB" sz="2400" dirty="0" smtClean="0"/>
              <a:t>(why do lots of people chose to live there?)</a:t>
            </a:r>
          </a:p>
          <a:p>
            <a:pPr marL="0" indent="0">
              <a:buFont typeface="Arial" panose="020B0604020202020204" pitchFamily="34" charset="0"/>
              <a:buNone/>
              <a:defRPr/>
            </a:pPr>
            <a:r>
              <a:rPr lang="en-GB" sz="2400" dirty="0" smtClean="0"/>
              <a:t>	- Flatter land</a:t>
            </a:r>
          </a:p>
          <a:p>
            <a:pPr marL="0" indent="0">
              <a:buFont typeface="Arial" panose="020B0604020202020204" pitchFamily="34" charset="0"/>
              <a:buNone/>
              <a:defRPr/>
            </a:pPr>
            <a:r>
              <a:rPr lang="en-GB" sz="2400" dirty="0" smtClean="0"/>
              <a:t>	- On the coast</a:t>
            </a:r>
          </a:p>
          <a:p>
            <a:pPr marL="0" indent="0">
              <a:buFont typeface="Arial" panose="020B0604020202020204" pitchFamily="34" charset="0"/>
              <a:buNone/>
              <a:defRPr/>
            </a:pPr>
            <a:r>
              <a:rPr lang="en-GB" sz="2400" dirty="0" smtClean="0"/>
              <a:t>	- Near to a river</a:t>
            </a:r>
            <a:endParaRPr lang="en-GB" sz="2400" dirty="0"/>
          </a:p>
        </p:txBody>
      </p:sp>
    </p:spTree>
    <p:extLst>
      <p:ext uri="{BB962C8B-B14F-4D97-AF65-F5344CB8AC3E}">
        <p14:creationId xmlns:p14="http://schemas.microsoft.com/office/powerpoint/2010/main" val="10331538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765F68D-8FCC-4CED-9738-622309EB9BD0}"/>
              </a:ext>
            </a:extLst>
          </p:cNvPr>
          <p:cNvSpPr/>
          <p:nvPr/>
        </p:nvSpPr>
        <p:spPr>
          <a:xfrm>
            <a:off x="457200" y="333375"/>
            <a:ext cx="8229600" cy="6048375"/>
          </a:xfrm>
          <a:prstGeom prst="rect">
            <a:avLst/>
          </a:prstGeom>
          <a:ln w="76200">
            <a:solidFill>
              <a:srgbClr val="AD8C74"/>
            </a:solidFill>
          </a:ln>
        </p:spPr>
        <p:style>
          <a:lnRef idx="2">
            <a:schemeClr val="dk1"/>
          </a:lnRef>
          <a:fillRef idx="1">
            <a:schemeClr val="lt1"/>
          </a:fillRef>
          <a:effectRef idx="0">
            <a:schemeClr val="dk1"/>
          </a:effectRef>
          <a:fontRef idx="minor">
            <a:schemeClr val="dk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omic Sans MS"/>
              <a:ea typeface="+mn-ea"/>
              <a:cs typeface="+mn-cs"/>
            </a:endParaRPr>
          </a:p>
        </p:txBody>
      </p:sp>
      <p:sp>
        <p:nvSpPr>
          <p:cNvPr id="21507" name="Title 1"/>
          <p:cNvSpPr>
            <a:spLocks noGrp="1"/>
          </p:cNvSpPr>
          <p:nvPr>
            <p:ph type="title"/>
          </p:nvPr>
        </p:nvSpPr>
        <p:spPr>
          <a:xfrm>
            <a:off x="457200" y="302899"/>
            <a:ext cx="8229600" cy="1143000"/>
          </a:xfrm>
        </p:spPr>
        <p:txBody>
          <a:bodyPr/>
          <a:lstStyle/>
          <a:p>
            <a:r>
              <a:rPr lang="en-GB" altLang="en-US" dirty="0" smtClean="0"/>
              <a:t>Test your knowledge: </a:t>
            </a:r>
            <a:r>
              <a:rPr lang="en-GB" altLang="en-US" b="1" dirty="0" smtClean="0"/>
              <a:t>Secure</a:t>
            </a:r>
            <a:endParaRPr lang="en-GB" altLang="en-US" b="1" dirty="0" smtClean="0"/>
          </a:p>
        </p:txBody>
      </p:sp>
      <p:sp>
        <p:nvSpPr>
          <p:cNvPr id="3" name="Content Placeholder 2">
            <a:extLst>
              <a:ext uri="{FF2B5EF4-FFF2-40B4-BE49-F238E27FC236}">
                <a16:creationId xmlns:a16="http://schemas.microsoft.com/office/drawing/2014/main" id="{CDE51B2F-2779-45C1-9E0A-1E8ED73AC620}"/>
              </a:ext>
            </a:extLst>
          </p:cNvPr>
          <p:cNvSpPr>
            <a:spLocks noGrp="1"/>
          </p:cNvSpPr>
          <p:nvPr>
            <p:ph idx="1"/>
          </p:nvPr>
        </p:nvSpPr>
        <p:spPr>
          <a:xfrm>
            <a:off x="755650" y="1268760"/>
            <a:ext cx="7632700" cy="4552181"/>
          </a:xfrm>
        </p:spPr>
        <p:txBody>
          <a:bodyPr/>
          <a:lstStyle/>
          <a:p>
            <a:pPr marL="0" indent="0">
              <a:buFont typeface="Arial" panose="020B0604020202020204" pitchFamily="34" charset="0"/>
              <a:buNone/>
              <a:defRPr/>
            </a:pPr>
            <a:r>
              <a:rPr lang="en-GB" sz="2000" dirty="0" smtClean="0"/>
              <a:t>6) Explain why the following places tend to be more </a:t>
            </a:r>
            <a:r>
              <a:rPr lang="en-GB" sz="2000" b="1" dirty="0" smtClean="0"/>
              <a:t>densely populated </a:t>
            </a:r>
            <a:r>
              <a:rPr lang="en-GB" sz="2000" dirty="0" smtClean="0"/>
              <a:t>(why do lots of people chose to live there?)</a:t>
            </a:r>
          </a:p>
          <a:p>
            <a:pPr marL="0" indent="0">
              <a:buFont typeface="Arial" panose="020B0604020202020204" pitchFamily="34" charset="0"/>
              <a:buNone/>
              <a:defRPr/>
            </a:pPr>
            <a:r>
              <a:rPr lang="en-GB" sz="2000" dirty="0" smtClean="0"/>
              <a:t>	- Flatter land</a:t>
            </a:r>
            <a:r>
              <a:rPr lang="en-GB" sz="2000" dirty="0" smtClean="0">
                <a:solidFill>
                  <a:srgbClr val="7030A0"/>
                </a:solidFill>
              </a:rPr>
              <a:t>- Flat land is much easier and safer to build on.</a:t>
            </a:r>
            <a:endParaRPr lang="en-GB" sz="2000" dirty="0" smtClean="0"/>
          </a:p>
          <a:p>
            <a:pPr marL="0" indent="0">
              <a:buFont typeface="Arial" panose="020B0604020202020204" pitchFamily="34" charset="0"/>
              <a:buNone/>
              <a:defRPr/>
            </a:pPr>
            <a:r>
              <a:rPr lang="en-GB" sz="2000" dirty="0" smtClean="0"/>
              <a:t>	- On the coast- </a:t>
            </a:r>
            <a:r>
              <a:rPr lang="en-GB" sz="2000" dirty="0" smtClean="0">
                <a:solidFill>
                  <a:srgbClr val="7030A0"/>
                </a:solidFill>
              </a:rPr>
              <a:t>The coast provides lots of things that people need such as water and food. It can also be used for transportation such as exporting and importing goods. Lastly, coasts tend to have beaches which people enjoy and which bring in tourism. </a:t>
            </a:r>
            <a:endParaRPr lang="en-GB" sz="2000" dirty="0" smtClean="0"/>
          </a:p>
          <a:p>
            <a:pPr marL="0" indent="0">
              <a:buFont typeface="Arial" panose="020B0604020202020204" pitchFamily="34" charset="0"/>
              <a:buNone/>
              <a:defRPr/>
            </a:pPr>
            <a:r>
              <a:rPr lang="en-GB" sz="2000" dirty="0" smtClean="0"/>
              <a:t>	- Near to a river- </a:t>
            </a:r>
            <a:r>
              <a:rPr lang="en-GB" sz="2000" dirty="0" smtClean="0">
                <a:solidFill>
                  <a:srgbClr val="7030A0"/>
                </a:solidFill>
              </a:rPr>
              <a:t>Rivers also have lots of the things that people need to live such as water and food. They provide easy transport links and the water can be used to help grow crops. </a:t>
            </a:r>
            <a:endParaRPr lang="en-GB" sz="2000" dirty="0"/>
          </a:p>
        </p:txBody>
      </p:sp>
    </p:spTree>
    <p:extLst>
      <p:ext uri="{BB962C8B-B14F-4D97-AF65-F5344CB8AC3E}">
        <p14:creationId xmlns:p14="http://schemas.microsoft.com/office/powerpoint/2010/main" val="105614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765F68D-8FCC-4CED-9738-622309EB9BD0}"/>
              </a:ext>
            </a:extLst>
          </p:cNvPr>
          <p:cNvSpPr/>
          <p:nvPr/>
        </p:nvSpPr>
        <p:spPr>
          <a:xfrm>
            <a:off x="457200" y="333375"/>
            <a:ext cx="8229600" cy="6048375"/>
          </a:xfrm>
          <a:prstGeom prst="rect">
            <a:avLst/>
          </a:prstGeom>
          <a:ln w="76200">
            <a:solidFill>
              <a:srgbClr val="FFC000"/>
            </a:solidFill>
          </a:ln>
        </p:spPr>
        <p:style>
          <a:lnRef idx="2">
            <a:schemeClr val="dk1"/>
          </a:lnRef>
          <a:fillRef idx="1">
            <a:schemeClr val="lt1"/>
          </a:fillRef>
          <a:effectRef idx="0">
            <a:schemeClr val="dk1"/>
          </a:effectRef>
          <a:fontRef idx="minor">
            <a:schemeClr val="dk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omic Sans MS"/>
              <a:ea typeface="+mn-ea"/>
              <a:cs typeface="+mn-cs"/>
            </a:endParaRPr>
          </a:p>
        </p:txBody>
      </p:sp>
      <p:sp>
        <p:nvSpPr>
          <p:cNvPr id="22531" name="Title 1"/>
          <p:cNvSpPr>
            <a:spLocks noGrp="1"/>
          </p:cNvSpPr>
          <p:nvPr>
            <p:ph type="title"/>
          </p:nvPr>
        </p:nvSpPr>
        <p:spPr>
          <a:xfrm>
            <a:off x="457200" y="333375"/>
            <a:ext cx="8229600" cy="1143000"/>
          </a:xfrm>
        </p:spPr>
        <p:txBody>
          <a:bodyPr/>
          <a:lstStyle/>
          <a:p>
            <a:r>
              <a:rPr lang="en-GB" altLang="en-US" dirty="0" smtClean="0"/>
              <a:t>Test your knowledge: </a:t>
            </a:r>
            <a:r>
              <a:rPr lang="en-GB" altLang="en-US" b="1" dirty="0" smtClean="0"/>
              <a:t>Secure</a:t>
            </a:r>
            <a:r>
              <a:rPr lang="en-GB" altLang="en-US" b="1" dirty="0" smtClean="0"/>
              <a:t>+</a:t>
            </a:r>
          </a:p>
        </p:txBody>
      </p:sp>
      <p:sp>
        <p:nvSpPr>
          <p:cNvPr id="3" name="Content Placeholder 2">
            <a:extLst>
              <a:ext uri="{FF2B5EF4-FFF2-40B4-BE49-F238E27FC236}">
                <a16:creationId xmlns:a16="http://schemas.microsoft.com/office/drawing/2014/main" id="{CDE51B2F-2779-45C1-9E0A-1E8ED73AC620}"/>
              </a:ext>
            </a:extLst>
          </p:cNvPr>
          <p:cNvSpPr>
            <a:spLocks noGrp="1"/>
          </p:cNvSpPr>
          <p:nvPr>
            <p:ph idx="1"/>
          </p:nvPr>
        </p:nvSpPr>
        <p:spPr>
          <a:xfrm>
            <a:off x="827088" y="1504949"/>
            <a:ext cx="7283450" cy="3705225"/>
          </a:xfrm>
        </p:spPr>
        <p:txBody>
          <a:bodyPr/>
          <a:lstStyle/>
          <a:p>
            <a:pPr marL="0" indent="0">
              <a:buFont typeface="Arial" panose="020B0604020202020204" pitchFamily="34" charset="0"/>
              <a:buNone/>
              <a:defRPr/>
            </a:pPr>
            <a:r>
              <a:rPr lang="en-GB" dirty="0" smtClean="0"/>
              <a:t>7) </a:t>
            </a:r>
            <a:r>
              <a:rPr lang="en-GB" b="1" dirty="0" smtClean="0"/>
              <a:t>Evaluate</a:t>
            </a:r>
            <a:r>
              <a:rPr lang="en-GB" dirty="0" smtClean="0"/>
              <a:t> China’s population distribution. </a:t>
            </a:r>
            <a:r>
              <a:rPr lang="en-GB" sz="2400" dirty="0" smtClean="0"/>
              <a:t>(use all your knowledge from today’s lesson and the success criteria below) </a:t>
            </a:r>
            <a:endParaRPr lang="en-GB" sz="1800" dirty="0"/>
          </a:p>
          <a:p>
            <a:pPr>
              <a:defRPr/>
            </a:pPr>
            <a:endParaRPr lang="en-GB" dirty="0"/>
          </a:p>
          <a:p>
            <a:pPr>
              <a:defRPr/>
            </a:pPr>
            <a:endParaRPr lang="en-GB" dirty="0"/>
          </a:p>
          <a:p>
            <a:pPr>
              <a:defRPr/>
            </a:pPr>
            <a:endParaRPr lang="en-GB" dirty="0"/>
          </a:p>
        </p:txBody>
      </p:sp>
      <p:graphicFrame>
        <p:nvGraphicFramePr>
          <p:cNvPr id="2" name="Table 1"/>
          <p:cNvGraphicFramePr>
            <a:graphicFrameLocks noGrp="1"/>
          </p:cNvGraphicFramePr>
          <p:nvPr>
            <p:extLst>
              <p:ext uri="{D42A27DB-BD31-4B8C-83A1-F6EECF244321}">
                <p14:modId xmlns:p14="http://schemas.microsoft.com/office/powerpoint/2010/main" val="1915238006"/>
              </p:ext>
            </p:extLst>
          </p:nvPr>
        </p:nvGraphicFramePr>
        <p:xfrm>
          <a:off x="868413" y="3193030"/>
          <a:ext cx="7200800" cy="2743200"/>
        </p:xfrm>
        <a:graphic>
          <a:graphicData uri="http://schemas.openxmlformats.org/drawingml/2006/table">
            <a:tbl>
              <a:tblPr firstRow="1" bandRow="1">
                <a:tableStyleId>{5940675A-B579-460E-94D1-54222C63F5DA}</a:tableStyleId>
              </a:tblPr>
              <a:tblGrid>
                <a:gridCol w="954771">
                  <a:extLst>
                    <a:ext uri="{9D8B030D-6E8A-4147-A177-3AD203B41FA5}">
                      <a16:colId xmlns:a16="http://schemas.microsoft.com/office/drawing/2014/main" val="2108304967"/>
                    </a:ext>
                  </a:extLst>
                </a:gridCol>
                <a:gridCol w="6246029">
                  <a:extLst>
                    <a:ext uri="{9D8B030D-6E8A-4147-A177-3AD203B41FA5}">
                      <a16:colId xmlns:a16="http://schemas.microsoft.com/office/drawing/2014/main" val="616944131"/>
                    </a:ext>
                  </a:extLst>
                </a:gridCol>
              </a:tblGrid>
              <a:tr h="370840">
                <a:tc>
                  <a:txBody>
                    <a:bodyPr/>
                    <a:lstStyle/>
                    <a:p>
                      <a:r>
                        <a:rPr lang="en-GB" dirty="0" smtClean="0"/>
                        <a:t>Dev</a:t>
                      </a:r>
                      <a:endParaRPr lang="en-GB" dirty="0"/>
                    </a:p>
                  </a:txBody>
                  <a:tcPr>
                    <a:solidFill>
                      <a:schemeClr val="accent6">
                        <a:lumMod val="50000"/>
                      </a:schemeClr>
                    </a:solidFill>
                  </a:tcPr>
                </a:tc>
                <a:tc>
                  <a:txBody>
                    <a:bodyPr/>
                    <a:lstStyle/>
                    <a:p>
                      <a:r>
                        <a:rPr lang="en-GB" b="1" dirty="0" smtClean="0"/>
                        <a:t>Describe</a:t>
                      </a:r>
                      <a:r>
                        <a:rPr lang="en-GB" b="1" baseline="0" dirty="0" smtClean="0"/>
                        <a:t> what population distribution means </a:t>
                      </a:r>
                      <a:r>
                        <a:rPr lang="en-GB" baseline="0" dirty="0" smtClean="0"/>
                        <a:t>(make sure you also describe the key terms sparsely and densely populated)</a:t>
                      </a:r>
                      <a:endParaRPr lang="en-GB" dirty="0"/>
                    </a:p>
                  </a:txBody>
                  <a:tcPr/>
                </a:tc>
                <a:extLst>
                  <a:ext uri="{0D108BD9-81ED-4DB2-BD59-A6C34878D82A}">
                    <a16:rowId xmlns:a16="http://schemas.microsoft.com/office/drawing/2014/main" val="2578283702"/>
                  </a:ext>
                </a:extLst>
              </a:tr>
              <a:tr h="370840">
                <a:tc>
                  <a:txBody>
                    <a:bodyPr/>
                    <a:lstStyle/>
                    <a:p>
                      <a:r>
                        <a:rPr lang="en-GB" dirty="0" smtClean="0"/>
                        <a:t>Sec</a:t>
                      </a:r>
                      <a:endParaRPr lang="en-GB" dirty="0"/>
                    </a:p>
                  </a:txBody>
                  <a:tcPr>
                    <a:solidFill>
                      <a:schemeClr val="bg1">
                        <a:lumMod val="75000"/>
                      </a:schemeClr>
                    </a:solidFill>
                  </a:tcPr>
                </a:tc>
                <a:tc>
                  <a:txBody>
                    <a:bodyPr/>
                    <a:lstStyle/>
                    <a:p>
                      <a:r>
                        <a:rPr lang="en-GB" b="1" dirty="0" smtClean="0"/>
                        <a:t>Explain the population distribution</a:t>
                      </a:r>
                      <a:r>
                        <a:rPr lang="en-GB" b="1" baseline="0" dirty="0" smtClean="0"/>
                        <a:t> in China</a:t>
                      </a:r>
                      <a:r>
                        <a:rPr lang="en-GB" baseline="0" dirty="0" smtClean="0"/>
                        <a:t>. (Do people live all over China or are certain areas more populated than others?)</a:t>
                      </a:r>
                      <a:endParaRPr lang="en-GB" dirty="0"/>
                    </a:p>
                  </a:txBody>
                  <a:tcPr/>
                </a:tc>
                <a:extLst>
                  <a:ext uri="{0D108BD9-81ED-4DB2-BD59-A6C34878D82A}">
                    <a16:rowId xmlns:a16="http://schemas.microsoft.com/office/drawing/2014/main" val="1381198987"/>
                  </a:ext>
                </a:extLst>
              </a:tr>
              <a:tr h="370840">
                <a:tc>
                  <a:txBody>
                    <a:bodyPr/>
                    <a:lstStyle/>
                    <a:p>
                      <a:r>
                        <a:rPr lang="en-GB" dirty="0" smtClean="0"/>
                        <a:t>Sec+</a:t>
                      </a:r>
                      <a:endParaRPr lang="en-GB" dirty="0"/>
                    </a:p>
                  </a:txBody>
                  <a:tcPr>
                    <a:solidFill>
                      <a:srgbClr val="FFC000"/>
                    </a:solidFill>
                  </a:tcPr>
                </a:tc>
                <a:tc>
                  <a:txBody>
                    <a:bodyPr/>
                    <a:lstStyle/>
                    <a:p>
                      <a:r>
                        <a:rPr lang="en-GB" b="1" dirty="0" smtClean="0"/>
                        <a:t>Justify</a:t>
                      </a:r>
                      <a:r>
                        <a:rPr lang="en-GB" b="1" baseline="0" dirty="0" smtClean="0"/>
                        <a:t> why the population distribution is like this</a:t>
                      </a:r>
                      <a:r>
                        <a:rPr lang="en-GB" baseline="0" dirty="0" smtClean="0"/>
                        <a:t>. (Why can’t people live in certain parts of China and why does it benefit them to live on the east coast?)</a:t>
                      </a:r>
                      <a:endParaRPr lang="en-GB" dirty="0"/>
                    </a:p>
                  </a:txBody>
                  <a:tcPr/>
                </a:tc>
                <a:extLst>
                  <a:ext uri="{0D108BD9-81ED-4DB2-BD59-A6C34878D82A}">
                    <a16:rowId xmlns:a16="http://schemas.microsoft.com/office/drawing/2014/main" val="3749252276"/>
                  </a:ext>
                </a:extLst>
              </a:tr>
            </a:tbl>
          </a:graphicData>
        </a:graphic>
      </p:graphicFrame>
    </p:spTree>
    <p:extLst>
      <p:ext uri="{BB962C8B-B14F-4D97-AF65-F5344CB8AC3E}">
        <p14:creationId xmlns:p14="http://schemas.microsoft.com/office/powerpoint/2010/main" val="42235935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122964883"/>
              </p:ext>
            </p:extLst>
          </p:nvPr>
        </p:nvGraphicFramePr>
        <p:xfrm>
          <a:off x="228334" y="175510"/>
          <a:ext cx="8758912" cy="6486547"/>
        </p:xfrm>
        <a:graphic>
          <a:graphicData uri="http://schemas.openxmlformats.org/drawingml/2006/table">
            <a:tbl>
              <a:tblPr firstRow="1" bandRow="1">
                <a:tableStyleId>{5940675A-B579-460E-94D1-54222C63F5DA}</a:tableStyleId>
              </a:tblPr>
              <a:tblGrid>
                <a:gridCol w="620752">
                  <a:extLst>
                    <a:ext uri="{9D8B030D-6E8A-4147-A177-3AD203B41FA5}">
                      <a16:colId xmlns:a16="http://schemas.microsoft.com/office/drawing/2014/main" val="2108304967"/>
                    </a:ext>
                  </a:extLst>
                </a:gridCol>
                <a:gridCol w="8138160">
                  <a:extLst>
                    <a:ext uri="{9D8B030D-6E8A-4147-A177-3AD203B41FA5}">
                      <a16:colId xmlns:a16="http://schemas.microsoft.com/office/drawing/2014/main" val="616944131"/>
                    </a:ext>
                  </a:extLst>
                </a:gridCol>
              </a:tblGrid>
              <a:tr h="1211642">
                <a:tc>
                  <a:txBody>
                    <a:bodyPr/>
                    <a:lstStyle/>
                    <a:p>
                      <a:r>
                        <a:rPr lang="en-GB" sz="1400" dirty="0" smtClean="0"/>
                        <a:t>Dev</a:t>
                      </a:r>
                      <a:endParaRPr lang="en-GB" sz="1400" dirty="0"/>
                    </a:p>
                  </a:txBody>
                  <a:tcPr>
                    <a:solidFill>
                      <a:schemeClr val="accent6">
                        <a:lumMod val="50000"/>
                      </a:schemeClr>
                    </a:solidFill>
                  </a:tcPr>
                </a:tc>
                <a:tc>
                  <a:txBody>
                    <a:bodyPr/>
                    <a:lstStyle/>
                    <a:p>
                      <a:r>
                        <a:rPr lang="en-GB" sz="1400" baseline="0" dirty="0" smtClean="0">
                          <a:solidFill>
                            <a:srgbClr val="7030A0"/>
                          </a:solidFill>
                        </a:rPr>
                        <a:t>Population distribution describes how the people who live somewhere are spread out. It means thinking about whether somewhere has a lot of people living there, or not many. If there are a lot of people living in an area, this means that the place is densely populated. If there are very few people living in an area, this means that the place is sparsely populated. </a:t>
                      </a:r>
                      <a:endParaRPr lang="en-GB" sz="1400" dirty="0">
                        <a:solidFill>
                          <a:srgbClr val="7030A0"/>
                        </a:solidFill>
                      </a:endParaRPr>
                    </a:p>
                  </a:txBody>
                  <a:tcPr/>
                </a:tc>
                <a:extLst>
                  <a:ext uri="{0D108BD9-81ED-4DB2-BD59-A6C34878D82A}">
                    <a16:rowId xmlns:a16="http://schemas.microsoft.com/office/drawing/2014/main" val="2578283702"/>
                  </a:ext>
                </a:extLst>
              </a:tr>
              <a:tr h="1165486">
                <a:tc>
                  <a:txBody>
                    <a:bodyPr/>
                    <a:lstStyle/>
                    <a:p>
                      <a:r>
                        <a:rPr lang="en-GB" sz="1400" dirty="0" smtClean="0"/>
                        <a:t>Sec</a:t>
                      </a:r>
                      <a:endParaRPr lang="en-GB" sz="1400" dirty="0"/>
                    </a:p>
                  </a:txBody>
                  <a:tcPr>
                    <a:solidFill>
                      <a:schemeClr val="bg1">
                        <a:lumMod val="75000"/>
                      </a:schemeClr>
                    </a:solidFill>
                  </a:tcPr>
                </a:tc>
                <a:tc>
                  <a:txBody>
                    <a:bodyPr/>
                    <a:lstStyle/>
                    <a:p>
                      <a:r>
                        <a:rPr lang="en-GB" sz="1400" baseline="0" dirty="0" smtClean="0">
                          <a:solidFill>
                            <a:srgbClr val="7030A0"/>
                          </a:solidFill>
                        </a:rPr>
                        <a:t>The population in China is very unevenly distributed across the country. This means the population is not spread evenly, rather in some places in China there is an extremely dense population, whilst in other large areas, the population is very sparse. Most of China’s population lives on the east coast of the country, whilst the rest of this very large country remains sparsely populated. </a:t>
                      </a:r>
                      <a:endParaRPr lang="en-GB" sz="1400" dirty="0">
                        <a:solidFill>
                          <a:srgbClr val="7030A0"/>
                        </a:solidFill>
                      </a:endParaRPr>
                    </a:p>
                  </a:txBody>
                  <a:tcPr/>
                </a:tc>
                <a:extLst>
                  <a:ext uri="{0D108BD9-81ED-4DB2-BD59-A6C34878D82A}">
                    <a16:rowId xmlns:a16="http://schemas.microsoft.com/office/drawing/2014/main" val="1381198987"/>
                  </a:ext>
                </a:extLst>
              </a:tr>
              <a:tr h="4109419">
                <a:tc>
                  <a:txBody>
                    <a:bodyPr/>
                    <a:lstStyle/>
                    <a:p>
                      <a:r>
                        <a:rPr lang="en-GB" sz="1400" dirty="0" smtClean="0"/>
                        <a:t>Sec+</a:t>
                      </a:r>
                      <a:endParaRPr lang="en-GB" sz="1400" dirty="0"/>
                    </a:p>
                  </a:txBody>
                  <a:tcPr>
                    <a:solidFill>
                      <a:srgbClr val="FFC000"/>
                    </a:solidFill>
                  </a:tcPr>
                </a:tc>
                <a:tc>
                  <a:txBody>
                    <a:bodyPr/>
                    <a:lstStyle/>
                    <a:p>
                      <a:r>
                        <a:rPr lang="en-GB" sz="1400" dirty="0" smtClean="0">
                          <a:solidFill>
                            <a:srgbClr val="7030A0"/>
                          </a:solidFill>
                        </a:rPr>
                        <a:t>The reason</a:t>
                      </a:r>
                      <a:r>
                        <a:rPr lang="en-GB" sz="1400" baseline="0" dirty="0" smtClean="0">
                          <a:solidFill>
                            <a:srgbClr val="7030A0"/>
                          </a:solidFill>
                        </a:rPr>
                        <a:t> why large parts of China are sparsely populated is because there are physical features which make it difficult, if not impossible, for people to live there. For example, in the north of China there are two deserts, The Gobi Desert and The </a:t>
                      </a:r>
                      <a:r>
                        <a:rPr lang="en-GB" sz="1400" baseline="0" dirty="0" err="1" smtClean="0">
                          <a:solidFill>
                            <a:srgbClr val="7030A0"/>
                          </a:solidFill>
                        </a:rPr>
                        <a:t>Takla</a:t>
                      </a:r>
                      <a:r>
                        <a:rPr lang="en-GB" sz="1400" baseline="0" dirty="0" smtClean="0">
                          <a:solidFill>
                            <a:srgbClr val="7030A0"/>
                          </a:solidFill>
                        </a:rPr>
                        <a:t> Makan Desert. People are not likely to have built homes here because the climate is unsuitable for humans. They are also very dry places which means there is no water source, and the land is difficult to build on or grow anything in. The west of China is covered by a huge mountain range called the Himalayas. Again, people will not have built many communities here as the climate is too cold for people to live and for them to grow food. The land will also be high, steep and rock making it hard to build and it would be difficult to use transport to access necessary supplies. For these reasons most of China’s population has had to grow in the east of the country. However, the east is also a more beneficial place for people to build their communities because it is surrounded by coast which means there is plenty of food and water supply. It also means that the people have good transport links in order to import and exports supplies. Coasts usually have beaches which attracts tourism which brings money and jobs to the population. The land in the east of China is also much flatter than anywhere else in the country meaning it is much easier to build on. Lastly, there are two large rivers which travel through the east of China which is another excellent resource for the people because they can use it for food, cleaning, transport and helping to grow their crops.  </a:t>
                      </a:r>
                      <a:endParaRPr lang="en-GB" sz="1400" dirty="0">
                        <a:solidFill>
                          <a:srgbClr val="7030A0"/>
                        </a:solidFill>
                      </a:endParaRPr>
                    </a:p>
                  </a:txBody>
                  <a:tcPr/>
                </a:tc>
                <a:extLst>
                  <a:ext uri="{0D108BD9-81ED-4DB2-BD59-A6C34878D82A}">
                    <a16:rowId xmlns:a16="http://schemas.microsoft.com/office/drawing/2014/main" val="3749252276"/>
                  </a:ext>
                </a:extLst>
              </a:tr>
            </a:tbl>
          </a:graphicData>
        </a:graphic>
      </p:graphicFrame>
    </p:spTree>
    <p:extLst>
      <p:ext uri="{BB962C8B-B14F-4D97-AF65-F5344CB8AC3E}">
        <p14:creationId xmlns:p14="http://schemas.microsoft.com/office/powerpoint/2010/main" val="2241367849"/>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Comic Sans MS"/>
        <a:ea typeface=""/>
        <a:cs typeface=""/>
      </a:majorFont>
      <a:minorFont>
        <a:latin typeface="Comic Sans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177</TotalTime>
  <Words>1121</Words>
  <Application>Microsoft Office PowerPoint</Application>
  <PresentationFormat>On-screen Show (4:3)</PresentationFormat>
  <Paragraphs>58</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Comic Sans MS</vt:lpstr>
      <vt:lpstr>1_Office Theme</vt:lpstr>
      <vt:lpstr>Test your knowledge: Developing</vt:lpstr>
      <vt:lpstr>Test your knowledge: Developing</vt:lpstr>
      <vt:lpstr>Test your knowledge: Secure</vt:lpstr>
      <vt:lpstr>Test your knowledge: Secure</vt:lpstr>
      <vt:lpstr>Test your knowledge: Secure+</vt:lpstr>
      <vt:lpstr>PowerPoint Presentation</vt:lpstr>
    </vt:vector>
  </TitlesOfParts>
  <Company>Woodhouse Academy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Test your knowledge: Developing</dc:title>
  <dc:creator>J Hyland</dc:creator>
  <cp:lastModifiedBy>J Hyland</cp:lastModifiedBy>
  <cp:revision>9</cp:revision>
  <dcterms:created xsi:type="dcterms:W3CDTF">2020-04-22T13:49:33Z</dcterms:created>
  <dcterms:modified xsi:type="dcterms:W3CDTF">2020-04-22T16:47:07Z</dcterms:modified>
</cp:coreProperties>
</file>