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78" r:id="rId2"/>
    <p:sldId id="277" r:id="rId3"/>
    <p:sldId id="265" r:id="rId4"/>
    <p:sldId id="264" r:id="rId5"/>
    <p:sldId id="259" r:id="rId6"/>
    <p:sldId id="260" r:id="rId7"/>
    <p:sldId id="261" r:id="rId8"/>
    <p:sldId id="262" r:id="rId9"/>
    <p:sldId id="263" r:id="rId10"/>
    <p:sldId id="279" r:id="rId11"/>
    <p:sldId id="274" r:id="rId12"/>
    <p:sldId id="257" r:id="rId13"/>
    <p:sldId id="276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26566-D317-4102-81CA-7E212BA2E30F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A1678-4BD3-484F-AC16-91A4241B3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3D336-9BFD-4164-AAC4-9F0BD45D6C8A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5DBB5-6EEA-4847-8344-A1479CD8C7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IN:</a:t>
            </a:r>
          </a:p>
          <a:p>
            <a:r>
              <a:rPr lang="en-GB" dirty="0" smtClean="0"/>
              <a:t>Diaphragm</a:t>
            </a:r>
            <a:r>
              <a:rPr lang="en-GB" baseline="0" dirty="0" smtClean="0"/>
              <a:t> goes down </a:t>
            </a:r>
          </a:p>
          <a:p>
            <a:r>
              <a:rPr lang="en-GB" baseline="0" dirty="0" smtClean="0"/>
              <a:t>Ribs expands (move outwards)</a:t>
            </a:r>
          </a:p>
          <a:p>
            <a:r>
              <a:rPr lang="en-GB" baseline="0" dirty="0" smtClean="0"/>
              <a:t>OUT:</a:t>
            </a:r>
          </a:p>
          <a:p>
            <a:r>
              <a:rPr lang="en-GB" baseline="0" dirty="0" smtClean="0"/>
              <a:t>Diaphragm moves up</a:t>
            </a:r>
          </a:p>
          <a:p>
            <a:r>
              <a:rPr lang="en-GB" baseline="0" dirty="0" smtClean="0"/>
              <a:t>Ribs move inwards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F7B0-92FD-4847-865E-98D31531FAC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13627-6353-4FF7-AFEA-3FC137C6F9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435C3-B413-4E68-8BFB-BD61552B8EE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Entrance Ticket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Why do we breathe?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Why do we breathe more when we exercise </a:t>
            </a:r>
            <a:r>
              <a:rPr lang="en-GB" dirty="0" err="1" smtClean="0">
                <a:latin typeface="+mj-lt"/>
              </a:rPr>
              <a:t>etc</a:t>
            </a:r>
            <a:r>
              <a:rPr lang="en-GB" dirty="0" smtClean="0">
                <a:latin typeface="+mj-lt"/>
              </a:rPr>
              <a:t>?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What do you think happens to your breathing when you go to sleep?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8760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Lung Volume</a:t>
            </a:r>
            <a:endParaRPr lang="en-GB" dirty="0"/>
          </a:p>
        </p:txBody>
      </p:sp>
      <p:pic>
        <p:nvPicPr>
          <p:cNvPr id="1026" name="Picture 2" descr="Image result for lung volume measurement 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9025085" cy="4512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921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Lung Volume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Can you see a relationship between lung volume and certain characteristics in people</a:t>
            </a:r>
            <a:r>
              <a:rPr lang="en-GB" dirty="0" smtClean="0">
                <a:latin typeface="+mj-lt"/>
              </a:rPr>
              <a:t>?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What do you think affects the volume of your lungs</a:t>
            </a:r>
            <a:r>
              <a:rPr lang="en-GB" dirty="0" smtClean="0">
                <a:latin typeface="+mj-lt"/>
              </a:rPr>
              <a:t>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011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Keeping the lungs clean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latin typeface="+mj-lt"/>
              </a:rPr>
              <a:t>Special cells help remove dust and other particles from the lungs to prevent disease</a:t>
            </a:r>
          </a:p>
          <a:p>
            <a:pPr lvl="1"/>
            <a:r>
              <a:rPr lang="en-GB" dirty="0">
                <a:latin typeface="+mj-lt"/>
              </a:rPr>
              <a:t>cilia</a:t>
            </a:r>
          </a:p>
          <a:p>
            <a:pPr lvl="1"/>
            <a:r>
              <a:rPr lang="en-GB" dirty="0">
                <a:latin typeface="+mj-lt"/>
              </a:rPr>
              <a:t>Cells which produce </a:t>
            </a:r>
            <a:r>
              <a:rPr lang="en-GB" dirty="0" smtClean="0">
                <a:latin typeface="+mj-lt"/>
              </a:rPr>
              <a:t>mucus</a:t>
            </a:r>
          </a:p>
          <a:p>
            <a:pPr marL="457200" lvl="1" indent="0">
              <a:buNone/>
            </a:pPr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The mucus traps the harmful substances and the cilia sweep it up and out of the lungs into the throat</a:t>
            </a:r>
          </a:p>
        </p:txBody>
      </p:sp>
    </p:spTree>
    <p:extLst>
      <p:ext uri="{BB962C8B-B14F-4D97-AF65-F5344CB8AC3E}">
        <p14:creationId xmlns:p14="http://schemas.microsoft.com/office/powerpoint/2010/main" val="343486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6804025" y="2133600"/>
            <a:ext cx="2339975" cy="2016125"/>
          </a:xfrm>
          <a:prstGeom prst="wedgeRoundRectCallout">
            <a:avLst>
              <a:gd name="adj1" fmla="val -65620"/>
              <a:gd name="adj2" fmla="val 27773"/>
              <a:gd name="adj3" fmla="val 16667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have been able to…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But I got stuck on...</a:t>
            </a:r>
            <a:endParaRPr lang="en-US" altLang="en-US" sz="2000" b="1">
              <a:latin typeface="Arial" pitchFamily="34" charset="0"/>
            </a:endParaRP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3276600" y="188913"/>
            <a:ext cx="3598863" cy="1727200"/>
          </a:xfrm>
          <a:prstGeom prst="wedgeRoundRectCallout">
            <a:avLst>
              <a:gd name="adj1" fmla="val 44866"/>
              <a:gd name="adj2" fmla="val 147009"/>
              <a:gd name="adj3" fmla="val 16667"/>
            </a:avLst>
          </a:prstGeom>
          <a:solidFill>
            <a:srgbClr val="3366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Today I have tried to...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GB" altLang="en-US" sz="2000" b="1">
              <a:latin typeface="Comic Sans MS" pitchFamily="66" charset="0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 progress I need to...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6696075" y="404813"/>
            <a:ext cx="2447925" cy="1079500"/>
          </a:xfrm>
          <a:prstGeom prst="wedgeRoundRectCallout">
            <a:avLst>
              <a:gd name="adj1" fmla="val -54611"/>
              <a:gd name="adj2" fmla="val 172329"/>
              <a:gd name="adj3" fmla="val 16667"/>
            </a:avLst>
          </a:pr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Today I have learned that...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37" name="AutoShape 8"/>
          <p:cNvSpPr>
            <a:spLocks noChangeArrowheads="1"/>
          </p:cNvSpPr>
          <p:nvPr/>
        </p:nvSpPr>
        <p:spPr bwMode="auto">
          <a:xfrm>
            <a:off x="5795963" y="5229225"/>
            <a:ext cx="2628900" cy="1008063"/>
          </a:xfrm>
          <a:prstGeom prst="wedgeRoundRectCallout">
            <a:avLst>
              <a:gd name="adj1" fmla="val -51491"/>
              <a:gd name="adj2" fmla="val -156421"/>
              <a:gd name="adj3" fmla="val 16667"/>
            </a:avLst>
          </a:prstGeom>
          <a:solidFill>
            <a:srgbClr val="CC99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I did not know how to…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But now I can…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18438" name="AutoShape 9"/>
          <p:cNvSpPr>
            <a:spLocks noChangeArrowheads="1"/>
          </p:cNvSpPr>
          <p:nvPr/>
        </p:nvSpPr>
        <p:spPr bwMode="auto">
          <a:xfrm>
            <a:off x="2484438" y="4365625"/>
            <a:ext cx="2735262" cy="1295400"/>
          </a:xfrm>
          <a:prstGeom prst="wedgeRoundRectCallout">
            <a:avLst>
              <a:gd name="adj1" fmla="val 25583"/>
              <a:gd name="adj2" fmla="val -71528"/>
              <a:gd name="adj3" fmla="val 16667"/>
            </a:avLst>
          </a:prstGeom>
          <a:solidFill>
            <a:srgbClr val="33CC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One thing I need to remember from today’s lesson is...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1100" b="1">
              <a:latin typeface="SassoonPrimaryInfant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39" name="AutoShape 10"/>
          <p:cNvSpPr>
            <a:spLocks noChangeArrowheads="1"/>
          </p:cNvSpPr>
          <p:nvPr/>
        </p:nvSpPr>
        <p:spPr bwMode="auto">
          <a:xfrm>
            <a:off x="6743700" y="4292600"/>
            <a:ext cx="2400300" cy="865188"/>
          </a:xfrm>
          <a:prstGeom prst="wedgeRoundRectCallout">
            <a:avLst>
              <a:gd name="adj1" fmla="val -54356"/>
              <a:gd name="adj2" fmla="val -96986"/>
              <a:gd name="adj3" fmla="val 16667"/>
            </a:avLst>
          </a:prstGeom>
          <a:solidFill>
            <a:srgbClr val="FFCC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was successful when I…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40" name="Text Box 2"/>
          <p:cNvSpPr txBox="1">
            <a:spLocks noChangeArrowheads="1"/>
          </p:cNvSpPr>
          <p:nvPr/>
        </p:nvSpPr>
        <p:spPr bwMode="auto">
          <a:xfrm>
            <a:off x="1692275" y="2492375"/>
            <a:ext cx="5005388" cy="1584325"/>
          </a:xfrm>
          <a:prstGeom prst="rect">
            <a:avLst/>
          </a:prstGeom>
          <a:solidFill>
            <a:srgbClr val="FF99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Comic Sans MS" pitchFamily="66" charset="0"/>
              </a:rPr>
              <a:t>Self Assessment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Comic Sans MS" pitchFamily="66" charset="0"/>
              </a:rPr>
              <a:t>(SA)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itchFamily="18" charset="0"/>
            </a:endParaRP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itchFamily="18" charset="0"/>
            </a:endParaRP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41" name="AutoShape 3"/>
          <p:cNvSpPr>
            <a:spLocks noChangeArrowheads="1"/>
          </p:cNvSpPr>
          <p:nvPr/>
        </p:nvSpPr>
        <p:spPr bwMode="auto">
          <a:xfrm>
            <a:off x="0" y="981075"/>
            <a:ext cx="2376488" cy="1295400"/>
          </a:xfrm>
          <a:prstGeom prst="wedgeRoundRectCallout">
            <a:avLst>
              <a:gd name="adj1" fmla="val 56222"/>
              <a:gd name="adj2" fmla="val 66852"/>
              <a:gd name="adj3" fmla="val 16667"/>
            </a:avLst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In these questions I have learnt that…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42" name="AutoShape 8"/>
          <p:cNvSpPr>
            <a:spLocks noChangeArrowheads="1"/>
          </p:cNvSpPr>
          <p:nvPr/>
        </p:nvSpPr>
        <p:spPr bwMode="auto">
          <a:xfrm>
            <a:off x="0" y="5589588"/>
            <a:ext cx="2628900" cy="1008062"/>
          </a:xfrm>
          <a:prstGeom prst="wedgeRoundRectCallout">
            <a:avLst>
              <a:gd name="adj1" fmla="val 48116"/>
              <a:gd name="adj2" fmla="val -188028"/>
              <a:gd name="adj3" fmla="val 16667"/>
            </a:avLst>
          </a:prstGeom>
          <a:solidFill>
            <a:srgbClr val="FF0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Comic Sans MS" pitchFamily="66" charset="0"/>
              </a:rPr>
              <a:t>The most important thing I learned today is...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43" name="AutoShape 6"/>
          <p:cNvSpPr>
            <a:spLocks noChangeArrowheads="1"/>
          </p:cNvSpPr>
          <p:nvPr/>
        </p:nvSpPr>
        <p:spPr bwMode="auto">
          <a:xfrm>
            <a:off x="0" y="2924175"/>
            <a:ext cx="1619250" cy="2520950"/>
          </a:xfrm>
          <a:prstGeom prst="wedgeRoundRectCallout">
            <a:avLst>
              <a:gd name="adj1" fmla="val 68204"/>
              <a:gd name="adj2" fmla="val -31319"/>
              <a:gd name="adj3" fmla="val 16667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Before this lesson I could already...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Now I can also...</a:t>
            </a:r>
            <a:endParaRPr lang="en-US" altLang="en-US" sz="2000" b="1">
              <a:latin typeface="Arial" pitchFamily="34" charset="0"/>
            </a:endParaRPr>
          </a:p>
        </p:txBody>
      </p:sp>
      <p:sp>
        <p:nvSpPr>
          <p:cNvPr id="18444" name="AutoShape 9"/>
          <p:cNvSpPr>
            <a:spLocks noChangeArrowheads="1"/>
          </p:cNvSpPr>
          <p:nvPr/>
        </p:nvSpPr>
        <p:spPr bwMode="auto">
          <a:xfrm>
            <a:off x="3132138" y="5733256"/>
            <a:ext cx="2735262" cy="864394"/>
          </a:xfrm>
          <a:prstGeom prst="wedgeRoundRectCallout">
            <a:avLst>
              <a:gd name="adj1" fmla="val 38241"/>
              <a:gd name="adj2" fmla="val -290167"/>
              <a:gd name="adj3" fmla="val 16667"/>
            </a:avLst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Comic Sans MS" pitchFamily="66" charset="0"/>
              </a:rPr>
              <a:t>I can see the link between...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1100" b="1" dirty="0">
              <a:latin typeface="SassoonPrimaryInfant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18445" name="AutoShape 5"/>
          <p:cNvSpPr>
            <a:spLocks noChangeArrowheads="1"/>
          </p:cNvSpPr>
          <p:nvPr/>
        </p:nvSpPr>
        <p:spPr bwMode="auto">
          <a:xfrm>
            <a:off x="827088" y="188913"/>
            <a:ext cx="2447925" cy="792162"/>
          </a:xfrm>
          <a:prstGeom prst="wedgeRoundRectCallout">
            <a:avLst>
              <a:gd name="adj1" fmla="val 54653"/>
              <a:gd name="adj2" fmla="val 246958"/>
              <a:gd name="adj3" fmla="val 16667"/>
            </a:avLst>
          </a:pr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am really pleased with...</a:t>
            </a:r>
            <a:endParaRPr lang="en-US" altLang="en-US" sz="2000" b="1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3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863" y="188640"/>
            <a:ext cx="7772400" cy="1470025"/>
          </a:xfrm>
        </p:spPr>
        <p:txBody>
          <a:bodyPr/>
          <a:lstStyle/>
          <a:p>
            <a:pPr lvl="0"/>
            <a:r>
              <a:rPr lang="en-GB" sz="3600" u="sng" dirty="0" smtClean="0"/>
              <a:t>l/o: To understand </a:t>
            </a:r>
            <a:r>
              <a:rPr lang="en-US" sz="3600" u="sng" dirty="0">
                <a:cs typeface="Times New Roman" pitchFamily="18" charset="0"/>
              </a:rPr>
              <a:t>fully the process of inhaling and </a:t>
            </a:r>
            <a:r>
              <a:rPr lang="en-US" sz="3600" u="sng" dirty="0" smtClean="0">
                <a:cs typeface="Times New Roman" pitchFamily="18" charset="0"/>
              </a:rPr>
              <a:t>exhaling.</a:t>
            </a:r>
            <a:endParaRPr lang="en-GB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03615" y="3284984"/>
            <a:ext cx="8706681" cy="3862303"/>
            <a:chOff x="168085" y="404664"/>
            <a:chExt cx="8706681" cy="3862303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862303"/>
              <a:chOff x="168085" y="404664"/>
              <a:chExt cx="2808312" cy="3862303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Developing</a:t>
                </a:r>
                <a:r>
                  <a:rPr lang="en-GB" sz="2800" dirty="0" smtClean="0">
                    <a:latin typeface="+mj-lt"/>
                  </a:rPr>
                  <a:t> </a:t>
                </a:r>
                <a:endParaRPr lang="en-GB" sz="2800" dirty="0">
                  <a:latin typeface="+mj-lt"/>
                </a:endParaRP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State what happens to the ribcage and diaphragm during inhaling and exhaling</a:t>
                </a:r>
                <a:r>
                  <a:rPr lang="en-GB" sz="1600" dirty="0" smtClean="0">
                    <a:latin typeface="+mj-lt"/>
                    <a:cs typeface="Times New Roman" pitchFamily="18" charset="0"/>
                  </a:rPr>
                  <a:t>.</a:t>
                </a:r>
                <a:endParaRPr lang="en-GB" sz="1600" dirty="0" smtClean="0">
                  <a:latin typeface="+mj-lt"/>
                </a:endParaRPr>
              </a:p>
              <a:p>
                <a:endParaRPr lang="en-GB" sz="1600" dirty="0" smtClean="0">
                  <a:solidFill>
                    <a:schemeClr val="bg1"/>
                  </a:solidFill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431416"/>
              <a:chOff x="3152800" y="404664"/>
              <a:chExt cx="2808312" cy="343141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Secure </a:t>
                </a:r>
                <a:r>
                  <a:rPr lang="en-GB" sz="1600" b="1" dirty="0" smtClean="0">
                    <a:latin typeface="+mj-lt"/>
                  </a:rPr>
                  <a:t> </a:t>
                </a:r>
                <a:r>
                  <a:rPr lang="en-GB" sz="1600" dirty="0" smtClean="0">
                    <a:latin typeface="+mj-lt"/>
                  </a:rPr>
                  <a:t> </a:t>
                </a:r>
                <a:endParaRPr lang="en-GB" sz="1600" dirty="0">
                  <a:latin typeface="+mj-lt"/>
                </a:endParaRP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Describe the processes of inhaling and exhaling.</a:t>
                </a:r>
              </a:p>
              <a:p>
                <a:endParaRPr lang="en-GB" sz="1600" dirty="0" smtClean="0"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677637"/>
              <a:chOff x="6066454" y="404664"/>
              <a:chExt cx="2808312" cy="367763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Secure +</a:t>
                </a:r>
                <a:r>
                  <a:rPr lang="en-GB" sz="1600" b="1" dirty="0" smtClean="0">
                    <a:latin typeface="+mj-lt"/>
                  </a:rPr>
                  <a:t> </a:t>
                </a:r>
                <a:r>
                  <a:rPr lang="en-GB" sz="1600" dirty="0" smtClean="0">
                    <a:latin typeface="+mj-lt"/>
                  </a:rPr>
                  <a:t> </a:t>
                </a:r>
                <a:endParaRPr lang="en-GB" sz="1600" dirty="0">
                  <a:latin typeface="+mj-lt"/>
                </a:endParaRP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877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Explain how the actions of the ribcage and diaphragm lead to inhaling and exhaling.</a:t>
                </a:r>
              </a:p>
              <a:p>
                <a:endParaRPr lang="en-GB" sz="1600" dirty="0" smtClean="0"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294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2910" y="285729"/>
            <a:ext cx="7772400" cy="8572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is</a:t>
            </a:r>
            <a:r>
              <a:rPr kumimoji="0" lang="en-GB" sz="5400" b="1" i="0" u="none" strike="noStrike" kern="1200" cap="none" spc="0" normalizeH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breathing</a:t>
            </a:r>
            <a:r>
              <a:rPr kumimoji="0" lang="en-GB" sz="5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1371415"/>
            <a:ext cx="885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The process by which you take IN oxygen and give OUT carbon dioxide. 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500306"/>
            <a:ext cx="778674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/>
                </a:solidFill>
              </a:rPr>
              <a:t>When you breathe in:</a:t>
            </a:r>
          </a:p>
          <a:p>
            <a:r>
              <a:rPr lang="en-GB" sz="3200" dirty="0" smtClean="0"/>
              <a:t>Your diaphragm goes down/up</a:t>
            </a:r>
          </a:p>
          <a:p>
            <a:r>
              <a:rPr lang="en-GB" sz="3200" dirty="0" smtClean="0"/>
              <a:t>Your ribs expand/move inwards</a:t>
            </a:r>
          </a:p>
          <a:p>
            <a:r>
              <a:rPr lang="en-GB" sz="3200" dirty="0" smtClean="0"/>
              <a:t>Lungs get bigger/smaller</a:t>
            </a:r>
            <a:endParaRPr lang="en-GB" sz="3200" dirty="0"/>
          </a:p>
          <a:p>
            <a:r>
              <a:rPr lang="en-GB" sz="3200" dirty="0" smtClean="0">
                <a:solidFill>
                  <a:schemeClr val="accent1"/>
                </a:solidFill>
              </a:rPr>
              <a:t>When you breathe out:</a:t>
            </a:r>
          </a:p>
          <a:p>
            <a:r>
              <a:rPr lang="en-GB" sz="3200" dirty="0" smtClean="0"/>
              <a:t>Your diaphragm goes down/up</a:t>
            </a:r>
          </a:p>
          <a:p>
            <a:r>
              <a:rPr lang="en-GB" sz="3200" dirty="0" smtClean="0"/>
              <a:t>Your ribs expand/move inwards</a:t>
            </a:r>
          </a:p>
          <a:p>
            <a:r>
              <a:rPr lang="en-GB" sz="3200" dirty="0" smtClean="0"/>
              <a:t>Lungs get bigger/smaller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986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Bell Jar Lungs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960" y="1506457"/>
            <a:ext cx="3563888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Strengths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Weaknesses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Improvements?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4968552" cy="508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76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981200" y="304800"/>
            <a:ext cx="5153025" cy="121920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GB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+mj-lt"/>
              </a:rPr>
              <a:t>Exercise and breathing rate</a:t>
            </a:r>
          </a:p>
        </p:txBody>
      </p:sp>
      <p:pic>
        <p:nvPicPr>
          <p:cNvPr id="3076" name="Picture 11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24000"/>
            <a:ext cx="25146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Rectangle 19"/>
          <p:cNvSpPr>
            <a:spLocks noChangeArrowheads="1"/>
          </p:cNvSpPr>
          <p:nvPr/>
        </p:nvSpPr>
        <p:spPr bwMode="auto">
          <a:xfrm>
            <a:off x="2673350" y="2560638"/>
            <a:ext cx="3795713" cy="52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5757" tIns="0" rIns="268203" bIns="1587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>
              <a:latin typeface="+mj-lt"/>
            </a:endParaRPr>
          </a:p>
        </p:txBody>
      </p:sp>
      <p:grpSp>
        <p:nvGrpSpPr>
          <p:cNvPr id="3079" name="Group 26"/>
          <p:cNvGrpSpPr>
            <a:grpSpLocks/>
          </p:cNvGrpSpPr>
          <p:nvPr/>
        </p:nvGrpSpPr>
        <p:grpSpPr bwMode="auto">
          <a:xfrm>
            <a:off x="0" y="2209800"/>
            <a:ext cx="5143500" cy="1408113"/>
            <a:chOff x="0" y="0"/>
            <a:chExt cx="3240" cy="887"/>
          </a:xfrm>
        </p:grpSpPr>
        <p:sp>
          <p:nvSpPr>
            <p:cNvPr id="3083" name="Rectangle 23"/>
            <p:cNvSpPr>
              <a:spLocks noChangeArrowheads="1"/>
            </p:cNvSpPr>
            <p:nvPr/>
          </p:nvSpPr>
          <p:spPr bwMode="auto">
            <a:xfrm>
              <a:off x="0" y="0"/>
              <a:ext cx="2402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587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>
                <a:latin typeface="+mj-lt"/>
              </a:endParaRPr>
            </a:p>
          </p:txBody>
        </p:sp>
        <p:sp>
          <p:nvSpPr>
            <p:cNvPr id="3084" name="Rectangle 24"/>
            <p:cNvSpPr>
              <a:spLocks noChangeArrowheads="1"/>
            </p:cNvSpPr>
            <p:nvPr/>
          </p:nvSpPr>
          <p:spPr bwMode="auto">
            <a:xfrm>
              <a:off x="0" y="0"/>
              <a:ext cx="3240" cy="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5870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>
                  <a:latin typeface="+mj-lt"/>
                </a:rPr>
                <a:t>  </a:t>
              </a:r>
              <a:r>
                <a:rPr lang="en-GB" altLang="en-US" sz="8200">
                  <a:latin typeface="+mj-lt"/>
                </a:rPr>
                <a:t> </a:t>
              </a:r>
              <a:r>
                <a:rPr lang="en-GB" altLang="en-US">
                  <a:latin typeface="+mj-lt"/>
                </a:rPr>
                <a:t>                 </a:t>
              </a:r>
            </a:p>
          </p:txBody>
        </p:sp>
      </p:grpSp>
      <p:sp>
        <p:nvSpPr>
          <p:cNvPr id="3081" name="Text Box 29"/>
          <p:cNvSpPr txBox="1">
            <a:spLocks noChangeArrowheads="1"/>
          </p:cNvSpPr>
          <p:nvPr/>
        </p:nvSpPr>
        <p:spPr bwMode="auto">
          <a:xfrm>
            <a:off x="762000" y="14478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+mj-lt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85800" y="1752600"/>
            <a:ext cx="5638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What </a:t>
            </a:r>
            <a:r>
              <a:rPr lang="en-GB" altLang="en-US" sz="2800" dirty="0">
                <a:latin typeface="+mj-lt"/>
              </a:rPr>
              <a:t>changes take place while we </a:t>
            </a:r>
            <a:r>
              <a:rPr lang="en-GB" altLang="en-US" sz="2800" dirty="0" smtClean="0">
                <a:latin typeface="+mj-lt"/>
              </a:rPr>
              <a:t>exercise?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Discuss </a:t>
            </a:r>
            <a:r>
              <a:rPr lang="en-GB" altLang="en-US" sz="2800" dirty="0">
                <a:latin typeface="+mj-lt"/>
              </a:rPr>
              <a:t>for few minutes with a partner</a:t>
            </a:r>
            <a:r>
              <a:rPr lang="en-GB" altLang="en-US" sz="2800" dirty="0" smtClean="0">
                <a:latin typeface="+mj-lt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Write </a:t>
            </a:r>
            <a:r>
              <a:rPr lang="en-GB" altLang="en-US" sz="2800" dirty="0">
                <a:latin typeface="+mj-lt"/>
              </a:rPr>
              <a:t>down your </a:t>
            </a:r>
            <a:r>
              <a:rPr lang="en-GB" altLang="en-US" sz="2800" dirty="0" smtClean="0">
                <a:latin typeface="+mj-lt"/>
              </a:rPr>
              <a:t>ideas.</a:t>
            </a:r>
            <a:endParaRPr lang="en-GB" alt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31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wo cartoon characters in loetards working 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447800"/>
            <a:ext cx="2743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609600" y="228600"/>
            <a:ext cx="7924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 b="1">
                <a:latin typeface="+mj-lt"/>
              </a:rPr>
              <a:t>What changes take place when we exercise??</a:t>
            </a:r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 flipH="1">
            <a:off x="1371600" y="3276600"/>
            <a:ext cx="1524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62000" y="52578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+mj-lt"/>
            </a:endParaRP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3352800" y="3657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 flipH="1">
            <a:off x="1295400" y="29718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4419600" y="38100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>
            <a:off x="5486400" y="3733800"/>
            <a:ext cx="1600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6" name="Line 12"/>
          <p:cNvSpPr>
            <a:spLocks noChangeShapeType="1"/>
          </p:cNvSpPr>
          <p:nvPr/>
        </p:nvSpPr>
        <p:spPr bwMode="auto">
          <a:xfrm>
            <a:off x="5638800" y="2895600"/>
            <a:ext cx="1905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228600" y="2362200"/>
            <a:ext cx="8382000" cy="132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+mj-lt"/>
              </a:rPr>
              <a:t>Breathe 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faster</a:t>
            </a:r>
          </a:p>
        </p:txBody>
      </p:sp>
      <p:sp>
        <p:nvSpPr>
          <p:cNvPr id="4108" name="Text Box 14"/>
          <p:cNvSpPr txBox="1">
            <a:spLocks noChangeArrowheads="1"/>
          </p:cNvSpPr>
          <p:nvPr/>
        </p:nvSpPr>
        <p:spPr bwMode="auto">
          <a:xfrm>
            <a:off x="304800" y="4495800"/>
            <a:ext cx="8153400" cy="132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+mj-lt"/>
              </a:rPr>
              <a:t>Breathe            Muscles        Sweaty           Hot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Deeper            get tired</a:t>
            </a:r>
          </a:p>
        </p:txBody>
      </p:sp>
      <p:sp>
        <p:nvSpPr>
          <p:cNvPr id="4109" name="Text Box 15"/>
          <p:cNvSpPr txBox="1">
            <a:spLocks noChangeArrowheads="1"/>
          </p:cNvSpPr>
          <p:nvPr/>
        </p:nvSpPr>
        <p:spPr bwMode="auto">
          <a:xfrm>
            <a:off x="7467600" y="2209800"/>
            <a:ext cx="1676400" cy="112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Heart 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Rate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Increases</a:t>
            </a:r>
          </a:p>
        </p:txBody>
      </p:sp>
    </p:spTree>
    <p:extLst>
      <p:ext uri="{BB962C8B-B14F-4D97-AF65-F5344CB8AC3E}">
        <p14:creationId xmlns:p14="http://schemas.microsoft.com/office/powerpoint/2010/main" val="1893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374609"/>
            <a:ext cx="2123728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685800"/>
            <a:ext cx="84391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 sz="2800" u="sng" dirty="0">
                <a:latin typeface="+mj-lt"/>
              </a:rPr>
              <a:t>What happens to our breathing</a:t>
            </a:r>
          </a:p>
          <a:p>
            <a:pPr algn="ctr" eaLnBrk="1" hangingPunct="1"/>
            <a:r>
              <a:rPr lang="en-GB" altLang="en-US" sz="2800" u="sng" dirty="0">
                <a:latin typeface="+mj-lt"/>
              </a:rPr>
              <a:t> rate when we exercise?</a:t>
            </a:r>
          </a:p>
          <a:p>
            <a:pPr eaLnBrk="1" hangingPunct="1"/>
            <a:endParaRPr lang="en-GB" altLang="en-US" dirty="0">
              <a:latin typeface="+mj-lt"/>
            </a:endParaRPr>
          </a:p>
          <a:p>
            <a:pPr lvl="1">
              <a:buFontTx/>
              <a:buAutoNum type="arabicPeriod"/>
            </a:pPr>
            <a:r>
              <a:rPr lang="en-GB" altLang="en-US" dirty="0">
                <a:latin typeface="+mj-lt"/>
              </a:rPr>
              <a:t>Students measure their resting breathing rate for 1 minute</a:t>
            </a:r>
          </a:p>
          <a:p>
            <a:endParaRPr lang="en-GB" altLang="en-US" dirty="0" smtClean="0">
              <a:latin typeface="+mj-lt"/>
              <a:cs typeface="Times New Roman" pitchFamily="18" charset="0"/>
            </a:endParaRP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1- </a:t>
            </a:r>
            <a:r>
              <a:rPr lang="en-GB" altLang="en-US" dirty="0">
                <a:latin typeface="+mj-lt"/>
                <a:cs typeface="Times New Roman" pitchFamily="18" charset="0"/>
              </a:rPr>
              <a:t>squats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2- jogging on the </a:t>
            </a:r>
            <a:r>
              <a:rPr lang="en-GB" altLang="en-US" dirty="0">
                <a:latin typeface="+mj-lt"/>
                <a:cs typeface="Times New Roman" pitchFamily="18" charset="0"/>
              </a:rPr>
              <a:t>spot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3- </a:t>
            </a:r>
            <a:r>
              <a:rPr lang="en-GB" altLang="en-US" dirty="0">
                <a:latin typeface="+mj-lt"/>
                <a:cs typeface="Times New Roman" pitchFamily="18" charset="0"/>
              </a:rPr>
              <a:t>star jumps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4- </a:t>
            </a:r>
            <a:r>
              <a:rPr lang="en-GB" altLang="en-US" dirty="0">
                <a:latin typeface="+mj-lt"/>
                <a:cs typeface="Times New Roman" pitchFamily="18" charset="0"/>
              </a:rPr>
              <a:t>Fast punching in air</a:t>
            </a:r>
          </a:p>
          <a:p>
            <a:endParaRPr lang="en-GB" altLang="en-US" dirty="0">
              <a:latin typeface="+mj-lt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51816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dirty="0" smtClean="0">
                <a:latin typeface="+mj-lt"/>
                <a:cs typeface="Times New Roman" pitchFamily="18" charset="0"/>
              </a:rPr>
              <a:t>Write down your breathing rate before and after exercise</a:t>
            </a:r>
            <a:endParaRPr lang="en-GB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31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Ebrima" panose="02000000000000000000" pitchFamily="2" charset="0"/>
                <a:cs typeface="Ebrima" panose="02000000000000000000" pitchFamily="2" charset="0"/>
              </a:rPr>
              <a:t>Breathing Rate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1905000"/>
            <a:ext cx="80010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dirty="0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Breathing </a:t>
            </a: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rate= Number of breaths per </a:t>
            </a: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minute</a:t>
            </a:r>
          </a:p>
          <a:p>
            <a:pPr eaLnBrk="1" hangingPunct="1">
              <a:spcBef>
                <a:spcPct val="50000"/>
              </a:spcBef>
            </a:pPr>
            <a:endParaRPr lang="en-GB" altLang="en-US" dirty="0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Resting Breathing rate= _____________Breaths/min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Squats=___________________________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Jogging on the spot</a:t>
            </a: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=____________________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Star Jumps=________________________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Punching in air=_____________________</a:t>
            </a:r>
          </a:p>
        </p:txBody>
      </p:sp>
      <p:pic>
        <p:nvPicPr>
          <p:cNvPr id="6148" name="Picture 4" descr="Two cartoon characters wearing sunglasses and grinni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2503488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589910" y="2228850"/>
            <a:ext cx="7138833" cy="84011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7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Breathing and exercise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explain why we must breathe quicker and deeper during exercise?</a:t>
            </a:r>
          </a:p>
          <a:p>
            <a:endParaRPr lang="en-GB" dirty="0"/>
          </a:p>
          <a:p>
            <a:r>
              <a:rPr lang="en-GB" dirty="0" smtClean="0"/>
              <a:t>Hint – what do we need more of?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0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515</Words>
  <Application>Microsoft Office PowerPoint</Application>
  <PresentationFormat>On-screen Show (4:3)</PresentationFormat>
  <Paragraphs>103</Paragraphs>
  <Slides>13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Century Gothic</vt:lpstr>
      <vt:lpstr>Comic Sans MS</vt:lpstr>
      <vt:lpstr>Ebrima</vt:lpstr>
      <vt:lpstr>SassoonPrimaryInfant</vt:lpstr>
      <vt:lpstr>Times New Roman</vt:lpstr>
      <vt:lpstr>Theme1</vt:lpstr>
      <vt:lpstr>Entrance Ticket</vt:lpstr>
      <vt:lpstr>l/o: To understand fully the process of inhaling and exhaling.</vt:lpstr>
      <vt:lpstr>PowerPoint Presentation</vt:lpstr>
      <vt:lpstr>Bell Jar Lungs</vt:lpstr>
      <vt:lpstr>PowerPoint Presentation</vt:lpstr>
      <vt:lpstr>PowerPoint Presentation</vt:lpstr>
      <vt:lpstr>PowerPoint Presentation</vt:lpstr>
      <vt:lpstr>Breathing Rate</vt:lpstr>
      <vt:lpstr>Breathing and exercise</vt:lpstr>
      <vt:lpstr>Measuring Lung Volume</vt:lpstr>
      <vt:lpstr>Lung Volume</vt:lpstr>
      <vt:lpstr>Keeping the lungs clean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 Baddeley</cp:lastModifiedBy>
  <cp:revision>21</cp:revision>
  <cp:lastPrinted>2018-01-17T08:25:14Z</cp:lastPrinted>
  <dcterms:created xsi:type="dcterms:W3CDTF">2016-08-26T15:53:07Z</dcterms:created>
  <dcterms:modified xsi:type="dcterms:W3CDTF">2020-04-03T14:07:53Z</dcterms:modified>
</cp:coreProperties>
</file>