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/>
    <p:restoredTop sz="94721"/>
  </p:normalViewPr>
  <p:slideViewPr>
    <p:cSldViewPr>
      <p:cViewPr varScale="1">
        <p:scale>
          <a:sx n="110" d="100"/>
          <a:sy n="110" d="100"/>
        </p:scale>
        <p:origin x="1644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64229C-3F75-43FD-9186-15AF8253029A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3DE9B9-3A32-4EA8-9896-CE7C0B986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3665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3DE9B9-3A32-4EA8-9896-CE7C0B9864A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709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3DE9B9-3A32-4EA8-9896-CE7C0B9864A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1945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3DE9B9-3A32-4EA8-9896-CE7C0B9864A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737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054E-3C44-414D-AA52-5BB33EA58744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EA7F-2CFE-4E3A-83DF-72E17231DF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799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054E-3C44-414D-AA52-5BB33EA58744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EA7F-2CFE-4E3A-83DF-72E17231DF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7073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054E-3C44-414D-AA52-5BB33EA58744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EA7F-2CFE-4E3A-83DF-72E17231DF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883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054E-3C44-414D-AA52-5BB33EA58744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EA7F-2CFE-4E3A-83DF-72E17231DF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6917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054E-3C44-414D-AA52-5BB33EA58744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EA7F-2CFE-4E3A-83DF-72E17231DF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428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054E-3C44-414D-AA52-5BB33EA58744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EA7F-2CFE-4E3A-83DF-72E17231DF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687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054E-3C44-414D-AA52-5BB33EA58744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EA7F-2CFE-4E3A-83DF-72E17231DF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601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054E-3C44-414D-AA52-5BB33EA58744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EA7F-2CFE-4E3A-83DF-72E17231DF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5504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054E-3C44-414D-AA52-5BB33EA58744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EA7F-2CFE-4E3A-83DF-72E17231DF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419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054E-3C44-414D-AA52-5BB33EA58744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EA7F-2CFE-4E3A-83DF-72E17231DF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219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054E-3C44-414D-AA52-5BB33EA58744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EA7F-2CFE-4E3A-83DF-72E17231DF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381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8054E-3C44-414D-AA52-5BB33EA58744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DEA7F-2CFE-4E3A-83DF-72E17231DF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479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9.gif"/><Relationship Id="rId7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hyperlink" Target="http://www.google.co.uk/url?sa=i&amp;rct=j&amp;q=&amp;esrc=s&amp;source=images&amp;cd=&amp;cad=rja&amp;uact=8&amp;ved=0ahUKEwi6iPuro8vQAhULKsAKHd30D7gQjRwIBw&amp;url=http://toonclips.com/design/4005&amp;psig=AFQjCNF5hsSGVWBmLyN7WAJLVSaEM_tgIg&amp;ust=1480416487134196" TargetMode="Externa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/>
          <p:cNvSpPr txBox="1">
            <a:spLocks/>
          </p:cNvSpPr>
          <p:nvPr/>
        </p:nvSpPr>
        <p:spPr>
          <a:xfrm>
            <a:off x="106208" y="89140"/>
            <a:ext cx="2096302" cy="43798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itchFamily="34" charset="0"/>
              <a:buNone/>
            </a:pPr>
            <a:r>
              <a:rPr lang="en-GB" sz="1400" b="1" dirty="0" smtClean="0">
                <a:solidFill>
                  <a:schemeClr val="tx1"/>
                </a:solidFill>
              </a:rPr>
              <a:t>                      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91004" y="4526469"/>
            <a:ext cx="3705072" cy="23187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GB" sz="1000" b="1" dirty="0" smtClean="0"/>
              <a:t>Describe how you would use a microscope to observe onion cells:</a:t>
            </a:r>
            <a:endParaRPr lang="en-GB" sz="10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0414" y="27729"/>
            <a:ext cx="1872208" cy="375989"/>
          </a:xfrm>
        </p:spPr>
        <p:txBody>
          <a:bodyPr>
            <a:noAutofit/>
          </a:bodyPr>
          <a:lstStyle/>
          <a:p>
            <a:r>
              <a:rPr lang="en-GB" sz="3600" dirty="0" smtClean="0">
                <a:latin typeface="Fluffy Slacks BTN" pitchFamily="34" charset="0"/>
              </a:rPr>
              <a:t>Biology</a:t>
            </a:r>
            <a:endParaRPr lang="en-GB" sz="3600" dirty="0">
              <a:latin typeface="Fluffy Slacks BTN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251877" y="520808"/>
            <a:ext cx="3810721" cy="4218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GB" sz="1000" b="1" dirty="0" smtClean="0"/>
              <a:t>Outline how amoeba and euglena reproduce:</a:t>
            </a:r>
            <a:endParaRPr lang="en-GB" sz="1000" b="1" dirty="0"/>
          </a:p>
        </p:txBody>
      </p:sp>
      <p:sp>
        <p:nvSpPr>
          <p:cNvPr id="9" name="Rectangle 8"/>
          <p:cNvSpPr/>
          <p:nvPr/>
        </p:nvSpPr>
        <p:spPr>
          <a:xfrm>
            <a:off x="2843808" y="2318179"/>
            <a:ext cx="2520280" cy="1747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2251878" y="26065"/>
            <a:ext cx="4804464" cy="4924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sz="1000" b="1" dirty="0" smtClean="0">
                <a:solidFill>
                  <a:schemeClr val="tx1"/>
                </a:solidFill>
                <a:sym typeface="Wingdings" pitchFamily="2" charset="2"/>
              </a:rPr>
              <a:t>What is  diffusion?: </a:t>
            </a:r>
          </a:p>
          <a:p>
            <a:endParaRPr lang="en-GB" sz="800" b="1" dirty="0" smtClean="0">
              <a:solidFill>
                <a:schemeClr val="tx1"/>
              </a:solidFill>
              <a:sym typeface="Wingdings" pitchFamily="2" charset="2"/>
            </a:endParaRPr>
          </a:p>
          <a:p>
            <a:endParaRPr lang="en-GB" sz="800" b="1" dirty="0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127" name="AutoShape 10" descr="https://jmag0904.files.wordpress.com/2013/05/longvstransvwave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24" name="AutoShape 12" descr="https://jmag0904.files.wordpress.com/2013/05/longvstransvwave.gi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2" name="Content Placeholder 2"/>
          <p:cNvSpPr txBox="1">
            <a:spLocks/>
          </p:cNvSpPr>
          <p:nvPr/>
        </p:nvSpPr>
        <p:spPr>
          <a:xfrm>
            <a:off x="2251877" y="1530811"/>
            <a:ext cx="3024503" cy="29382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GB" sz="1000" b="1" dirty="0" smtClean="0"/>
              <a:t>Name these specialised cells:</a:t>
            </a:r>
            <a:endParaRPr lang="en-GB" sz="1000" b="1" dirty="0"/>
          </a:p>
        </p:txBody>
      </p:sp>
      <p:sp>
        <p:nvSpPr>
          <p:cNvPr id="1025" name="AutoShape 16" descr="data:image/png;base64,iVBORw0KGgoAAAANSUhEUgAAAcQAAABvCAMAAABFLUC0AAABIFBMVEX///9ra2t6enrR0dFjY2Px8fHe3t7/AACVlZUAAP8AAADn5+d7e3v6+vp1dXWAgICIiIhpaWm5ubn/+fmqqqr/ZWX/fHzj4+PHx8fu7u7Ozs7Z2dmfn59vb2+hoaGTk5OxsbG4uLg9PT1SUlIzMzMbGxtHR0dcXFz5+f/V1f9GRkbm5v//8fH/vb0uLi7r6///sLA2Nv+kpP//19fz8/+6uv/h4f//zMxUVP96ev//jo6amv8ZGf//GRk9Pf9ERP//UVHExP+2tv+Dg/9gYP//mJiurv//5OSMjP//rKz/Xl4sLP/Cwv/Ozv//bm7/ubn/NDT/KCiIiP//Pz9sbP8UFBRMTP//iIhwcP9aWv//oKCdnf//VFT/R0cjI/+6YGCX4VVGAAAgAElEQVR4nO2dB1/bSNPAx73IkmUjsGS5G2wgYGooIZQECIROSLvkyPv9v8U7ZVeWAwnkwj1cEu/vLtjyajU7/92Z2WYDDNMwDdMwDdMPJuOxBRimn0/FfOLOPLGspEq6xe/t7A+iN97Z98lm9265mM4OlFQEN+vSKzMbuyX39tqTzOdbrk+ePJl7vnsfIX7J5GTt5B1ZEm7RzabdopHu8Puka/7YM0z3rkeocm+5WBq4aLXAnSjzy+Jtre/9GrxYueX6i8zU7R/8JqmRzda9O3Nx8693TN83wUuaUIr5QnJyag5gDvWzPIX/Ta1M8htYwX+eTCm1mUkDPN9X/bdU8vwk0P+YjBj+MXy5nATfM/g6PsfzWSq8mPQ4F71pt/zmhJukj0gQ3w9LvjI1t7YGK8vLU0+mlmFyhSSjqyswufH81ZMVEnQKP0Hh5kjQ3ykhxWznrs4lECcKrWwe6u+MSq+VjXJXmFxbB3izAPAqM7e2sJU5hKfPkd37XTj5spXZYFUZE7bX7Y1PFLmoaq/ayzrdXhbfNiZa2QpKgN19Op0eh16n3cs2wbSzrQ5+gKkyAa0WZm7Qm3Q2201PtDvvpg3I+n6rNT7uByK+er61vfDXk8zi08z29il8PF5YOAV4+WXh+eHK88zxxvEurGwdP99bhu0v71G0h9fkY6YiObz4bbasnxREH4rvjPS4QQDaor/FBVje+vIEjjdefiS7BfDlFawcv1hGCwaZE8rijacd9HdNi2+ItgzI9Upgt8DIlsHLusaEC342kZ6GVjcB+bZZzJrQzNYod60HnXYC7A43mUIHfWINzPEaQqyii87VtIRzmVP8f2/uy6uTzFOAwz2Ak+PllecnMJVZfvp8annhELYPwVzbhTUU8mWG7zLt6G+RcvkOxy3j5Tshok8sT7iVntfppTX0lePTqfW9xUlkNrd4+D5jwseP8OoLPM3sHh5m3iqI5WzBUebUimAM00Y849gR0Ry28hDJQ6UFCHEcex8Wn8ePSxMa4nQd/0yUNMR3+OROHSGiO3f6Er78guZy+y+C+HyKQpzDwzeZFWpUk1OTAvHJF2xTG++X194DkuW7ErHfJCW7DDEX+45JDSBiXIFahmK8Na7Cw+3F9Venbz+/X36RWf98ghCnMnPr6/A582Zj4/NTgVgHz25PWAMQK+OQHkeInTg0WmbP0RDTPa/bRYi9AGJ6ACIFNngp64NRbWfTWsKNY4T4PoC48NcGpuUTYrUMAnHq+QuAz8fkOTXE3ybVkeBE7vvDhkGIBoZCifGqfLS4t70yuXC8AW+3xZwuHy9it0SUqKonlAN7ol8j58vYQxBjWYSYxe6UrfX8EMTaBELMfguiqyC6DgXXWsKpDD7rOIBIrhpeTL7ITMKTrScCcfL4JcDuHvyGEG1EaPt3ZBKI00DWDLVcbSV9iTXIGW0BvEVsnzMrpwuoNNjIbC9TuL9ygn4Kk9erJycqpXqPu7pVUBB7YLYKeBXxdLNxpNeCHkM0Sr1KMi4QMVerb07tiVKTzOk0mVMcMZYiHS3h5Nreykbmr7nnAvE082rl41/Lk3t7K+vH+O7l1MIbDMBOXz5/Ce/f/24QMRBs3J2LB2c17Ht+12/EE4laq1tU1ndyHQO9p39hD9xY2D19j6Hp6fYrvD63sfWWGUIi7kDZaqmWUseRfwUtawO5GfVWnkYP5R7K4BQg3qDrHiQjbafHYjW6EEGazS5bCsNqN7pYTMSBiSS48Va6b0DmNrY/r+8u/3VyukZDmxcftw5pUHG4dYhd9HDh1cdFmFxce4sGHo09TH15EO39N5KVvXXU/HViYKYpr0z9Wn1GL3ksMdn/G/rTvzF4o/8PrqoiVcYo+kRf5oX6F3VGnTV0N+jnTU4GMnz1Bz/oizkZFu7XT47zg7Mv/5PkZu1Kr/rYUgzTzyXPudNLD9MwDdNvm/zvz1v9nsm81/LEr5Oa9ceW4BGSYf0X46J/norpu/P8dsmIDCH+8mkI8TdI/yuIn2a+9ckIrM4+3HOGEP+9NJJa+sYnf8/Ch6uHeIL8+aMhznxLyQ+UvgkxtQrPdh7gAfufGOMfDHHk0+jIz5VzvYp6PAeYPxtZGvt7dBXOR/Hq/j7MfDj6MCMQnx2N4b9H58/+pitLR6PzZ5/GUlf7+9ezR6M/3YiOrl7DHwxx5vXm5Tdd1j3T9RjA5vUIXD87SO3P7qeWllIzcJBaHbkam/2ApSPEs1G8fgCbm6/PLz/Aamr//O/Up6XUh6X91Njs2eVPtiIY2UldvB75QyHOfLpKba6O/KPUL+c8BatX1zMzl7MjB4D0lkauPyEoOL/CTFfzQFTx1dkHSO0DjF3P7F8Dfo4fzMIzzLO6uRqSamz0x9PZdSqVuv6/PxJidwzrvjn2j9KnfjkHm0vPXu/vn19gIHpxOUqe7giOxmA/dbm5efkJIa7yqzFAcPDhYmbnDC3qpkDcQZ6bPx2inqVSV/ONPxJixDzA2u//dEFnYzsz5zvPzrB7zR5QuLK0uYRgPl0cYJphiOqVQDwb/Qri6p2P+H56lrqen/lzfSIcfCDN/lx6nfobRi7R533anIF5hAibO9cz3MNmMM5JLR1cvoaRsXkN8RyzvU49HMR9CY3+XIiIcez8JwuaST3DQR+SmUntHJ0hGrSkGOzAh83RCwx9MbCZTx1dX2BPxCASQ52Ro6vRK+yJFxf74h5/0pyq6PZPhvgACY0oLLEqZ5dgFV/MzB/Qu5lz+vMaw9+RWfqY3i7NjqweLK0e0MBjdmkJ+c3M/mx8LGkI8X+ZxlLkxh682CHE/2Wa+XC5eXbw4MUOIf5v08HDIxxC/C3SEOJvkIYQf4P0Z+6xKfxeEI3fbOPXvZKX+70g/rsp8bjfVWKkBdaNbdlKrJoH/k2ctpyo90rfLTtfue1q0QrfZTTCn936DQ0A7t1fPYCpdnNrecmD2vdl9Os/1Fg9q48rJGu8G+roZmWgzHz/C0a8/i2x/HfrlFQlfCOXK2c0zLQ8tmI1ufhCnP94gHe1XXAMaDXMSgLaReiVAdKioJgc4DWm5VRpvq00ZBcDsSuBoOlaQx/ZTlSj+qoR99r9gz6Jbjr0JSpmNx/EH+504MWK8YgmYcYCJXpVpbiyHKwrW3nJoljaKEg6j9WAigGRolkz6Rw7Ppr1UmrL9wzYEZG3JNpKBu0uMREIZtYDRN1YECu4hSCD0/DifW7FSix0zrnhFPP6td2vXtyI65dJKyje7okYZl6+NKZGh8noAXLsN2FJ3UyrylInWlVVGPNwm3wQrWFBNAYdFyJpyDrmhEEQs1j1bE4e0ubSKk5B1Nhoihrt4ICFX7U0ooKZ0EdnjHRUHzl3Hag1gio6Fej227bjQlChvG/rW2yvqO9oRoP9sLmGKt2KMo+GW2XUFTmdGosXDKjY0O6AVYF4w2zFoOUA5olSHWJOROrvc828gmi68k5/iU7U6GqxGnZEv+xy2+BUT0a1rFUTKs2gFhHDC27FB5hBDUtWIuIFWgggVt1CULzQAM/O82OqMf4oYbVYqY2CFJy0fO4edZdV4FcNFjBfruNdZidCBwmnG0YvDb2aOZ402nXIVqDW5J7kVX1uSnGRwK/73OTMqOHqJoaXVHViKE9BVTNfNnSGqg99+elVsajfmFUPyungk5jqx4mqmdStIWcqm4A9GqrSXAo+A3D8NAOIV/i+tIHNtx43ewWIYkupJcZtaKVh3OejklB085TbtRNxUWqVyy2UVffyI+Do/hQ3o+qhaFp8LZVlNhTwEkpXCvpYAlVlBw2zjO+ainuyBjV1i1MOise6Wf3i43ynl44NKNpJF+Wt4C47sre77hI1kpX1U01Q9zDjHdQBTFSNQjVWtUqtWqxah14UmxrnSqYNVbbNrbmZZJOXiCRilmYERWUGXVRHLqaJeNqmUNRb1XX0sdhYTlfYwBadUAV5VWy40ukSdoDdKIB+UqzKT+jX1Daa3HULCS6wYrh16EaNiZwZrcJ4xGjV/W4aWkWqIYqQ5C+YcPNyc9F13FBZ3FVcVZFkDt2FvERd6rAdpXKV7Y1VSF5tIWoIpxFY5SY2ad0wnaIWmVq3fol/y5Wg+EZRSjTpU68gdJKOXxHp6vxxuemxFFWP4aIcVfmYmpIZHS9ZUZjIGVbBzUWTrTRCTLRy+LFDDbBUS5BisROQpNiHPPYQIS1To1QvG2XSDb/EJqANiUkdP68NZaOBtwS2ikUoCGBslFovadRDXlqD339Sw1UvcRhPf82Cx+bAtOSt5REgNIpVI1qA8ZwxXi9H6mbPTlpkVSyfrQjqlXtZo1wmdfhRXTx2Ff0SH2Bo3VMFRKpmLWhPbpM6ZuBFqCa6TUMFS08qc5krg6EqSy5UFZ8uQUK1cDqvreykSZewi3FXqxUNgohNuNLgQl3g7xqKC37UMkFMFESDVifJEP1aVUNM1/I5swAcozSKJrFAE8EQq75ALDrkLECaUF/LsQAidk5T9b4mP7WhqsgRQ2Bc2cOqIIKamPp2OoJYE9tDEUNUghzqdgVqGM00d3iUjPo1tTbSEFoH9MjxaClvKYhxK2ZFjfEAIlsR1CAVD4VSuSa8VPHkm7uqEfnoo/qA8nIV+0RCEbGohenj6SZrQtfJ5GhWKSfkSax+HrzRVC2czLKyk+hZGSLrPV/26KnlHLdiLsgWiIwftUx3oZYJYqJuCcRY0QogOrlcKSjMjODNsagYdEtBpD6uHHsM8UgoaVKY4Ysvo5srAodvjCmIJkkKgVvnmMER/0D6sUWfhF/FuW4DdGRBoVTEF8XTJYJoybMockGIZBujRgAx145FoyUNsZpk2SsKYiTJBkGVBVKJiPoqAoO9NaYkS2UEUmkilE9F+6T4UJ3EsKh89Ef6MTsX8cJoMrT5oeLFWqNGGWJVLGC+TNVh/1pVrUZDJKiuyz0UhSfW34HIhdluopDgkMWzuCwzlwCxjtLPoeZqLTOgpLRVeqKCyEFw0g5XMa0jG1aGOAWGqLwrq0BaA7V51VwKJeVysVnQEzGeYPOG7ogi4QT20vhAT4x2wxDjMrGIENnNaIh1DZFMudIyjtWktQmgZjqQSsMhvTeVXyuzadTBeILnTFTsHhc8oLQlxXuER8wPacuM0g2WwapBiyUQXYZI9ZMIJgn1EntT7oloNaiRowSU7RsQ8+jaxZKUyf6wt6PqxD0Z9cchgEha1hBLullyrkqpTyQUHACEosC+EuArdSmI1MfUUI6Kd4vSQqgZaMeMIRcJQRHY3RAT2MPYVMYTupeJlk1qD5FAy8resXNTtMIQ6R8dp4gHsVRE54VryOLxx7U+RMYj5kdEkC4G9BWZVBY9siC5SO8qguEGjo80yaNEBCK2hO9BdFUQgU2OWNDQM6IepSGqeIyElyGOabFnCiA2GiGIkTDE2iDEnFSNymSIZhgiVqPET2LpNUQipiFWpTOTd7Bjhe9ANDE24EqzaQMe02JZMVURELOiIMpEDYcRQoulqkuvZZdXHIBYVRDDNeQbBSL/K8WzbROIPGTNK4h0qegGjYWMOF2KqCiCVmUIIpkIBdFO3A8i3AqxAKrpikWUAEsiLjUpYHIwTy+5wjrCk6DP1INAJu5Hg0Ypd0vXFEfLkZ+gpWzkIkn20iBEijvpUtqNhHzi1xCDSufl0Va/QYAML1yZzKLWKFN6RTdoa1wdmbVQq1zKDTbYkLJk9Bk3CRnIsmFJpoMiylw8V6fBBUubNG6FmNZ6L/07ELmFKYgU0Im9C0HkjicNWEU6Ku5UZkZVP+wCBWJfXdIC+YLHY3yTWi2bt5sQYyGI3+6J34XI3oGVSkP02yDaOpc2Qsq2Fri16dBNjLN8xhCNer8IgUh3y2CFn8daeFyIlOv+EFUVfwwiuwcFMfK/gFj5IYgi6FcQC3dAFB8iENNDiEOIQ4hDiEOIvxjEaqCI70JkFt63IKYHILr/BsQ7otPqg0McDGzSNyD2o9MHhmh2v4LoI0SscSvtF9LRaL4yCJFmRTsmlOIy4GmSFsxoHyIPMVjLiWmuezeAWIyHIHoFqeI0vzPtEESfhyJtGsAUo7dBBIZIuSyB6A5CJGXZzW6+2J920xDjOZ7DJ2K0Pn0XRJ57rvHjqTFDmR5qxil7mj4y82GIxZ5AlCkLXUOG6FD9ZIgcgmh8DTFHv00gEO1BiA0NscAQzW5eIMY9gmi0zAGIdtS1arm83Uk3i3UrlmtLYeW2QKRZpF6SVpBp1RVq3Al7NL5xqYIl7m1lGj4keYE6QhkEYrseguj2ZCquJzMjvdAEjXS/Nn8Xay2AyMULRIcylN7RbaaM7CvCoSCDZppX6drtvNXI+3Gr0cs34t1GNWeM2/4E3povCLEuzTUGEL3xACIpuMyitGv6cZAjQZu8YjBNL3nysTSeCEGsyLYFv2OGa8gQeT3La+npEWWx7D5E+tJeKLalngSxE+OstDxNEOn7YHlvi8EQE+2YQKzyjDEv5AlE12o78Xw1ZqVL0Sja0jJyjdISdlwaCULkab2q2GHyY7Ihg3dqNKiuBn+/Ps8ry2KuWn5lFkYYoprkUJOIbTMEkcvkJSvZJMMQc3YAkfnSigHJzrazyLcmW/g/ajCPj487+XyuaMVsy3ZzBbvguPXiuN2mXQo0A6OnelDmSp0hUv8XiGwIZJGsRdK5ViAET7slZEHaCtpsAFFmdg1ZRguWD7k2vGxXDSCW+GrPDSBOkHISXbmNIFZF72TqECIDM9WKF0GsJgYgRvoQXSufz0eTVjoZzefTjQGIaYEYcqYMkbXMeyN4sUFG4wIxErCQZh1J3gJRz1GGIRb7EJPBjbyIJhBFZVWxT+RX6HlxaTakQbJEEawCQiy7ll2KWjHL8a2olY9WHXHpIYg09WLJVE/IaYUcc7nvmNm1JXgVTCDqJUKB2BCIkVsgivR9iKHic0EuusAQY/I8pXdesArtqSOIkW9BLMaiPwoxJ12lpKvA8/JhiAU/kFZDHKji/SGat0M0ojJjG1fLORGBWPBDEKMEkeqWzzVuQnR+EKKawn9YiPEwRJqLDUOMfRMircB9B2LuPhATcS+AyMvbArHSh9jtV1JBlD1QDwMR1ZmIJ/gh/zZEbo2NfpB5b4jxH4cYi8oWJaV3Wlf/BkR65C0QpxXEerwPER02QzRuQIyEIEIAkdcykt0B4QKIMmccQEzegFgJ+cTvQ6R2KCvANyB2c3GBGKneAdG5HWJfeoHYoZpy4HwLxEgsDLE7ALHj09y/eV+ItP2HLlGU0B4cTtwCkTf1WFxrClcUxHTbYog5p2uX0wpiIQY1+gWEdB9iJQyRNwIKRFpcke7ntW6HKCuFrtpaknfDEKtELu7fFyKNyDREyx2AWO+4OYbY6hkaYrqbj96EaJVvgxiSvtwf9fKFWyDKupSCCBLYNNUmMArdpHPeD6Ihl0hK7P33gAj9RW6BmGvaAjEa63Z9Ky4Q1ZaA0ACTdN+HyANhhmi2+1sSIgPCgd6CKRAdtftPjccURFZDJICoti58G6LTh4jVCUOsdPwoQ7T7ECudPA0XvoIYhz5Euy+yFbyU1e0bEMnXJdUOGlkp7KqNpRK6qZVwrk4IYqx9B8RSHyLq/TaITQWxnRyAmA4gNjTEcjdX6rRK34Bo6QbBcjcDiLJnKB7UMgyxEIgQqqKMJ3y1sY+dqUDMlSGw1n2INAWQbN8KsXEXxJxbjRpVNbIvD0BUC5G8SHsDohiWGxBb1GVqYYhq3kaFbmpPShgitXBZebonRF+v4ie6oZ/I8OPSmnHM/hXEWPpriFEjfxMijWfR3jFE+xaI9RDE0MtikEGtDesqqn3MtRBEGToWawMQTdkrXynpWn8HIh2OuBVihCFSbtQNuUc9X1dJC0R+XjeAGKsG5BRE0qUvkxY0kHPVFiGnb4dBb6upaYjJYL8RXVIQ6SFFZbzoEymzewMijbMJ4sCvxiqIOBIZgEj7SywXfaKGmCOIuRsQuTB0P/R49PIaIvYarxNATEhXod3YMZE+HYIoddVV9CWMUBB5bNIx9CXtcsuq1v0qAntT/yuIBYHIWPoQS4MQRX9qm1xbbqbd3aos8MViWMVg3T5kR8hpp2VMzxt91I53bwCibC3RG/3p9IPa91EJIPI+6tCsv1oiR0VXBiGG9R6CyJtbNcS2TEvXKhgVVRuxXMvPC8SCzxCTXZIlUpbCqjLZ6Lra2BjSP9y2nqDh4EoFLSSY2llEvs7TEKk1s2VhVgy8qlo0b1YRdVHnNKRMcrkqhCBrHZOpWlS8K4pnz4QQaQMxnW5REHPVplWknli1/HYLqxQrRA1LekWw19HQECOu8ui6+EqgZRK4oqKZYEcfB0SOkptnnMTbgYpL+0cvisGcOEFsCK7orRDz5QRFweiFS9E+xLJ1EyLp1cGPuScmeTN0MY/at8b93DvIWcl4t5TrQBshjkOb5gwbTS4Me5ipN6wqiFI1CvWVlmmaSG1ac+xg01rJ7ocy3JplBgqUMQm2hfPMuTRoksur9yEKWmoj6uAvlkfhlRn3+HnIn42bldAQ4xOmlfftHthVv21RZeJRo+OVBiGaHYFIPpg3A/bbiNay3d/BTHul1RJTkfaJ6z1RFNMExxnM+ABEl45OCcSizGSDmCVHyND4pF7TEKsS3vOhEr1RuAuxQYguKx6rzLpSO9qx7dhFp2fkJgiiPV7KtRXECI1wYg2zKy6fdyEXG2Iwu6aG2OXmwiLX9WQjrxYocrSdLDgPVXf0wIkloC7ZVqaH9k0p92Bg41Z3k+bKclXPLApE3ntaMaTRVPUGOD4mU5lOulmoRkv5HtSrfgchtghiNcm6bto8pYwQ9a5jhljBAsuq+1f1vATUG3QYTGqa5lEzZ4hq903YjKCPYeok+UCJgtgIdjGSiVK3UM+2pSAyU8oSR10df3OjcZoyhaLPYehkl9l+x9TBg3g5yRAjEDdrIYhx3RML1DfKTU+tolB9sMmJnbNc1VWoNSsfTx5FG5meAXmxmmSnLH0Ig7YPe8FBogpv/YS+MpRloSeqbYGxuN4exhBVW3aj0KUi054ECApi3uQzgZUOQ+wKxJg1rSGWOFdCTs+Y7RK7EyyLjQH1DbW/krqT0jK1XNWvkm1TC0vuXjsFqPX7GFUH3wVnxegB7XIgvTpuyZtFpUz0sea05C06ctgxjjhZ7wn1Nj0AMVpmJWFz40jBKbKbxp4Vh0rPsLIMcSKRb6EhNdoIMcqiq6Uwl8NHvythRs61G0rqRECuG3QVNDYJ1eFQWQEoKI3jKKCh39FaSzM4htotqQNerDYZ9vNoTDkisuj6dKs6xeQ4jlpvlNWrOi8wp8cJYuNdCc1pvR2zWwyx6lnJojopxlVo+DHlGbh/IcyARdf0Okr6QnCkwuiavqqI0es3PmjG++ZEIoGcPstIulL5SHqlEQTgdVQbyeuN1pB0PA4iqhJdlR3pPIVkcDKSU7HBzTvZSXLBsYq4o26sSxDzCLHtVXv0g6SduBeJCMSSlazKWQ9WvtmWcV3R0b9BjBZSuwcMxvQxXqeiZ2IgXfGCH7YkJ1DoH8/ulYKpDjrimJjWL2OmjhTa/W3V3YSph0wFOb/i2nKGvOuxpSpWeKHaz3oEcYLaZX0cBGLXAqeckwo7HOM6fpG7eEeN69sQHBhsu0ZbN0GjpI+OFnw9nYZNzA9+gy7RSsoyNicD6fcHdl3o35Lsv4SgeMygZneSlqygVpy2vJVwse6GDiMDrYCJWSvIfX5Hltbr8TxBLGfpVywj0wQx0jabXShQQ/Wmm2zjHEcdi5ATx6W4+i1wWsmcVo8hnqo2/rTeGo3P0fNslLvtho7T1gpmJxCxWNf1QbcdnPRDvU8rndjFki6zE5HdudNi6uIGFxOrspUyJ7wiQSzZHfrB3fy4V3gHXQx+mnL41W5xjYpph9WRy4t4XTewBE6lHGxPLwfSu+2gi7ndSL9/OFa0f87brFac4IAb1Cv6iCOGK7qtQyemD9JCxHBUQV4hzuL47/h2o+ByoWkn6PKcjHE5EW6/k3MHtkhXzhahOGFQ4+3Sz6ynW2CnqQWJh6i/k23n49KdimI5EtMtXWyvrU/Z+92yNo5mpBd0uPZEyCDY07H+G7Pd7X9ZUKnT0rd4nZZu2rV00IDdfFUrq5GVHt8SfVXqUSUKrxiMJ9CVOdmkj91wGqI5aGCYmofYhIS5bpZbRaytmE6IntHX6N5VmugGuAoV7dDN0HcpRILTlaSiaKizGN2+bQXvXZDPqAZ3N4qWRluzp/XZuLzSqNraUWXXCMnsQHCKuNSRze7Nb5aIm9gTS0UwcmD4OiyWhzusTzNavHGTypAOirNbsW9k+udpuqN1Yubz38jjK527zb42S2kwmlC2qdZOQU2sDKS6LefN1CeJd52G/sgNXiVy9n2/Z+Pe301nxAMwCcf9RqZmTgxQ4z6/SyupBIkH0L/3L/zQZen732Vyr5Qsg3e3LvzmfXHdno5+9huvh+nR02pq9LFFCNLUymNL8IumnVTqP9MVtzYeW4JfM63Sz3A8thAqnWQyk48twy+Zji6uRv8jXXFyL5N589hC/IrpfOfgbGTs78cWg9OLTCbzZe6xpfgF09gInAHszz62HJQW3q+vZ4Ze8ccT/fAVBD/b+Kjp1e7km6mT7WFX/Cfp7LEFkLT81ITdU1h59diC/JLpPwKREkIcpn+U/jtj/SHEf5xeP7YA/bT+4rElGKafTsvDsf4wDdMw/ZJpZObm+HDkYX478OHSk6nHluA/nQ6u+fc9w1c+jcw//O8I/lz6vP3YEvyn03lq5KueuH85M/Jv/Ajdz6SV4bAD08H56vwB/js/i69fH7yegZnz+SWApbHU+Qwszc/z77auzq/CwdHlp9V5+q1WfEO/2EoXHypNfWa7+OIzzattrEwtzsHU4hOAlydPPq8gq8UVvGK+WKSP5z6/WsY/Jxv4wekrgMlTyrlyCIiSfSsAAAL8SURBVE/5+h+YZlPXo0url0ejm89oGX9nZuZ65+jyHGavUqMHny7PRul3kEcvRi/3Vy82zz6gOd25wjcwc3k5epT6dPcD7pMmPy4cfjmE5ffv39Acd2Ztfe/L+vrbzBRsLay9yRzCy8za7tTy1ts3mZfwNPNmPXO6vL13+OUjbBzD8sLabuYVvMi83V3L/JkUZwnS61k2lqsptJZj6AnPL8mcAnzA99d/49sDWL2G/YuR2RS8vsAOmlqauRilex5GiKnMCpxm5l59AUQ0CZldgOfrAAuf4f3zSbyEEHGgv/sRu9/x3F9rAIdPp5DX1Fv4vACH75fh6Ze5U0S+goz/xDTLPxs/O3Z0eXGwitxmdi6Ojq5Tq8AxzOuzo9QO7O9wXPrsYgYhntFsamp25uIZfrz5MEJsbPE4fm8PrWLmBDJPEeIr3o+xTZeev3j6HK3twvH21lZm5UVme3EK5vYyuy+WCeJ7Wp/KTJ1mMFY9/jPXqhjip8391U+XAvFqdPZ8dnaGIR5dvz442oFnOwhx6V+EuLvNEN+/JWIvByDypROG+PxwCtMkPFnczryB5dOPma1lhLg1hMgQr/bRdApEhjQzP8IQaWfGxQ68vhpBHznyjM3p/s4IHKRWHxTiKdnGzBwS4ZchiO+36BK8JIh7CHTyZPLzGzK6T5D78vNXiwuwvkdZnvzREAnUs835Z9ebAnFp88P5FfpFgnh9PTt2cYV/R8+vnqGXnN/Hi5tn5xdjGNgQxAcaNi5v7S1u7cLU8/XFBURCEDOLaD8RYgYvraNPnCJSu4tre5MnmcPF7b3Jtb8Wd5H7MRrg9c+Y5QVB/PJnQlw6wzHEyKej2YOjgyXe2Lb0bHQWR4izGLgcPDtbXT2jscfo+QjmGn19RGP+URx8zIzNS54HSZOf12m5d/lwHfnB+pSsOx2ewPbHV3Tp9A0OInAUsY5oYWp3HeOXyY31jSdwcojoDun9yke6/+SBBBqmh0sm+cRh+rWTSdZ1mH7xNNy6/99P/w+N1et9UuN69wAAAABJRU5ErkJggg=="/>
          <p:cNvSpPr>
            <a:spLocks noChangeAspect="1" noChangeArrowheads="1"/>
          </p:cNvSpPr>
          <p:nvPr/>
        </p:nvSpPr>
        <p:spPr bwMode="auto">
          <a:xfrm>
            <a:off x="346708" y="15060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27" name="AutoShape 18" descr="Image result for longitudinal wave"/>
          <p:cNvSpPr>
            <a:spLocks noChangeAspect="1" noChangeArrowheads="1"/>
          </p:cNvSpPr>
          <p:nvPr/>
        </p:nvSpPr>
        <p:spPr bwMode="auto">
          <a:xfrm>
            <a:off x="499108" y="30300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28" name="AutoShape 20" descr="Image result for longitudinal wave"/>
          <p:cNvSpPr>
            <a:spLocks noChangeAspect="1" noChangeArrowheads="1"/>
          </p:cNvSpPr>
          <p:nvPr/>
        </p:nvSpPr>
        <p:spPr bwMode="auto">
          <a:xfrm>
            <a:off x="651508" y="45540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29" name="AutoShape 22" descr="Image result for longitudinal wave"/>
          <p:cNvSpPr>
            <a:spLocks noChangeAspect="1" noChangeArrowheads="1"/>
          </p:cNvSpPr>
          <p:nvPr/>
        </p:nvSpPr>
        <p:spPr bwMode="auto">
          <a:xfrm>
            <a:off x="803908" y="60780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208" y="673251"/>
            <a:ext cx="1876425" cy="2746016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>
            <a:off x="651508" y="912605"/>
            <a:ext cx="7104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1866045" y="436956"/>
            <a:ext cx="0" cy="16141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3" name="Straight Arrow Connector 1032"/>
          <p:cNvCxnSpPr/>
          <p:nvPr/>
        </p:nvCxnSpPr>
        <p:spPr>
          <a:xfrm flipH="1" flipV="1">
            <a:off x="1506005" y="2411155"/>
            <a:ext cx="144016" cy="12241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0" name="Straight Arrow Connector 1039"/>
          <p:cNvCxnSpPr/>
          <p:nvPr/>
        </p:nvCxnSpPr>
        <p:spPr>
          <a:xfrm flipV="1">
            <a:off x="499108" y="2843203"/>
            <a:ext cx="152400" cy="10081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1" name="Oval 1040"/>
          <p:cNvSpPr/>
          <p:nvPr/>
        </p:nvSpPr>
        <p:spPr>
          <a:xfrm>
            <a:off x="651508" y="3059227"/>
            <a:ext cx="152400" cy="110517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043" name="Straight Arrow Connector 1042"/>
          <p:cNvCxnSpPr/>
          <p:nvPr/>
        </p:nvCxnSpPr>
        <p:spPr>
          <a:xfrm flipH="1" flipV="1">
            <a:off x="771041" y="3141441"/>
            <a:ext cx="474445" cy="10837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7" name="Straight Arrow Connector 1046"/>
          <p:cNvCxnSpPr/>
          <p:nvPr/>
        </p:nvCxnSpPr>
        <p:spPr>
          <a:xfrm>
            <a:off x="292783" y="1437714"/>
            <a:ext cx="206325" cy="6134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9" name="TextBox 1048"/>
          <p:cNvSpPr txBox="1"/>
          <p:nvPr/>
        </p:nvSpPr>
        <p:spPr>
          <a:xfrm>
            <a:off x="118165" y="96232"/>
            <a:ext cx="22488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/>
              <a:t>Label the different parts of a microscope:</a:t>
            </a:r>
            <a:endParaRPr lang="en-GB" sz="1000" b="1" dirty="0"/>
          </a:p>
        </p:txBody>
      </p:sp>
      <p:sp>
        <p:nvSpPr>
          <p:cNvPr id="1053" name="Rectangle 1052"/>
          <p:cNvSpPr/>
          <p:nvPr/>
        </p:nvSpPr>
        <p:spPr>
          <a:xfrm>
            <a:off x="106207" y="483005"/>
            <a:ext cx="862787" cy="6320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4" name="Rectangle 1053"/>
          <p:cNvSpPr/>
          <p:nvPr/>
        </p:nvSpPr>
        <p:spPr>
          <a:xfrm>
            <a:off x="1594536" y="289984"/>
            <a:ext cx="554834" cy="8120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5" name="Rectangle 1054"/>
          <p:cNvSpPr/>
          <p:nvPr/>
        </p:nvSpPr>
        <p:spPr>
          <a:xfrm>
            <a:off x="163277" y="1176458"/>
            <a:ext cx="488231" cy="2478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6" name="Rectangle 1055"/>
          <p:cNvSpPr/>
          <p:nvPr/>
        </p:nvSpPr>
        <p:spPr>
          <a:xfrm>
            <a:off x="106206" y="3851315"/>
            <a:ext cx="900541" cy="1440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8" name="Rectangle 1057"/>
          <p:cNvSpPr/>
          <p:nvPr/>
        </p:nvSpPr>
        <p:spPr>
          <a:xfrm>
            <a:off x="1242444" y="4031934"/>
            <a:ext cx="908376" cy="2348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9" name="Rectangle 1058"/>
          <p:cNvSpPr/>
          <p:nvPr/>
        </p:nvSpPr>
        <p:spPr>
          <a:xfrm>
            <a:off x="1361989" y="3589736"/>
            <a:ext cx="681539" cy="26157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60" name="Picture 105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4088" y="4382236"/>
            <a:ext cx="3721145" cy="2431139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1061" name="TextBox 1060"/>
          <p:cNvSpPr txBox="1"/>
          <p:nvPr/>
        </p:nvSpPr>
        <p:spPr>
          <a:xfrm>
            <a:off x="5434355" y="6536634"/>
            <a:ext cx="1656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/>
              <a:t>Label the animal cell</a:t>
            </a:r>
            <a:endParaRPr lang="en-GB" sz="1000" b="1" dirty="0"/>
          </a:p>
        </p:txBody>
      </p:sp>
      <p:sp>
        <p:nvSpPr>
          <p:cNvPr id="168" name="TextBox 167"/>
          <p:cNvSpPr txBox="1"/>
          <p:nvPr/>
        </p:nvSpPr>
        <p:spPr>
          <a:xfrm>
            <a:off x="7275048" y="6567154"/>
            <a:ext cx="14959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/>
              <a:t>Label the plant cell</a:t>
            </a:r>
            <a:endParaRPr lang="en-GB" sz="1000" b="1" dirty="0"/>
          </a:p>
        </p:txBody>
      </p:sp>
      <p:graphicFrame>
        <p:nvGraphicFramePr>
          <p:cNvPr id="1062" name="Table 10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7363630"/>
              </p:ext>
            </p:extLst>
          </p:nvPr>
        </p:nvGraphicFramePr>
        <p:xfrm>
          <a:off x="5330480" y="1720776"/>
          <a:ext cx="3754753" cy="25810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9020"/>
                <a:gridCol w="708737"/>
                <a:gridCol w="1976996"/>
              </a:tblGrid>
              <a:tr h="245250">
                <a:tc>
                  <a:txBody>
                    <a:bodyPr/>
                    <a:lstStyle/>
                    <a:p>
                      <a:r>
                        <a:rPr lang="en-GB" sz="1000" b="1" dirty="0" smtClean="0"/>
                        <a:t>Organelle</a:t>
                      </a:r>
                      <a:endParaRPr lang="en-GB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 smtClean="0"/>
                        <a:t>Function</a:t>
                      </a:r>
                      <a:endParaRPr lang="en-GB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45250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Cytoplasm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Stores sap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99573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Cell</a:t>
                      </a:r>
                      <a:r>
                        <a:rPr lang="en-GB" sz="1000" baseline="0" dirty="0" smtClean="0"/>
                        <a:t> </a:t>
                      </a:r>
                      <a:r>
                        <a:rPr lang="en-GB" sz="1000" dirty="0" smtClean="0"/>
                        <a:t>membrane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Strength and support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97675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Nucleus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Releases energy by respiration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97675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Mitochondria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Site of photosynthesis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98532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Cell wall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Controls molecules</a:t>
                      </a:r>
                      <a:r>
                        <a:rPr lang="en-GB" sz="1000" baseline="0" dirty="0" smtClean="0"/>
                        <a:t> going in or out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98532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Vacuole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Contains genes which control cell.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98532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Chloroplasts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Where chemical reactions take place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64" name="TextBox 1063"/>
          <p:cNvSpPr txBox="1"/>
          <p:nvPr/>
        </p:nvSpPr>
        <p:spPr>
          <a:xfrm>
            <a:off x="5276380" y="1496177"/>
            <a:ext cx="36007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Match the part of the cell with its function</a:t>
            </a:r>
            <a:endParaRPr lang="en-GB" sz="1200" b="1" dirty="0"/>
          </a:p>
        </p:txBody>
      </p:sp>
      <p:pic>
        <p:nvPicPr>
          <p:cNvPr id="1065" name="Picture 106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2385179" y="1818287"/>
            <a:ext cx="1065218" cy="781604"/>
          </a:xfrm>
          <a:prstGeom prst="rect">
            <a:avLst/>
          </a:prstGeom>
        </p:spPr>
      </p:pic>
      <p:pic>
        <p:nvPicPr>
          <p:cNvPr id="1066" name="Picture 106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33390" y="1692754"/>
            <a:ext cx="1150453" cy="800142"/>
          </a:xfrm>
          <a:prstGeom prst="rect">
            <a:avLst/>
          </a:prstGeom>
        </p:spPr>
      </p:pic>
      <p:pic>
        <p:nvPicPr>
          <p:cNvPr id="1067" name="Picture 106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05153" y="2723375"/>
            <a:ext cx="1303708" cy="604446"/>
          </a:xfrm>
          <a:prstGeom prst="rect">
            <a:avLst/>
          </a:prstGeom>
        </p:spPr>
      </p:pic>
      <p:pic>
        <p:nvPicPr>
          <p:cNvPr id="1068" name="Picture 106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38749" y="3436311"/>
            <a:ext cx="1298281" cy="876674"/>
          </a:xfrm>
          <a:prstGeom prst="rect">
            <a:avLst/>
          </a:prstGeom>
        </p:spPr>
      </p:pic>
      <p:pic>
        <p:nvPicPr>
          <p:cNvPr id="1069" name="Picture 1068"/>
          <p:cNvPicPr>
            <a:picLocks noChangeAspect="1"/>
          </p:cNvPicPr>
          <p:nvPr/>
        </p:nvPicPr>
        <p:blipFill rotWithShape="1">
          <a:blip r:embed="rId9"/>
          <a:srcRect b="16717"/>
          <a:stretch/>
        </p:blipFill>
        <p:spPr>
          <a:xfrm>
            <a:off x="4301001" y="2652318"/>
            <a:ext cx="668636" cy="627945"/>
          </a:xfrm>
          <a:prstGeom prst="rect">
            <a:avLst/>
          </a:prstGeom>
        </p:spPr>
      </p:pic>
      <p:pic>
        <p:nvPicPr>
          <p:cNvPr id="1070" name="Picture 106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403388" y="3551738"/>
            <a:ext cx="1002437" cy="715025"/>
          </a:xfrm>
          <a:prstGeom prst="rect">
            <a:avLst/>
          </a:prstGeom>
        </p:spPr>
      </p:pic>
      <p:sp>
        <p:nvSpPr>
          <p:cNvPr id="1071" name="TextBox 1070"/>
          <p:cNvSpPr txBox="1"/>
          <p:nvPr/>
        </p:nvSpPr>
        <p:spPr>
          <a:xfrm>
            <a:off x="2258945" y="938691"/>
            <a:ext cx="3803654" cy="55399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/>
              <a:t>Suggest 2 safety hazards when using microscopes:</a:t>
            </a:r>
          </a:p>
          <a:p>
            <a:endParaRPr lang="en-GB" sz="1000" b="1" dirty="0"/>
          </a:p>
          <a:p>
            <a:endParaRPr lang="en-GB" sz="1000" b="1" dirty="0"/>
          </a:p>
        </p:txBody>
      </p:sp>
      <p:sp>
        <p:nvSpPr>
          <p:cNvPr id="1077" name="TextBox 1076"/>
          <p:cNvSpPr txBox="1"/>
          <p:nvPr/>
        </p:nvSpPr>
        <p:spPr>
          <a:xfrm>
            <a:off x="6062598" y="525667"/>
            <a:ext cx="3022635" cy="98488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/>
              <a:t>Explain how euglena’s structure allows it to carry out photosynthesis:</a:t>
            </a:r>
          </a:p>
          <a:p>
            <a:endParaRPr lang="en-GB" sz="1000" b="1" dirty="0"/>
          </a:p>
          <a:p>
            <a:endParaRPr lang="en-GB" sz="1000" b="1" dirty="0" smtClean="0"/>
          </a:p>
          <a:p>
            <a:r>
              <a:rPr lang="en-GB" sz="900" b="1" dirty="0"/>
              <a:t/>
            </a:r>
            <a:br>
              <a:rPr lang="en-GB" sz="900" b="1" dirty="0"/>
            </a:br>
            <a:endParaRPr lang="en-GB" sz="800" b="1" dirty="0" smtClean="0"/>
          </a:p>
        </p:txBody>
      </p:sp>
      <p:sp>
        <p:nvSpPr>
          <p:cNvPr id="49" name="Content Placeholder 2"/>
          <p:cNvSpPr txBox="1">
            <a:spLocks/>
          </p:cNvSpPr>
          <p:nvPr/>
        </p:nvSpPr>
        <p:spPr>
          <a:xfrm>
            <a:off x="3806714" y="4531916"/>
            <a:ext cx="1465119" cy="23133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GB" sz="1000" b="1" dirty="0" smtClean="0"/>
              <a:t>Why do plants wilt? (page 21)</a:t>
            </a:r>
            <a:endParaRPr lang="en-GB" sz="1000" b="1" dirty="0"/>
          </a:p>
        </p:txBody>
      </p:sp>
    </p:spTree>
    <p:extLst>
      <p:ext uri="{BB962C8B-B14F-4D97-AF65-F5344CB8AC3E}">
        <p14:creationId xmlns:p14="http://schemas.microsoft.com/office/powerpoint/2010/main" val="51239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/>
          <p:cNvSpPr txBox="1">
            <a:spLocks/>
          </p:cNvSpPr>
          <p:nvPr/>
        </p:nvSpPr>
        <p:spPr>
          <a:xfrm>
            <a:off x="106208" y="89140"/>
            <a:ext cx="2096302" cy="43798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itchFamily="34" charset="0"/>
              <a:buNone/>
            </a:pPr>
            <a:r>
              <a:rPr lang="en-GB" sz="1400" b="1" dirty="0" smtClean="0">
                <a:solidFill>
                  <a:schemeClr val="tx1"/>
                </a:solidFill>
              </a:rPr>
              <a:t>                      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91004" y="4526469"/>
            <a:ext cx="3112844" cy="23187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GB" sz="1000" b="1" dirty="0" smtClean="0"/>
              <a:t>If your mass on earth is 50kg, calculate your weight on the following planets:</a:t>
            </a:r>
          </a:p>
          <a:p>
            <a:pPr marL="0" indent="0">
              <a:buFont typeface="Arial" pitchFamily="34" charset="0"/>
              <a:buNone/>
            </a:pPr>
            <a:endParaRPr lang="en-GB" sz="1000" b="1" dirty="0"/>
          </a:p>
          <a:p>
            <a:pPr marL="0" indent="0">
              <a:buFont typeface="Arial" pitchFamily="34" charset="0"/>
              <a:buNone/>
            </a:pPr>
            <a:endParaRPr lang="en-GB" sz="1000" b="1" dirty="0" smtClean="0"/>
          </a:p>
          <a:p>
            <a:pPr marL="0" indent="0">
              <a:buFont typeface="Arial" pitchFamily="34" charset="0"/>
              <a:buNone/>
            </a:pPr>
            <a:endParaRPr lang="en-GB" sz="10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0414" y="27729"/>
            <a:ext cx="1872208" cy="375989"/>
          </a:xfrm>
        </p:spPr>
        <p:txBody>
          <a:bodyPr>
            <a:noAutofit/>
          </a:bodyPr>
          <a:lstStyle/>
          <a:p>
            <a:r>
              <a:rPr lang="en-GB" sz="3600" dirty="0" smtClean="0">
                <a:latin typeface="Fluffy Slacks BTN" pitchFamily="34" charset="0"/>
              </a:rPr>
              <a:t>Physics</a:t>
            </a:r>
            <a:endParaRPr lang="en-GB" sz="3600" dirty="0">
              <a:latin typeface="Fluffy Slacks BTN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251877" y="481255"/>
            <a:ext cx="3810721" cy="4851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GB" sz="1000" b="1" dirty="0" smtClean="0"/>
              <a:t>What is the difference between weight and mass?</a:t>
            </a:r>
            <a:endParaRPr lang="en-GB" sz="1000" b="1" dirty="0" smtClean="0"/>
          </a:p>
        </p:txBody>
      </p:sp>
      <p:sp>
        <p:nvSpPr>
          <p:cNvPr id="9" name="Rectangle 8"/>
          <p:cNvSpPr/>
          <p:nvPr/>
        </p:nvSpPr>
        <p:spPr>
          <a:xfrm>
            <a:off x="2843808" y="2318179"/>
            <a:ext cx="2520280" cy="1747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2251877" y="81146"/>
            <a:ext cx="4804464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sz="1000" b="1" dirty="0" smtClean="0">
                <a:solidFill>
                  <a:schemeClr val="tx1"/>
                </a:solidFill>
                <a:sym typeface="Wingdings" pitchFamily="2" charset="2"/>
              </a:rPr>
              <a:t>Why do we weigh less in space?</a:t>
            </a:r>
          </a:p>
          <a:p>
            <a:endParaRPr lang="en-GB" sz="1000" b="1" dirty="0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127" name="AutoShape 10" descr="https://jmag0904.files.wordpress.com/2013/05/longvstransvwave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24" name="AutoShape 12" descr="https://jmag0904.files.wordpress.com/2013/05/longvstransvwave.gi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2" name="Content Placeholder 2"/>
          <p:cNvSpPr txBox="1">
            <a:spLocks/>
          </p:cNvSpPr>
          <p:nvPr/>
        </p:nvSpPr>
        <p:spPr>
          <a:xfrm>
            <a:off x="2251877" y="1530811"/>
            <a:ext cx="2816403" cy="29382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GB" sz="1000" b="1" dirty="0" smtClean="0"/>
              <a:t>Describe what happens when a wave hits a barrier:</a:t>
            </a:r>
          </a:p>
          <a:p>
            <a:pPr marL="0" indent="0">
              <a:buFont typeface="Arial" pitchFamily="34" charset="0"/>
              <a:buNone/>
            </a:pPr>
            <a:endParaRPr lang="en-GB" sz="1000" b="1" dirty="0"/>
          </a:p>
          <a:p>
            <a:pPr marL="0" indent="0">
              <a:buFont typeface="Arial" pitchFamily="34" charset="0"/>
              <a:buNone/>
            </a:pPr>
            <a:endParaRPr lang="en-GB" sz="1000" b="1" dirty="0" smtClean="0"/>
          </a:p>
          <a:p>
            <a:pPr marL="0" indent="0">
              <a:buFont typeface="Arial" pitchFamily="34" charset="0"/>
              <a:buNone/>
            </a:pPr>
            <a:endParaRPr lang="en-GB" sz="1000" b="1" dirty="0"/>
          </a:p>
          <a:p>
            <a:pPr marL="0" indent="0">
              <a:buFont typeface="Arial" pitchFamily="34" charset="0"/>
              <a:buNone/>
            </a:pPr>
            <a:endParaRPr lang="en-GB" sz="1000" b="1" dirty="0" smtClean="0"/>
          </a:p>
          <a:p>
            <a:pPr marL="0" indent="0">
              <a:buFont typeface="Arial" pitchFamily="34" charset="0"/>
              <a:buNone/>
            </a:pPr>
            <a:endParaRPr lang="en-GB" sz="1000" b="1" dirty="0"/>
          </a:p>
          <a:p>
            <a:pPr marL="0" indent="0">
              <a:buFont typeface="Arial" pitchFamily="34" charset="0"/>
              <a:buNone/>
            </a:pPr>
            <a:endParaRPr lang="en-GB" sz="1000" b="1" dirty="0" smtClean="0"/>
          </a:p>
          <a:p>
            <a:pPr marL="0" indent="0">
              <a:buFont typeface="Arial" pitchFamily="34" charset="0"/>
              <a:buNone/>
            </a:pPr>
            <a:r>
              <a:rPr lang="en-GB" sz="1000" b="1" dirty="0" smtClean="0"/>
              <a:t>Describe what happens when waves superpose:</a:t>
            </a:r>
            <a:endParaRPr lang="en-GB" sz="1000" b="1" dirty="0"/>
          </a:p>
        </p:txBody>
      </p:sp>
      <p:sp>
        <p:nvSpPr>
          <p:cNvPr id="1025" name="AutoShape 16" descr="data:image/png;base64,iVBORw0KGgoAAAANSUhEUgAAAcQAAABvCAMAAABFLUC0AAABIFBMVEX///9ra2t6enrR0dFjY2Px8fHe3t7/AACVlZUAAP8AAADn5+d7e3v6+vp1dXWAgICIiIhpaWm5ubn/+fmqqqr/ZWX/fHzj4+PHx8fu7u7Ozs7Z2dmfn59vb2+hoaGTk5OxsbG4uLg9PT1SUlIzMzMbGxtHR0dcXFz5+f/V1f9GRkbm5v//8fH/vb0uLi7r6///sLA2Nv+kpP//19fz8/+6uv/h4f//zMxUVP96ev//jo6amv8ZGf//GRk9Pf9ERP//UVHExP+2tv+Dg/9gYP//mJiurv//5OSMjP//rKz/Xl4sLP/Cwv/Ozv//bm7/ubn/NDT/KCiIiP//Pz9sbP8UFBRMTP//iIhwcP9aWv//oKCdnf//VFT/R0cjI/+6YGCX4VVGAAAgAElEQVR4nO2dB1/bSNPAx73IkmUjsGS5G2wgYGooIZQECIROSLvkyPv9v8U7ZVeWAwnkwj1cEu/vLtjyajU7/92Z2WYDDNMwDdMwDdMPJuOxBRimn0/FfOLOPLGspEq6xe/t7A+iN97Z98lm9265mM4OlFQEN+vSKzMbuyX39tqTzOdbrk+ePJl7vnsfIX7J5GTt5B1ZEm7RzabdopHu8Puka/7YM0z3rkeocm+5WBq4aLXAnSjzy+Jtre/9GrxYueX6i8zU7R/8JqmRzda9O3Nx8693TN83wUuaUIr5QnJyag5gDvWzPIX/Ta1M8htYwX+eTCm1mUkDPN9X/bdU8vwk0P+YjBj+MXy5nATfM/g6PsfzWSq8mPQ4F71pt/zmhJukj0gQ3w9LvjI1t7YGK8vLU0+mlmFyhSSjqyswufH81ZMVEnQKP0Hh5kjQ3ykhxWznrs4lECcKrWwe6u+MSq+VjXJXmFxbB3izAPAqM7e2sJU5hKfPkd37XTj5spXZYFUZE7bX7Y1PFLmoaq/ayzrdXhbfNiZa2QpKgN19Op0eh16n3cs2wbSzrQ5+gKkyAa0WZm7Qm3Q2201PtDvvpg3I+n6rNT7uByK+er61vfDXk8zi08z29il8PF5YOAV4+WXh+eHK88zxxvEurGwdP99bhu0v71G0h9fkY6YiObz4bbasnxREH4rvjPS4QQDaor/FBVje+vIEjjdefiS7BfDlFawcv1hGCwaZE8rijacd9HdNi2+ItgzI9Upgt8DIlsHLusaEC342kZ6GVjcB+bZZzJrQzNYod60HnXYC7A43mUIHfWINzPEaQqyii87VtIRzmVP8f2/uy6uTzFOAwz2Ak+PllecnMJVZfvp8annhELYPwVzbhTUU8mWG7zLt6G+RcvkOxy3j5Tshok8sT7iVntfppTX0lePTqfW9xUlkNrd4+D5jwseP8OoLPM3sHh5m3iqI5WzBUebUimAM00Y849gR0Ry28hDJQ6UFCHEcex8Wn8ePSxMa4nQd/0yUNMR3+OROHSGiO3f6Er78guZy+y+C+HyKQpzDwzeZFWpUk1OTAvHJF2xTG++X194DkuW7ErHfJCW7DDEX+45JDSBiXIFahmK8Na7Cw+3F9Venbz+/X36RWf98ghCnMnPr6/A582Zj4/NTgVgHz25PWAMQK+OQHkeInTg0WmbP0RDTPa/bRYi9AGJ6ACIFNngp64NRbWfTWsKNY4T4PoC48NcGpuUTYrUMAnHq+QuAz8fkOTXE3ybVkeBE7vvDhkGIBoZCifGqfLS4t70yuXC8AW+3xZwuHy9it0SUqKonlAN7ol8j58vYQxBjWYSYxe6UrfX8EMTaBELMfguiqyC6DgXXWsKpDD7rOIBIrhpeTL7ITMKTrScCcfL4JcDuHvyGEG1EaPt3ZBKI00DWDLVcbSV9iTXIGW0BvEVsnzMrpwuoNNjIbC9TuL9ygn4Kk9erJycqpXqPu7pVUBB7YLYKeBXxdLNxpNeCHkM0Sr1KMi4QMVerb07tiVKTzOk0mVMcMZYiHS3h5Nreykbmr7nnAvE082rl41/Lk3t7K+vH+O7l1MIbDMBOXz5/Ce/f/24QMRBs3J2LB2c17Ht+12/EE4laq1tU1ndyHQO9p39hD9xY2D19j6Hp6fYrvD63sfWWGUIi7kDZaqmWUseRfwUtawO5GfVWnkYP5R7K4BQg3qDrHiQjbafHYjW6EEGazS5bCsNqN7pYTMSBiSS48Va6b0DmNrY/r+8u/3VyukZDmxcftw5pUHG4dYhd9HDh1cdFmFxce4sGHo09TH15EO39N5KVvXXU/HViYKYpr0z9Wn1GL3ksMdn/G/rTvzF4o/8PrqoiVcYo+kRf5oX6F3VGnTV0N+jnTU4GMnz1Bz/oizkZFu7XT47zg7Mv/5PkZu1Kr/rYUgzTzyXPudNLD9MwDdNvm/zvz1v9nsm81/LEr5Oa9ceW4BGSYf0X46J/norpu/P8dsmIDCH+8mkI8TdI/yuIn2a+9ckIrM4+3HOGEP+9NJJa+sYnf8/Ch6uHeIL8+aMhznxLyQ+UvgkxtQrPdh7gAfufGOMfDHHk0+jIz5VzvYp6PAeYPxtZGvt7dBXOR/Hq/j7MfDj6MCMQnx2N4b9H58/+pitLR6PzZ5/GUlf7+9ezR6M/3YiOrl7DHwxx5vXm5Tdd1j3T9RjA5vUIXD87SO3P7qeWllIzcJBaHbkam/2ApSPEs1G8fgCbm6/PLz/Aamr//O/Up6XUh6X91Njs2eVPtiIY2UldvB75QyHOfLpKba6O/KPUL+c8BatX1zMzl7MjB4D0lkauPyEoOL/CTFfzQFTx1dkHSO0DjF3P7F8Dfo4fzMIzzLO6uRqSamz0x9PZdSqVuv6/PxJidwzrvjn2j9KnfjkHm0vPXu/vn19gIHpxOUqe7giOxmA/dbm5efkJIa7yqzFAcPDhYmbnDC3qpkDcQZ6bPx2inqVSV/ONPxJixDzA2u//dEFnYzsz5zvPzrB7zR5QuLK0uYRgPl0cYJphiOqVQDwb/Qri6p2P+H56lrqen/lzfSIcfCDN/lx6nfobRi7R533anIF5hAibO9cz3MNmMM5JLR1cvoaRsXkN8RyzvU49HMR9CY3+XIiIcez8JwuaST3DQR+SmUntHJ0hGrSkGOzAh83RCwx9MbCZTx1dX2BPxCASQ52Ro6vRK+yJFxf74h5/0pyq6PZPhvgACY0oLLEqZ5dgFV/MzB/Qu5lz+vMaw9+RWfqY3i7NjqweLK0e0MBjdmkJ+c3M/mx8LGkI8X+ZxlLkxh682CHE/2Wa+XC5eXbw4MUOIf5v08HDIxxC/C3SEOJvkIYQf4P0Z+6xKfxeEI3fbOPXvZKX+70g/rsp8bjfVWKkBdaNbdlKrJoH/k2ctpyo90rfLTtfue1q0QrfZTTCn936DQ0A7t1fPYCpdnNrecmD2vdl9Os/1Fg9q48rJGu8G+roZmWgzHz/C0a8/i2x/HfrlFQlfCOXK2c0zLQ8tmI1ufhCnP94gHe1XXAMaDXMSgLaReiVAdKioJgc4DWm5VRpvq00ZBcDsSuBoOlaQx/ZTlSj+qoR99r9gz6Jbjr0JSpmNx/EH+504MWK8YgmYcYCJXpVpbiyHKwrW3nJoljaKEg6j9WAigGRolkz6Rw7Ppr1UmrL9wzYEZG3JNpKBu0uMREIZtYDRN1YECu4hSCD0/DifW7FSix0zrnhFPP6td2vXtyI65dJKyje7okYZl6+NKZGh8noAXLsN2FJ3UyrylInWlVVGPNwm3wQrWFBNAYdFyJpyDrmhEEQs1j1bE4e0ubSKk5B1Nhoihrt4ICFX7U0ooKZ0EdnjHRUHzl3Hag1gio6Fej227bjQlChvG/rW2yvqO9oRoP9sLmGKt2KMo+GW2XUFTmdGosXDKjY0O6AVYF4w2zFoOUA5olSHWJOROrvc828gmi68k5/iU7U6GqxGnZEv+xy2+BUT0a1rFUTKs2gFhHDC27FB5hBDUtWIuIFWgggVt1CULzQAM/O82OqMf4oYbVYqY2CFJy0fO4edZdV4FcNFjBfruNdZidCBwmnG0YvDb2aOZ402nXIVqDW5J7kVX1uSnGRwK/73OTMqOHqJoaXVHViKE9BVTNfNnSGqg99+elVsajfmFUPyungk5jqx4mqmdStIWcqm4A9GqrSXAo+A3D8NAOIV/i+tIHNtx43ewWIYkupJcZtaKVh3OejklB085TbtRNxUWqVyy2UVffyI+Do/hQ3o+qhaFp8LZVlNhTwEkpXCvpYAlVlBw2zjO+ainuyBjV1i1MOise6Wf3i43ynl44NKNpJF+Wt4C47sre77hI1kpX1U01Q9zDjHdQBTFSNQjVWtUqtWqxah14UmxrnSqYNVbbNrbmZZJOXiCRilmYERWUGXVRHLqaJeNqmUNRb1XX0sdhYTlfYwBadUAV5VWy40ukSdoDdKIB+UqzKT+jX1Daa3HULCS6wYrh16EaNiZwZrcJ4xGjV/W4aWkWqIYqQ5C+YcPNyc9F13FBZ3FVcVZFkDt2FvERd6rAdpXKV7Y1VSF5tIWoIpxFY5SY2ad0wnaIWmVq3fol/y5Wg+EZRSjTpU68gdJKOXxHp6vxxuemxFFWP4aIcVfmYmpIZHS9ZUZjIGVbBzUWTrTRCTLRy+LFDDbBUS5BisROQpNiHPPYQIS1To1QvG2XSDb/EJqANiUkdP68NZaOBtwS2ikUoCGBslFovadRDXlqD339Sw1UvcRhPf82Cx+bAtOSt5REgNIpVI1qA8ZwxXi9H6mbPTlpkVSyfrQjqlXtZo1wmdfhRXTx2Ff0SH2Bo3VMFRKpmLWhPbpM6ZuBFqCa6TUMFS08qc5krg6EqSy5UFZ8uQUK1cDqvreykSZewi3FXqxUNgohNuNLgQl3g7xqKC37UMkFMFESDVifJEP1aVUNM1/I5swAcozSKJrFAE8EQq75ALDrkLECaUF/LsQAidk5T9b4mP7WhqsgRQ2Bc2cOqIIKamPp2OoJYE9tDEUNUghzqdgVqGM00d3iUjPo1tTbSEFoH9MjxaClvKYhxK2ZFjfEAIlsR1CAVD4VSuSa8VPHkm7uqEfnoo/qA8nIV+0RCEbGohenj6SZrQtfJ5GhWKSfkSax+HrzRVC2czLKyk+hZGSLrPV/26KnlHLdiLsgWiIwftUx3oZYJYqJuCcRY0QogOrlcKSjMjODNsagYdEtBpD6uHHsM8UgoaVKY4Ysvo5srAodvjCmIJkkKgVvnmMER/0D6sUWfhF/FuW4DdGRBoVTEF8XTJYJoybMockGIZBujRgAx145FoyUNsZpk2SsKYiTJBkGVBVKJiPoqAoO9NaYkS2UEUmkilE9F+6T4UJ3EsKh89Ef6MTsX8cJoMrT5oeLFWqNGGWJVLGC+TNVh/1pVrUZDJKiuyz0UhSfW34HIhdluopDgkMWzuCwzlwCxjtLPoeZqLTOgpLRVeqKCyEFw0g5XMa0jG1aGOAWGqLwrq0BaA7V51VwKJeVysVnQEzGeYPOG7ogi4QT20vhAT4x2wxDjMrGIENnNaIh1DZFMudIyjtWktQmgZjqQSsMhvTeVXyuzadTBeILnTFTsHhc8oLQlxXuER8wPacuM0g2WwapBiyUQXYZI9ZMIJgn1EntT7oloNaiRowSU7RsQ8+jaxZKUyf6wt6PqxD0Z9cchgEha1hBLullyrkqpTyQUHACEosC+EuArdSmI1MfUUI6Kd4vSQqgZaMeMIRcJQRHY3RAT2MPYVMYTupeJlk1qD5FAy8resXNTtMIQ6R8dp4gHsVRE54VryOLxx7U+RMYj5kdEkC4G9BWZVBY9siC5SO8qguEGjo80yaNEBCK2hO9BdFUQgU2OWNDQM6IepSGqeIyElyGOabFnCiA2GiGIkTDE2iDEnFSNymSIZhgiVqPET2LpNUQipiFWpTOTd7Bjhe9ANDE24EqzaQMe02JZMVURELOiIMpEDYcRQoulqkuvZZdXHIBYVRDDNeQbBSL/K8WzbROIPGTNK4h0qegGjYWMOF2KqCiCVmUIIpkIBdFO3A8i3AqxAKrpikWUAEsiLjUpYHIwTy+5wjrCk6DP1INAJu5Hg0Ypd0vXFEfLkZ+gpWzkIkn20iBEijvpUtqNhHzi1xCDSufl0Va/QYAML1yZzKLWKFN6RTdoa1wdmbVQq1zKDTbYkLJk9Bk3CRnIsmFJpoMiylw8V6fBBUubNG6FmNZ6L/07ELmFKYgU0Im9C0HkjicNWEU6Ku5UZkZVP+wCBWJfXdIC+YLHY3yTWi2bt5sQYyGI3+6J34XI3oGVSkP02yDaOpc2Qsq2Fri16dBNjLN8xhCNer8IgUh3y2CFn8daeFyIlOv+EFUVfwwiuwcFMfK/gFj5IYgi6FcQC3dAFB8iENNDiEOIQ4hDiEOIvxjEaqCI70JkFt63IKYHILr/BsQ7otPqg0McDGzSNyD2o9MHhmh2v4LoI0SscSvtF9LRaL4yCJFmRTsmlOIy4GmSFsxoHyIPMVjLiWmuezeAWIyHIHoFqeI0vzPtEESfhyJtGsAUo7dBBIZIuSyB6A5CJGXZzW6+2J920xDjOZ7DJ2K0Pn0XRJ57rvHjqTFDmR5qxil7mj4y82GIxZ5AlCkLXUOG6FD9ZIgcgmh8DTFHv00gEO1BiA0NscAQzW5eIMY9gmi0zAGIdtS1arm83Uk3i3UrlmtLYeW2QKRZpF6SVpBp1RVq3Al7NL5xqYIl7m1lGj4keYE6QhkEYrseguj2ZCquJzMjvdAEjXS/Nn8Xay2AyMULRIcylN7RbaaM7CvCoSCDZppX6drtvNXI+3Gr0cs34t1GNWeM2/4E3povCLEuzTUGEL3xACIpuMyitGv6cZAjQZu8YjBNL3nysTSeCEGsyLYFv2OGa8gQeT3La+npEWWx7D5E+tJeKLalngSxE+OstDxNEOn7YHlvi8EQE+2YQKzyjDEv5AlE12o78Xw1ZqVL0Sja0jJyjdISdlwaCULkab2q2GHyY7Ihg3dqNKiuBn+/Ps8ry2KuWn5lFkYYoprkUJOIbTMEkcvkJSvZJMMQc3YAkfnSigHJzrazyLcmW/g/ajCPj487+XyuaMVsy3ZzBbvguPXiuN2mXQo0A6OnelDmSp0hUv8XiGwIZJGsRdK5ViAET7slZEHaCtpsAFFmdg1ZRguWD7k2vGxXDSCW+GrPDSBOkHISXbmNIFZF72TqECIDM9WKF0GsJgYgRvoQXSufz0eTVjoZzefTjQGIaYEYcqYMkbXMeyN4sUFG4wIxErCQZh1J3gJRz1GGIRb7EJPBjbyIJhBFZVWxT+RX6HlxaTakQbJEEawCQiy7ll2KWjHL8a2olY9WHXHpIYg09WLJVE/IaYUcc7nvmNm1JXgVTCDqJUKB2BCIkVsgivR9iKHic0EuusAQY/I8pXdesArtqSOIkW9BLMaiPwoxJ12lpKvA8/JhiAU/kFZDHKji/SGat0M0ojJjG1fLORGBWPBDEKMEkeqWzzVuQnR+EKKawn9YiPEwRJqLDUOMfRMircB9B2LuPhATcS+AyMvbArHSh9jtV1JBlD1QDwMR1ZmIJ/gh/zZEbo2NfpB5b4jxH4cYi8oWJaV3Wlf/BkR65C0QpxXEerwPER02QzRuQIyEIEIAkdcykt0B4QKIMmccQEzegFgJ+cTvQ6R2KCvANyB2c3GBGKneAdG5HWJfeoHYoZpy4HwLxEgsDLE7ALHj09y/eV+ItP2HLlGU0B4cTtwCkTf1WFxrClcUxHTbYog5p2uX0wpiIQY1+gWEdB9iJQyRNwIKRFpcke7ntW6HKCuFrtpaknfDEKtELu7fFyKNyDREyx2AWO+4OYbY6hkaYrqbj96EaJVvgxiSvtwf9fKFWyDKupSCCBLYNNUmMArdpHPeD6Ihl0hK7P33gAj9RW6BmGvaAjEa63Z9Ky4Q1ZaA0ACTdN+HyANhhmi2+1sSIgPCgd6CKRAdtftPjccURFZDJICoti58G6LTh4jVCUOsdPwoQ7T7ECudPA0XvoIYhz5Euy+yFbyU1e0bEMnXJdUOGlkp7KqNpRK6qZVwrk4IYqx9B8RSHyLq/TaITQWxnRyAmA4gNjTEcjdX6rRK34Bo6QbBcjcDiLJnKB7UMgyxEIgQqqKMJ3y1sY+dqUDMlSGw1n2INAWQbN8KsXEXxJxbjRpVNbIvD0BUC5G8SHsDohiWGxBb1GVqYYhq3kaFbmpPShgitXBZebonRF+v4ie6oZ/I8OPSmnHM/hXEWPpriFEjfxMijWfR3jFE+xaI9RDE0MtikEGtDesqqn3MtRBEGToWawMQTdkrXynpWn8HIh2OuBVihCFSbtQNuUc9X1dJC0R+XjeAGKsG5BRE0qUvkxY0kHPVFiGnb4dBb6upaYjJYL8RXVIQ6SFFZbzoEymzewMijbMJ4sCvxiqIOBIZgEj7SywXfaKGmCOIuRsQuTB0P/R49PIaIvYarxNATEhXod3YMZE+HYIoddVV9CWMUBB5bNIx9CXtcsuq1v0qAntT/yuIBYHIWPoQS4MQRX9qm1xbbqbd3aos8MViWMVg3T5kR8hpp2VMzxt91I53bwCibC3RG/3p9IPa91EJIPI+6tCsv1oiR0VXBiGG9R6CyJtbNcS2TEvXKhgVVRuxXMvPC8SCzxCTXZIlUpbCqjLZ6Lra2BjSP9y2nqDh4EoFLSSY2llEvs7TEKk1s2VhVgy8qlo0b1YRdVHnNKRMcrkqhCBrHZOpWlS8K4pnz4QQaQMxnW5REHPVplWknli1/HYLqxQrRA1LekWw19HQECOu8ui6+EqgZRK4oqKZYEcfB0SOkptnnMTbgYpL+0cvisGcOEFsCK7orRDz5QRFweiFS9E+xLJ1EyLp1cGPuScmeTN0MY/at8b93DvIWcl4t5TrQBshjkOb5gwbTS4Me5ipN6wqiFI1CvWVlmmaSG1ac+xg01rJ7ocy3JplBgqUMQm2hfPMuTRoksur9yEKWmoj6uAvlkfhlRn3+HnIn42bldAQ4xOmlfftHthVv21RZeJRo+OVBiGaHYFIPpg3A/bbiNay3d/BTHul1RJTkfaJ6z1RFNMExxnM+ABEl45OCcSizGSDmCVHyND4pF7TEKsS3vOhEr1RuAuxQYguKx6rzLpSO9qx7dhFp2fkJgiiPV7KtRXECI1wYg2zKy6fdyEXG2Iwu6aG2OXmwiLX9WQjrxYocrSdLDgPVXf0wIkloC7ZVqaH9k0p92Bg41Z3k+bKclXPLApE3ntaMaTRVPUGOD4mU5lOulmoRkv5HtSrfgchtghiNcm6bto8pYwQ9a5jhljBAsuq+1f1vATUG3QYTGqa5lEzZ4hq903YjKCPYeok+UCJgtgIdjGSiVK3UM+2pSAyU8oSR10df3OjcZoyhaLPYehkl9l+x9TBg3g5yRAjEDdrIYhx3RML1DfKTU+tolB9sMmJnbNc1VWoNSsfTx5FG5meAXmxmmSnLH0Ig7YPe8FBogpv/YS+MpRloSeqbYGxuN4exhBVW3aj0KUi054ECApi3uQzgZUOQ+wKxJg1rSGWOFdCTs+Y7RK7EyyLjQH1DbW/krqT0jK1XNWvkm1TC0vuXjsFqPX7GFUH3wVnxegB7XIgvTpuyZtFpUz0sea05C06ctgxjjhZ7wn1Nj0AMVpmJWFz40jBKbKbxp4Vh0rPsLIMcSKRb6EhNdoIMcqiq6Uwl8NHvythRs61G0rqRECuG3QVNDYJ1eFQWQEoKI3jKKCh39FaSzM4htotqQNerDYZ9vNoTDkisuj6dKs6xeQ4jlpvlNWrOi8wp8cJYuNdCc1pvR2zWwyx6lnJojopxlVo+DHlGbh/IcyARdf0Okr6QnCkwuiavqqI0es3PmjG++ZEIoGcPstIulL5SHqlEQTgdVQbyeuN1pB0PA4iqhJdlR3pPIVkcDKSU7HBzTvZSXLBsYq4o26sSxDzCLHtVXv0g6SduBeJCMSSlazKWQ9WvtmWcV3R0b9BjBZSuwcMxvQxXqeiZ2IgXfGCH7YkJ1DoH8/ulYKpDjrimJjWL2OmjhTa/W3V3YSph0wFOb/i2nKGvOuxpSpWeKHaz3oEcYLaZX0cBGLXAqeckwo7HOM6fpG7eEeN69sQHBhsu0ZbN0GjpI+OFnw9nYZNzA9+gy7RSsoyNicD6fcHdl3o35Lsv4SgeMygZneSlqygVpy2vJVwse6GDiMDrYCJWSvIfX5Hltbr8TxBLGfpVywj0wQx0jabXShQQ/Wmm2zjHEcdi5ATx6W4+i1wWsmcVo8hnqo2/rTeGo3P0fNslLvtho7T1gpmJxCxWNf1QbcdnPRDvU8rndjFki6zE5HdudNi6uIGFxOrspUyJ7wiQSzZHfrB3fy4V3gHXQx+mnL41W5xjYpph9WRy4t4XTewBE6lHGxPLwfSu+2gi7ndSL9/OFa0f87brFac4IAb1Cv6iCOGK7qtQyemD9JCxHBUQV4hzuL47/h2o+ByoWkn6PKcjHE5EW6/k3MHtkhXzhahOGFQ4+3Sz6ynW2CnqQWJh6i/k23n49KdimI5EtMtXWyvrU/Z+92yNo5mpBd0uPZEyCDY07H+G7Pd7X9ZUKnT0rd4nZZu2rV00IDdfFUrq5GVHt8SfVXqUSUKrxiMJ9CVOdmkj91wGqI5aGCYmofYhIS5bpZbRaytmE6IntHX6N5VmugGuAoV7dDN0HcpRILTlaSiaKizGN2+bQXvXZDPqAZ3N4qWRluzp/XZuLzSqNraUWXXCMnsQHCKuNSRze7Nb5aIm9gTS0UwcmD4OiyWhzusTzNavHGTypAOirNbsW9k+udpuqN1Yubz38jjK527zb42S2kwmlC2qdZOQU2sDKS6LefN1CeJd52G/sgNXiVy9n2/Z+Pe301nxAMwCcf9RqZmTgxQ4z6/SyupBIkH0L/3L/zQZen732Vyr5Qsg3e3LvzmfXHdno5+9huvh+nR02pq9LFFCNLUymNL8IumnVTqP9MVtzYeW4JfM63Sz3A8thAqnWQyk48twy+Zji6uRv8jXXFyL5N589hC/IrpfOfgbGTs78cWg9OLTCbzZe6xpfgF09gInAHszz62HJQW3q+vZ4Ze8ccT/fAVBD/b+Kjp1e7km6mT7WFX/Cfp7LEFkLT81ITdU1h59diC/JLpPwKREkIcpn+U/jtj/SHEf5xeP7YA/bT+4rElGKafTsvDsf4wDdMw/ZJpZObm+HDkYX478OHSk6nHluA/nQ6u+fc9w1c+jcw//O8I/lz6vP3YEvyn03lq5KueuH85M/Jv/Ajdz6SV4bAD08H56vwB/js/i69fH7yegZnz+SWApbHU+Qwszc/z77auzq/CwdHlp9V5+q1WfEO/2EoXHypNfWa7+OIzzattrEwtzsHU4hOAlydPPq8gq8UVvGK+WKSP5z6/WsY/Jxv4wekrgMlTyrlyCIiSfSsAAAL8SURBVE/5+h+YZlPXo0url0ejm89oGX9nZuZ65+jyHGavUqMHny7PRul3kEcvRi/3Vy82zz6gOd25wjcwc3k5epT6dPcD7pMmPy4cfjmE5ffv39Acd2Ztfe/L+vrbzBRsLay9yRzCy8za7tTy1ts3mZfwNPNmPXO6vL13+OUjbBzD8sLabuYVvMi83V3L/JkUZwnS61k2lqsptJZj6AnPL8mcAnzA99d/49sDWL2G/YuR2RS8vsAOmlqauRilex5GiKnMCpxm5l59AUQ0CZldgOfrAAuf4f3zSbyEEHGgv/sRu9/x3F9rAIdPp5DX1Fv4vACH75fh6Ze5U0S+goz/xDTLPxs/O3Z0eXGwitxmdi6Ojq5Tq8AxzOuzo9QO7O9wXPrsYgYhntFsamp25uIZfrz5MEJsbPE4fm8PrWLmBDJPEeIr3o+xTZeev3j6HK3twvH21lZm5UVme3EK5vYyuy+WCeJ7Wp/KTJ1mMFY9/jPXqhjip8391U+XAvFqdPZ8dnaGIR5dvz442oFnOwhx6V+EuLvNEN+/JWIvByDypROG+PxwCtMkPFnczryB5dOPma1lhLg1hMgQr/bRdApEhjQzP8IQaWfGxQ68vhpBHznyjM3p/s4IHKRWHxTiKdnGzBwS4ZchiO+36BK8JIh7CHTyZPLzGzK6T5D78vNXiwuwvkdZnvzREAnUs835Z9ebAnFp88P5FfpFgnh9PTt2cYV/R8+vnqGXnN/Hi5tn5xdjGNgQxAcaNi5v7S1u7cLU8/XFBURCEDOLaD8RYgYvraNPnCJSu4tre5MnmcPF7b3Jtb8Wd5H7MRrg9c+Y5QVB/PJnQlw6wzHEyKej2YOjgyXe2Lb0bHQWR4izGLgcPDtbXT2jscfo+QjmGn19RGP+URx8zIzNS54HSZOf12m5d/lwHfnB+pSsOx2ewPbHV3Tp9A0OInAUsY5oYWp3HeOXyY31jSdwcojoDun9yke6/+SBBBqmh0sm+cRh+rWTSdZ1mH7xNNy6/99P/w+N1et9UuN69wAAAABJRU5ErkJggg=="/>
          <p:cNvSpPr>
            <a:spLocks noChangeAspect="1" noChangeArrowheads="1"/>
          </p:cNvSpPr>
          <p:nvPr/>
        </p:nvSpPr>
        <p:spPr bwMode="auto">
          <a:xfrm>
            <a:off x="346708" y="15060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27" name="AutoShape 18" descr="Image result for longitudinal wave"/>
          <p:cNvSpPr>
            <a:spLocks noChangeAspect="1" noChangeArrowheads="1"/>
          </p:cNvSpPr>
          <p:nvPr/>
        </p:nvSpPr>
        <p:spPr bwMode="auto">
          <a:xfrm>
            <a:off x="499108" y="30300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28" name="AutoShape 20" descr="Image result for longitudinal wave"/>
          <p:cNvSpPr>
            <a:spLocks noChangeAspect="1" noChangeArrowheads="1"/>
          </p:cNvSpPr>
          <p:nvPr/>
        </p:nvSpPr>
        <p:spPr bwMode="auto">
          <a:xfrm>
            <a:off x="651508" y="45540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29" name="AutoShape 22" descr="Image result for longitudinal wave"/>
          <p:cNvSpPr>
            <a:spLocks noChangeAspect="1" noChangeArrowheads="1"/>
          </p:cNvSpPr>
          <p:nvPr/>
        </p:nvSpPr>
        <p:spPr bwMode="auto">
          <a:xfrm>
            <a:off x="803908" y="60780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49" name="TextBox 1048"/>
          <p:cNvSpPr txBox="1"/>
          <p:nvPr/>
        </p:nvSpPr>
        <p:spPr>
          <a:xfrm>
            <a:off x="118165" y="96232"/>
            <a:ext cx="224885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/>
              <a:t>Label the forces in these diagrams:</a:t>
            </a:r>
            <a:endParaRPr lang="en-GB" sz="1000" b="1" dirty="0"/>
          </a:p>
          <a:p>
            <a:endParaRPr lang="en-GB" sz="1000" b="1" dirty="0" smtClean="0"/>
          </a:p>
          <a:p>
            <a:r>
              <a:rPr lang="en-GB" sz="1000" b="1" dirty="0" smtClean="0"/>
              <a:t>1.)</a:t>
            </a:r>
          </a:p>
          <a:p>
            <a:endParaRPr lang="en-GB" sz="1000" b="1" dirty="0"/>
          </a:p>
          <a:p>
            <a:endParaRPr lang="en-GB" sz="1000" b="1" dirty="0" smtClean="0"/>
          </a:p>
          <a:p>
            <a:endParaRPr lang="en-GB" sz="1000" b="1" dirty="0"/>
          </a:p>
          <a:p>
            <a:endParaRPr lang="en-GB" sz="1000" b="1" dirty="0" smtClean="0"/>
          </a:p>
          <a:p>
            <a:endParaRPr lang="en-GB" sz="1000" b="1" dirty="0"/>
          </a:p>
          <a:p>
            <a:endParaRPr lang="en-GB" sz="1000" b="1" dirty="0" smtClean="0"/>
          </a:p>
          <a:p>
            <a:endParaRPr lang="en-GB" sz="1000" b="1" dirty="0"/>
          </a:p>
          <a:p>
            <a:endParaRPr lang="en-GB" sz="1000" b="1" dirty="0" smtClean="0"/>
          </a:p>
          <a:p>
            <a:r>
              <a:rPr lang="en-GB" sz="1000" b="1" dirty="0" smtClean="0"/>
              <a:t>2.)</a:t>
            </a:r>
          </a:p>
          <a:p>
            <a:endParaRPr lang="en-GB" sz="1000" b="1" dirty="0"/>
          </a:p>
          <a:p>
            <a:endParaRPr lang="en-GB" sz="1000" b="1" dirty="0" smtClean="0"/>
          </a:p>
          <a:p>
            <a:endParaRPr lang="en-GB" sz="1000" b="1" dirty="0"/>
          </a:p>
          <a:p>
            <a:endParaRPr lang="en-GB" sz="1000" b="1" dirty="0" smtClean="0"/>
          </a:p>
          <a:p>
            <a:endParaRPr lang="en-GB" sz="1000" b="1" dirty="0"/>
          </a:p>
          <a:p>
            <a:endParaRPr lang="en-GB" sz="1000" b="1" dirty="0" smtClean="0"/>
          </a:p>
          <a:p>
            <a:endParaRPr lang="en-GB" sz="1000" b="1" dirty="0"/>
          </a:p>
          <a:p>
            <a:endParaRPr lang="en-GB" sz="1000" b="1" dirty="0" smtClean="0"/>
          </a:p>
          <a:p>
            <a:r>
              <a:rPr lang="en-GB" sz="1000" b="1" dirty="0" smtClean="0"/>
              <a:t>3.)</a:t>
            </a:r>
            <a:endParaRPr lang="en-GB" sz="1000" b="1" dirty="0"/>
          </a:p>
        </p:txBody>
      </p:sp>
      <p:graphicFrame>
        <p:nvGraphicFramePr>
          <p:cNvPr id="1062" name="Table 10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966960"/>
              </p:ext>
            </p:extLst>
          </p:nvPr>
        </p:nvGraphicFramePr>
        <p:xfrm>
          <a:off x="5117647" y="1720776"/>
          <a:ext cx="3967587" cy="27481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38529"/>
                <a:gridCol w="504056"/>
                <a:gridCol w="2425002"/>
              </a:tblGrid>
              <a:tr h="256871">
                <a:tc>
                  <a:txBody>
                    <a:bodyPr/>
                    <a:lstStyle/>
                    <a:p>
                      <a:r>
                        <a:rPr lang="en-GB" sz="1000" b="1" dirty="0" smtClean="0"/>
                        <a:t>Keyword</a:t>
                      </a:r>
                      <a:endParaRPr lang="en-GB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 smtClean="0"/>
                        <a:t>Definition</a:t>
                      </a:r>
                      <a:endParaRPr lang="en-GB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56871">
                <a:tc>
                  <a:txBody>
                    <a:bodyPr/>
                    <a:lstStyle/>
                    <a:p>
                      <a:r>
                        <a:rPr lang="en-GB" sz="1000" dirty="0" err="1" smtClean="0"/>
                        <a:t>Newtonmeter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The unit of frequency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55394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Elastic</a:t>
                      </a:r>
                      <a:r>
                        <a:rPr lang="en-GB" sz="1000" baseline="0" dirty="0" smtClean="0"/>
                        <a:t> limit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The bottom</a:t>
                      </a:r>
                      <a:r>
                        <a:rPr lang="en-GB" sz="1000" baseline="0" dirty="0" smtClean="0"/>
                        <a:t> of a wave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15016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Frequency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When the air</a:t>
                      </a:r>
                      <a:r>
                        <a:rPr lang="en-GB" sz="1000" baseline="0" dirty="0" smtClean="0"/>
                        <a:t> particles spread out in a longitudinal wave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11780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Hertz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Measures force in </a:t>
                      </a:r>
                      <a:r>
                        <a:rPr lang="en-GB" sz="1000" dirty="0" err="1" smtClean="0"/>
                        <a:t>newtons</a:t>
                      </a:r>
                      <a:r>
                        <a:rPr lang="en-GB" sz="1000" dirty="0" smtClean="0"/>
                        <a:t> (N)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17416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Trough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The force that resists movement because of contact</a:t>
                      </a:r>
                      <a:r>
                        <a:rPr lang="en-GB" sz="1000" baseline="0" dirty="0" smtClean="0"/>
                        <a:t> between surfaces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17416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Friction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The number of waves</a:t>
                      </a:r>
                      <a:r>
                        <a:rPr lang="en-GB" sz="1000" baseline="0" dirty="0" smtClean="0"/>
                        <a:t> that go past every second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17416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Rarefaction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When</a:t>
                      </a:r>
                      <a:r>
                        <a:rPr lang="en-GB" sz="1000" baseline="0" dirty="0" smtClean="0"/>
                        <a:t> a spring will not return to its original length after being stretched with a mass.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64" name="TextBox 1063"/>
          <p:cNvSpPr txBox="1"/>
          <p:nvPr/>
        </p:nvSpPr>
        <p:spPr>
          <a:xfrm>
            <a:off x="5098324" y="1496327"/>
            <a:ext cx="36007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 smtClean="0"/>
              <a:t>Match the keyword with its definition </a:t>
            </a:r>
            <a:endParaRPr lang="en-GB" sz="1100" b="1" dirty="0"/>
          </a:p>
        </p:txBody>
      </p:sp>
      <p:sp>
        <p:nvSpPr>
          <p:cNvPr id="1071" name="TextBox 1070"/>
          <p:cNvSpPr txBox="1"/>
          <p:nvPr/>
        </p:nvSpPr>
        <p:spPr>
          <a:xfrm>
            <a:off x="2258944" y="966610"/>
            <a:ext cx="3803654" cy="55399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/>
              <a:t>What are balanced forces</a:t>
            </a:r>
            <a:r>
              <a:rPr lang="en-GB" sz="1000" b="1" dirty="0" smtClean="0"/>
              <a:t>?</a:t>
            </a:r>
          </a:p>
          <a:p>
            <a:endParaRPr lang="en-GB" sz="1000" b="1" dirty="0"/>
          </a:p>
          <a:p>
            <a:endParaRPr lang="en-GB" sz="1000" b="1" dirty="0"/>
          </a:p>
        </p:txBody>
      </p:sp>
      <p:sp>
        <p:nvSpPr>
          <p:cNvPr id="1077" name="TextBox 1076"/>
          <p:cNvSpPr txBox="1"/>
          <p:nvPr/>
        </p:nvSpPr>
        <p:spPr>
          <a:xfrm>
            <a:off x="6062598" y="481423"/>
            <a:ext cx="3022635" cy="101566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/>
              <a:t>State the range of human hearing and compare it to the range of dolphin hearing:</a:t>
            </a:r>
          </a:p>
          <a:p>
            <a:endParaRPr lang="en-GB" sz="1000" b="1" dirty="0"/>
          </a:p>
          <a:p>
            <a:endParaRPr lang="en-GB" sz="1000" b="1" dirty="0" smtClean="0"/>
          </a:p>
          <a:p>
            <a:endParaRPr lang="en-GB" sz="1000" b="1" dirty="0"/>
          </a:p>
          <a:p>
            <a:endParaRPr lang="en-GB" sz="1000" b="1" dirty="0"/>
          </a:p>
        </p:txBody>
      </p:sp>
      <p:sp>
        <p:nvSpPr>
          <p:cNvPr id="49" name="Content Placeholder 2"/>
          <p:cNvSpPr txBox="1">
            <a:spLocks/>
          </p:cNvSpPr>
          <p:nvPr/>
        </p:nvSpPr>
        <p:spPr>
          <a:xfrm>
            <a:off x="3203848" y="4531916"/>
            <a:ext cx="2121898" cy="23133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GB" sz="1000" b="1" dirty="0" smtClean="0"/>
              <a:t>Using Hooke’s Law, state the length of the spring extension when the following forces are added:</a:t>
            </a:r>
            <a:endParaRPr lang="en-GB" sz="1000" b="1" dirty="0"/>
          </a:p>
        </p:txBody>
      </p:sp>
      <p:sp>
        <p:nvSpPr>
          <p:cNvPr id="44" name="Content Placeholder 2"/>
          <p:cNvSpPr txBox="1">
            <a:spLocks/>
          </p:cNvSpPr>
          <p:nvPr/>
        </p:nvSpPr>
        <p:spPr>
          <a:xfrm>
            <a:off x="5325747" y="4526469"/>
            <a:ext cx="3742592" cy="23187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000" b="1" dirty="0"/>
              <a:t>Label the parts of a longitudinal and transverse wave: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255" r="36379" b="27091"/>
          <a:stretch/>
        </p:blipFill>
        <p:spPr>
          <a:xfrm>
            <a:off x="5774213" y="4951708"/>
            <a:ext cx="2845659" cy="40617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97" r="28730"/>
          <a:stretch/>
        </p:blipFill>
        <p:spPr>
          <a:xfrm>
            <a:off x="6269987" y="5805264"/>
            <a:ext cx="1662906" cy="810293"/>
          </a:xfrm>
          <a:prstGeom prst="rect">
            <a:avLst/>
          </a:prstGeom>
        </p:spPr>
      </p:pic>
      <p:pic>
        <p:nvPicPr>
          <p:cNvPr id="47" name="Picture 46" descr="Image result for tug of war cartoon">
            <a:hlinkClick r:id="rId5"/>
          </p:cNvPr>
          <p:cNvPicPr/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242" r="499" b="26789"/>
          <a:stretch/>
        </p:blipFill>
        <p:spPr bwMode="auto">
          <a:xfrm>
            <a:off x="393829" y="519510"/>
            <a:ext cx="1429758" cy="8818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54" y="1922782"/>
            <a:ext cx="1192631" cy="1192631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>
          <a:xfrm flipH="1">
            <a:off x="460375" y="1458807"/>
            <a:ext cx="49593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1178769" y="1458807"/>
            <a:ext cx="5324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183597" y="2935393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956308" y="2405537"/>
            <a:ext cx="0" cy="447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65" r="15459"/>
          <a:stretch/>
        </p:blipFill>
        <p:spPr>
          <a:xfrm>
            <a:off x="155575" y="3526284"/>
            <a:ext cx="1996381" cy="506214"/>
          </a:xfrm>
          <a:prstGeom prst="rect">
            <a:avLst/>
          </a:prstGeom>
        </p:spPr>
      </p:pic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0916843"/>
              </p:ext>
            </p:extLst>
          </p:nvPr>
        </p:nvGraphicFramePr>
        <p:xfrm>
          <a:off x="3358754" y="5049025"/>
          <a:ext cx="1838260" cy="1760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9130"/>
                <a:gridCol w="919130"/>
              </a:tblGrid>
              <a:tr h="242773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Force</a:t>
                      </a:r>
                      <a:endParaRPr lang="en-GB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Extension</a:t>
                      </a:r>
                      <a:endParaRPr lang="en-GB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73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1N</a:t>
                      </a:r>
                      <a:endParaRPr lang="en-GB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0.5cm</a:t>
                      </a:r>
                      <a:endParaRPr lang="en-GB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73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2N</a:t>
                      </a:r>
                      <a:endParaRPr lang="en-GB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73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4N</a:t>
                      </a:r>
                      <a:endParaRPr lang="en-GB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73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8N</a:t>
                      </a:r>
                      <a:endParaRPr lang="en-GB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73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16N</a:t>
                      </a:r>
                      <a:endParaRPr lang="en-GB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73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32N</a:t>
                      </a:r>
                      <a:endParaRPr lang="en-GB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112888"/>
              </p:ext>
            </p:extLst>
          </p:nvPr>
        </p:nvGraphicFramePr>
        <p:xfrm>
          <a:off x="157480" y="4990368"/>
          <a:ext cx="2917635" cy="1751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58136"/>
                <a:gridCol w="1008112"/>
                <a:gridCol w="951387"/>
              </a:tblGrid>
              <a:tr h="502792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Planet</a:t>
                      </a:r>
                      <a:endParaRPr lang="en-GB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Strength of gravity</a:t>
                      </a:r>
                      <a:endParaRPr lang="en-GB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Weight on planet</a:t>
                      </a:r>
                      <a:r>
                        <a:rPr lang="en-GB" sz="1050" baseline="0" dirty="0" smtClean="0"/>
                        <a:t> (N)</a:t>
                      </a:r>
                      <a:endParaRPr lang="en-GB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052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Mercury</a:t>
                      </a:r>
                      <a:endParaRPr lang="en-GB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0.38</a:t>
                      </a:r>
                      <a:endParaRPr lang="en-GB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052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Venus</a:t>
                      </a:r>
                      <a:endParaRPr lang="en-GB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0.91</a:t>
                      </a:r>
                      <a:endParaRPr lang="en-GB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052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Jupiter</a:t>
                      </a:r>
                      <a:endParaRPr lang="en-GB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2.54</a:t>
                      </a:r>
                      <a:endParaRPr lang="en-GB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052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Saturn</a:t>
                      </a:r>
                      <a:endParaRPr lang="en-GB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1.08</a:t>
                      </a:r>
                      <a:endParaRPr lang="en-GB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3048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/>
          <p:cNvSpPr txBox="1">
            <a:spLocks/>
          </p:cNvSpPr>
          <p:nvPr/>
        </p:nvSpPr>
        <p:spPr>
          <a:xfrm>
            <a:off x="83705" y="83715"/>
            <a:ext cx="2168172" cy="4437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GB" sz="1100" b="1" dirty="0" smtClean="0">
                <a:solidFill>
                  <a:schemeClr val="tx1"/>
                </a:solidFill>
              </a:rPr>
              <a:t>Draw particles in the solid, liquid and gas states:</a:t>
            </a:r>
            <a:r>
              <a:rPr lang="en-GB" sz="1100" b="1" dirty="0" smtClean="0">
                <a:solidFill>
                  <a:schemeClr val="tx1"/>
                </a:solidFill>
              </a:rPr>
              <a:t/>
            </a:r>
            <a:br>
              <a:rPr lang="en-GB" sz="1100" b="1" dirty="0" smtClean="0">
                <a:solidFill>
                  <a:schemeClr val="tx1"/>
                </a:solidFill>
              </a:rPr>
            </a:br>
            <a:r>
              <a:rPr lang="en-GB" sz="1100" b="1" u="sng" dirty="0" smtClean="0">
                <a:solidFill>
                  <a:schemeClr val="tx1"/>
                </a:solidFill>
              </a:rPr>
              <a:t>Solid</a:t>
            </a:r>
          </a:p>
          <a:p>
            <a:pPr marL="0" indent="0">
              <a:buFont typeface="Arial" pitchFamily="34" charset="0"/>
              <a:buNone/>
            </a:pPr>
            <a:endParaRPr lang="en-GB" sz="1100" b="1" dirty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n-GB" sz="1100" b="1" dirty="0" smtClean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n-GB" sz="1100" b="1" dirty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n-GB" sz="1100" b="1" dirty="0" smtClean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n-GB" sz="1100" b="1" dirty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None/>
            </a:pPr>
            <a:r>
              <a:rPr lang="en-GB" sz="1100" b="1" dirty="0">
                <a:solidFill>
                  <a:schemeClr val="tx1"/>
                </a:solidFill>
              </a:rPr>
              <a:t/>
            </a:r>
            <a:br>
              <a:rPr lang="en-GB" sz="1100" b="1" dirty="0">
                <a:solidFill>
                  <a:schemeClr val="tx1"/>
                </a:solidFill>
              </a:rPr>
            </a:br>
            <a:r>
              <a:rPr lang="en-GB" sz="1100" b="1" u="sng" dirty="0" smtClean="0">
                <a:solidFill>
                  <a:schemeClr val="tx1"/>
                </a:solidFill>
              </a:rPr>
              <a:t>Liquid</a:t>
            </a:r>
          </a:p>
          <a:p>
            <a:pPr marL="0" indent="0">
              <a:buFont typeface="Arial" pitchFamily="34" charset="0"/>
              <a:buNone/>
            </a:pPr>
            <a:endParaRPr lang="en-GB" sz="1100" b="1" dirty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n-GB" sz="1100" b="1" dirty="0" smtClean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n-GB" sz="1100" b="1" dirty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n-GB" sz="1100" b="1" dirty="0" smtClean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n-GB" sz="1100" b="1" dirty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None/>
            </a:pPr>
            <a:r>
              <a:rPr lang="en-GB" sz="1100" b="1" dirty="0" smtClean="0">
                <a:solidFill>
                  <a:schemeClr val="tx1"/>
                </a:solidFill>
              </a:rPr>
              <a:t/>
            </a:r>
            <a:br>
              <a:rPr lang="en-GB" sz="1100" b="1" dirty="0" smtClean="0">
                <a:solidFill>
                  <a:schemeClr val="tx1"/>
                </a:solidFill>
              </a:rPr>
            </a:br>
            <a:r>
              <a:rPr lang="en-GB" sz="1100" b="1" u="sng" dirty="0" smtClean="0">
                <a:solidFill>
                  <a:schemeClr val="tx1"/>
                </a:solidFill>
              </a:rPr>
              <a:t>Gas</a:t>
            </a:r>
            <a:endParaRPr lang="en-GB" sz="1100" b="1" u="sng" dirty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n-GB" sz="1100" b="1" dirty="0" smtClean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n-GB" sz="1100" b="1" dirty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n-GB" sz="1100" b="1" dirty="0" smtClean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n-GB" sz="1100" b="1" dirty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n-GB" sz="1100" b="1" dirty="0" smtClean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n-GB" sz="1100" b="1" dirty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n-GB" sz="1100" b="1" dirty="0" smtClean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n-GB" sz="1100" b="1" dirty="0">
              <a:solidFill>
                <a:schemeClr val="tx1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91004" y="4526469"/>
            <a:ext cx="2855378" cy="23187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000" b="1" dirty="0" err="1"/>
              <a:t>Estefano</a:t>
            </a:r>
            <a:r>
              <a:rPr lang="en-GB" sz="1000" b="1" dirty="0"/>
              <a:t> says that gas pressure is the result of particles colliding with each other. Is he correct? Explain your answer.</a:t>
            </a:r>
          </a:p>
          <a:p>
            <a:pPr marL="0" indent="0">
              <a:buNone/>
            </a:pPr>
            <a:endParaRPr lang="en-GB" sz="10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331" y="53912"/>
            <a:ext cx="2486406" cy="375989"/>
          </a:xfrm>
        </p:spPr>
        <p:txBody>
          <a:bodyPr>
            <a:noAutofit/>
          </a:bodyPr>
          <a:lstStyle/>
          <a:p>
            <a:r>
              <a:rPr lang="en-GB" sz="3600" dirty="0" smtClean="0">
                <a:latin typeface="Fluffy Slacks BTN" pitchFamily="34" charset="0"/>
              </a:rPr>
              <a:t>Chemistry</a:t>
            </a:r>
            <a:endParaRPr lang="en-GB" sz="3600" dirty="0">
              <a:latin typeface="Fluffy Slacks BTN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251877" y="481255"/>
            <a:ext cx="3810721" cy="6455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000" b="1" dirty="0"/>
              <a:t>How can you check the purity of a </a:t>
            </a:r>
            <a:r>
              <a:rPr lang="en-GB" sz="1000" b="1" dirty="0" smtClean="0"/>
              <a:t>substance using its melting point?</a:t>
            </a:r>
          </a:p>
          <a:p>
            <a:pPr marL="0" indent="0">
              <a:buNone/>
            </a:pPr>
            <a:endParaRPr lang="en-GB" sz="1000" b="1" dirty="0" smtClean="0"/>
          </a:p>
          <a:p>
            <a:pPr marL="0" indent="0">
              <a:buNone/>
            </a:pPr>
            <a:r>
              <a:rPr lang="en-GB" sz="1000" b="1" dirty="0" smtClean="0"/>
              <a:t> </a:t>
            </a:r>
            <a:endParaRPr lang="en-GB" sz="1000" b="1" dirty="0"/>
          </a:p>
        </p:txBody>
      </p:sp>
      <p:sp>
        <p:nvSpPr>
          <p:cNvPr id="9" name="Rectangle 8"/>
          <p:cNvSpPr/>
          <p:nvPr/>
        </p:nvSpPr>
        <p:spPr>
          <a:xfrm>
            <a:off x="2843808" y="2318179"/>
            <a:ext cx="2520280" cy="1747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2251876" y="89787"/>
            <a:ext cx="4480363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sz="1000" b="1" dirty="0"/>
              <a:t>Why does gas pressure increase when more particles are added</a:t>
            </a:r>
            <a:r>
              <a:rPr lang="en-GB" sz="1000" b="1" dirty="0" smtClean="0"/>
              <a:t>?</a:t>
            </a:r>
          </a:p>
          <a:p>
            <a:endParaRPr lang="en-GB" sz="1000" b="1" dirty="0"/>
          </a:p>
        </p:txBody>
      </p:sp>
      <p:sp>
        <p:nvSpPr>
          <p:cNvPr id="127" name="AutoShape 10" descr="https://jmag0904.files.wordpress.com/2013/05/longvstransvwave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24" name="AutoShape 12" descr="https://jmag0904.files.wordpress.com/2013/05/longvstransvwave.gi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2" name="Content Placeholder 2"/>
          <p:cNvSpPr txBox="1">
            <a:spLocks/>
          </p:cNvSpPr>
          <p:nvPr/>
        </p:nvSpPr>
        <p:spPr>
          <a:xfrm>
            <a:off x="2251877" y="1530811"/>
            <a:ext cx="3066567" cy="29956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GB" sz="1000" b="1" dirty="0" smtClean="0"/>
              <a:t>This table shows the boiling and melting points of 4 elements</a:t>
            </a:r>
          </a:p>
          <a:p>
            <a:pPr marL="0" indent="0">
              <a:buFont typeface="Arial" pitchFamily="34" charset="0"/>
              <a:buNone/>
            </a:pPr>
            <a:endParaRPr lang="en-GB" sz="1000" b="1" dirty="0"/>
          </a:p>
          <a:p>
            <a:pPr marL="0" indent="0">
              <a:buFont typeface="Arial" pitchFamily="34" charset="0"/>
              <a:buNone/>
            </a:pPr>
            <a:endParaRPr lang="en-GB" sz="1000" b="1" dirty="0" smtClean="0"/>
          </a:p>
          <a:p>
            <a:pPr marL="0" indent="0">
              <a:buFont typeface="Arial" pitchFamily="34" charset="0"/>
              <a:buNone/>
            </a:pPr>
            <a:endParaRPr lang="en-GB" sz="1000" b="1" dirty="0"/>
          </a:p>
          <a:p>
            <a:pPr marL="0" indent="0">
              <a:buFont typeface="Arial" pitchFamily="34" charset="0"/>
              <a:buNone/>
            </a:pPr>
            <a:endParaRPr lang="en-GB" sz="1000" b="1" dirty="0" smtClean="0"/>
          </a:p>
          <a:p>
            <a:pPr marL="0" indent="0">
              <a:buFont typeface="Arial" pitchFamily="34" charset="0"/>
              <a:buNone/>
            </a:pPr>
            <a:endParaRPr lang="en-GB" sz="1000" b="1" dirty="0"/>
          </a:p>
          <a:p>
            <a:pPr marL="0" indent="0">
              <a:buFont typeface="Arial" pitchFamily="34" charset="0"/>
              <a:buNone/>
            </a:pPr>
            <a:endParaRPr lang="en-GB" sz="1000" b="1" dirty="0" smtClean="0"/>
          </a:p>
          <a:p>
            <a:pPr marL="0" indent="0">
              <a:buFont typeface="Arial" pitchFamily="34" charset="0"/>
              <a:buNone/>
            </a:pPr>
            <a:endParaRPr lang="en-GB" sz="1000" b="1" dirty="0"/>
          </a:p>
          <a:p>
            <a:pPr marL="0" indent="0">
              <a:buFont typeface="Arial" pitchFamily="34" charset="0"/>
              <a:buNone/>
            </a:pPr>
            <a:endParaRPr lang="en-GB" sz="1000" b="1" dirty="0" smtClean="0"/>
          </a:p>
          <a:p>
            <a:pPr marL="0" indent="0">
              <a:buFont typeface="Arial" pitchFamily="34" charset="0"/>
              <a:buNone/>
            </a:pPr>
            <a:r>
              <a:rPr lang="en-GB" sz="1000" b="1" dirty="0" smtClean="0"/>
              <a:t/>
            </a:r>
            <a:br>
              <a:rPr lang="en-GB" sz="1000" b="1" dirty="0" smtClean="0"/>
            </a:br>
            <a:r>
              <a:rPr lang="en-GB" sz="1000" b="1" dirty="0" smtClean="0"/>
              <a:t>a.) Which has the highest boiling point?</a:t>
            </a:r>
            <a:br>
              <a:rPr lang="en-GB" sz="1000" b="1" dirty="0" smtClean="0"/>
            </a:br>
            <a:endParaRPr lang="en-GB" sz="1000" b="1" dirty="0" smtClean="0"/>
          </a:p>
          <a:p>
            <a:pPr marL="0" indent="0">
              <a:buNone/>
            </a:pPr>
            <a:r>
              <a:rPr lang="en-GB" sz="1000" b="1" dirty="0" smtClean="0"/>
              <a:t>b.) Name one substance that is a gas at 20°C?</a:t>
            </a:r>
            <a:br>
              <a:rPr lang="en-GB" sz="1000" b="1" dirty="0" smtClean="0"/>
            </a:br>
            <a:endParaRPr lang="en-GB" sz="1000" b="1" dirty="0" smtClean="0"/>
          </a:p>
          <a:p>
            <a:pPr marL="0" indent="0">
              <a:buNone/>
            </a:pPr>
            <a:r>
              <a:rPr lang="en-GB" sz="1000" b="1" dirty="0" smtClean="0"/>
              <a:t>c.) Name one substance that is a liquid at 100°C?</a:t>
            </a:r>
            <a:endParaRPr lang="en-GB" sz="1000" b="1" dirty="0"/>
          </a:p>
          <a:p>
            <a:pPr marL="0" indent="0">
              <a:buFont typeface="Arial" pitchFamily="34" charset="0"/>
              <a:buNone/>
            </a:pPr>
            <a:endParaRPr lang="en-GB" sz="1000" b="1" dirty="0" smtClean="0"/>
          </a:p>
        </p:txBody>
      </p:sp>
      <p:sp>
        <p:nvSpPr>
          <p:cNvPr id="1025" name="AutoShape 16" descr="data:image/png;base64,iVBORw0KGgoAAAANSUhEUgAAAcQAAABvCAMAAABFLUC0AAABIFBMVEX///9ra2t6enrR0dFjY2Px8fHe3t7/AACVlZUAAP8AAADn5+d7e3v6+vp1dXWAgICIiIhpaWm5ubn/+fmqqqr/ZWX/fHzj4+PHx8fu7u7Ozs7Z2dmfn59vb2+hoaGTk5OxsbG4uLg9PT1SUlIzMzMbGxtHR0dcXFz5+f/V1f9GRkbm5v//8fH/vb0uLi7r6///sLA2Nv+kpP//19fz8/+6uv/h4f//zMxUVP96ev//jo6amv8ZGf//GRk9Pf9ERP//UVHExP+2tv+Dg/9gYP//mJiurv//5OSMjP//rKz/Xl4sLP/Cwv/Ozv//bm7/ubn/NDT/KCiIiP//Pz9sbP8UFBRMTP//iIhwcP9aWv//oKCdnf//VFT/R0cjI/+6YGCX4VVGAAAgAElEQVR4nO2dB1/bSNPAx73IkmUjsGS5G2wgYGooIZQECIROSLvkyPv9v8U7ZVeWAwnkwj1cEu/vLtjyajU7/92Z2WYDDNMwDdMwDdMPJuOxBRimn0/FfOLOPLGspEq6xe/t7A+iN97Z98lm9265mM4OlFQEN+vSKzMbuyX39tqTzOdbrk+ePJl7vnsfIX7J5GTt5B1ZEm7RzabdopHu8Puka/7YM0z3rkeocm+5WBq4aLXAnSjzy+Jtre/9GrxYueX6i8zU7R/8JqmRzda9O3Nx8693TN83wUuaUIr5QnJyag5gDvWzPIX/Ta1M8htYwX+eTCm1mUkDPN9X/bdU8vwk0P+YjBj+MXy5nATfM/g6PsfzWSq8mPQ4F71pt/zmhJukj0gQ3w9LvjI1t7YGK8vLU0+mlmFyhSSjqyswufH81ZMVEnQKP0Hh5kjQ3ykhxWznrs4lECcKrWwe6u+MSq+VjXJXmFxbB3izAPAqM7e2sJU5hKfPkd37XTj5spXZYFUZE7bX7Y1PFLmoaq/ayzrdXhbfNiZa2QpKgN19Op0eh16n3cs2wbSzrQ5+gKkyAa0WZm7Qm3Q2201PtDvvpg3I+n6rNT7uByK+er61vfDXk8zi08z29il8PF5YOAV4+WXh+eHK88zxxvEurGwdP99bhu0v71G0h9fkY6YiObz4bbasnxREH4rvjPS4QQDaor/FBVje+vIEjjdefiS7BfDlFawcv1hGCwaZE8rijacd9HdNi2+ItgzI9Upgt8DIlsHLusaEC342kZ6GVjcB+bZZzJrQzNYod60HnXYC7A43mUIHfWINzPEaQqyii87VtIRzmVP8f2/uy6uTzFOAwz2Ak+PllecnMJVZfvp8annhELYPwVzbhTUU8mWG7zLt6G+RcvkOxy3j5Tshok8sT7iVntfppTX0lePTqfW9xUlkNrd4+D5jwseP8OoLPM3sHh5m3iqI5WzBUebUimAM00Y849gR0Ry28hDJQ6UFCHEcex8Wn8ePSxMa4nQd/0yUNMR3+OROHSGiO3f6Er78guZy+y+C+HyKQpzDwzeZFWpUk1OTAvHJF2xTG++X194DkuW7ErHfJCW7DDEX+45JDSBiXIFahmK8Na7Cw+3F9Venbz+/X36RWf98ghCnMnPr6/A582Zj4/NTgVgHz25PWAMQK+OQHkeInTg0WmbP0RDTPa/bRYi9AGJ6ACIFNngp64NRbWfTWsKNY4T4PoC48NcGpuUTYrUMAnHq+QuAz8fkOTXE3ybVkeBE7vvDhkGIBoZCifGqfLS4t70yuXC8AW+3xZwuHy9it0SUqKonlAN7ol8j58vYQxBjWYSYxe6UrfX8EMTaBELMfguiqyC6DgXXWsKpDD7rOIBIrhpeTL7ITMKTrScCcfL4JcDuHvyGEG1EaPt3ZBKI00DWDLVcbSV9iTXIGW0BvEVsnzMrpwuoNNjIbC9TuL9ygn4Kk9erJycqpXqPu7pVUBB7YLYKeBXxdLNxpNeCHkM0Sr1KMi4QMVerb07tiVKTzOk0mVMcMZYiHS3h5Nreykbmr7nnAvE082rl41/Lk3t7K+vH+O7l1MIbDMBOXz5/Ce/f/24QMRBs3J2LB2c17Ht+12/EE4laq1tU1ndyHQO9p39hD9xY2D19j6Hp6fYrvD63sfWWGUIi7kDZaqmWUseRfwUtawO5GfVWnkYP5R7K4BQg3qDrHiQjbafHYjW6EEGazS5bCsNqN7pYTMSBiSS48Va6b0DmNrY/r+8u/3VyukZDmxcftw5pUHG4dYhd9HDh1cdFmFxce4sGHo09TH15EO39N5KVvXXU/HViYKYpr0z9Wn1GL3ksMdn/G/rTvzF4o/8PrqoiVcYo+kRf5oX6F3VGnTV0N+jnTU4GMnz1Bz/oizkZFu7XT47zg7Mv/5PkZu1Kr/rYUgzTzyXPudNLD9MwDdNvm/zvz1v9nsm81/LEr5Oa9ceW4BGSYf0X46J/norpu/P8dsmIDCH+8mkI8TdI/yuIn2a+9ckIrM4+3HOGEP+9NJJa+sYnf8/Ch6uHeIL8+aMhznxLyQ+UvgkxtQrPdh7gAfufGOMfDHHk0+jIz5VzvYp6PAeYPxtZGvt7dBXOR/Hq/j7MfDj6MCMQnx2N4b9H58/+pitLR6PzZ5/GUlf7+9ezR6M/3YiOrl7DHwxx5vXm5Tdd1j3T9RjA5vUIXD87SO3P7qeWllIzcJBaHbkam/2ApSPEs1G8fgCbm6/PLz/Aamr//O/Up6XUh6X91Njs2eVPtiIY2UldvB75QyHOfLpKba6O/KPUL+c8BatX1zMzl7MjB4D0lkauPyEoOL/CTFfzQFTx1dkHSO0DjF3P7F8Dfo4fzMIzzLO6uRqSamz0x9PZdSqVuv6/PxJidwzrvjn2j9KnfjkHm0vPXu/vn19gIHpxOUqe7giOxmA/dbm5efkJIa7yqzFAcPDhYmbnDC3qpkDcQZ6bPx2inqVSV/ONPxJixDzA2u//dEFnYzsz5zvPzrB7zR5QuLK0uYRgPl0cYJphiOqVQDwb/Qri6p2P+H56lrqen/lzfSIcfCDN/lx6nfobRi7R533anIF5hAibO9cz3MNmMM5JLR1cvoaRsXkN8RyzvU49HMR9CY3+XIiIcez8JwuaST3DQR+SmUntHJ0hGrSkGOzAh83RCwx9MbCZTx1dX2BPxCASQ52Ro6vRK+yJFxf74h5/0pyq6PZPhvgACY0oLLEqZ5dgFV/MzB/Qu5lz+vMaw9+RWfqY3i7NjqweLK0e0MBjdmkJ+c3M/mx8LGkI8X+ZxlLkxh682CHE/2Wa+XC5eXbw4MUOIf5v08HDIxxC/C3SEOJvkIYQf4P0Z+6xKfxeEI3fbOPXvZKX+70g/rsp8bjfVWKkBdaNbdlKrJoH/k2ctpyo90rfLTtfue1q0QrfZTTCn936DQ0A7t1fPYCpdnNrecmD2vdl9Os/1Fg9q48rJGu8G+roZmWgzHz/C0a8/i2x/HfrlFQlfCOXK2c0zLQ8tmI1ufhCnP94gHe1XXAMaDXMSgLaReiVAdKioJgc4DWm5VRpvq00ZBcDsSuBoOlaQx/ZTlSj+qoR99r9gz6Jbjr0JSpmNx/EH+504MWK8YgmYcYCJXpVpbiyHKwrW3nJoljaKEg6j9WAigGRolkz6Rw7Ppr1UmrL9wzYEZG3JNpKBu0uMREIZtYDRN1YECu4hSCD0/DifW7FSix0zrnhFPP6td2vXtyI65dJKyje7okYZl6+NKZGh8noAXLsN2FJ3UyrylInWlVVGPNwm3wQrWFBNAYdFyJpyDrmhEEQs1j1bE4e0ubSKk5B1Nhoihrt4ICFX7U0ooKZ0EdnjHRUHzl3Hag1gio6Fej227bjQlChvG/rW2yvqO9oRoP9sLmGKt2KMo+GW2XUFTmdGosXDKjY0O6AVYF4w2zFoOUA5olSHWJOROrvc828gmi68k5/iU7U6GqxGnZEv+xy2+BUT0a1rFUTKs2gFhHDC27FB5hBDUtWIuIFWgggVt1CULzQAM/O82OqMf4oYbVYqY2CFJy0fO4edZdV4FcNFjBfruNdZidCBwmnG0YvDb2aOZ402nXIVqDW5J7kVX1uSnGRwK/73OTMqOHqJoaXVHViKE9BVTNfNnSGqg99+elVsajfmFUPyungk5jqx4mqmdStIWcqm4A9GqrSXAo+A3D8NAOIV/i+tIHNtx43ewWIYkupJcZtaKVh3OejklB085TbtRNxUWqVyy2UVffyI+Do/hQ3o+qhaFp8LZVlNhTwEkpXCvpYAlVlBw2zjO+ainuyBjV1i1MOise6Wf3i43ynl44NKNpJF+Wt4C47sre77hI1kpX1U01Q9zDjHdQBTFSNQjVWtUqtWqxah14UmxrnSqYNVbbNrbmZZJOXiCRilmYERWUGXVRHLqaJeNqmUNRb1XX0sdhYTlfYwBadUAV5VWy40ukSdoDdKIB+UqzKT+jX1Daa3HULCS6wYrh16EaNiZwZrcJ4xGjV/W4aWkWqIYqQ5C+YcPNyc9F13FBZ3FVcVZFkDt2FvERd6rAdpXKV7Y1VSF5tIWoIpxFY5SY2ad0wnaIWmVq3fol/y5Wg+EZRSjTpU68gdJKOXxHp6vxxuemxFFWP4aIcVfmYmpIZHS9ZUZjIGVbBzUWTrTRCTLRy+LFDDbBUS5BisROQpNiHPPYQIS1To1QvG2XSDb/EJqANiUkdP68NZaOBtwS2ikUoCGBslFovadRDXlqD339Sw1UvcRhPf82Cx+bAtOSt5REgNIpVI1qA8ZwxXi9H6mbPTlpkVSyfrQjqlXtZo1wmdfhRXTx2Ff0SH2Bo3VMFRKpmLWhPbpM6ZuBFqCa6TUMFS08qc5krg6EqSy5UFZ8uQUK1cDqvreykSZewi3FXqxUNgohNuNLgQl3g7xqKC37UMkFMFESDVifJEP1aVUNM1/I5swAcozSKJrFAE8EQq75ALDrkLECaUF/LsQAidk5T9b4mP7WhqsgRQ2Bc2cOqIIKamPp2OoJYE9tDEUNUghzqdgVqGM00d3iUjPo1tTbSEFoH9MjxaClvKYhxK2ZFjfEAIlsR1CAVD4VSuSa8VPHkm7uqEfnoo/qA8nIV+0RCEbGohenj6SZrQtfJ5GhWKSfkSax+HrzRVC2czLKyk+hZGSLrPV/26KnlHLdiLsgWiIwftUx3oZYJYqJuCcRY0QogOrlcKSjMjODNsagYdEtBpD6uHHsM8UgoaVKY4Ysvo5srAodvjCmIJkkKgVvnmMER/0D6sUWfhF/FuW4DdGRBoVTEF8XTJYJoybMockGIZBujRgAx145FoyUNsZpk2SsKYiTJBkGVBVKJiPoqAoO9NaYkS2UEUmkilE9F+6T4UJ3EsKh89Ef6MTsX8cJoMrT5oeLFWqNGGWJVLGC+TNVh/1pVrUZDJKiuyz0UhSfW34HIhdluopDgkMWzuCwzlwCxjtLPoeZqLTOgpLRVeqKCyEFw0g5XMa0jG1aGOAWGqLwrq0BaA7V51VwKJeVysVnQEzGeYPOG7ogi4QT20vhAT4x2wxDjMrGIENnNaIh1DZFMudIyjtWktQmgZjqQSsMhvTeVXyuzadTBeILnTFTsHhc8oLQlxXuER8wPacuM0g2WwapBiyUQXYZI9ZMIJgn1EntT7oloNaiRowSU7RsQ8+jaxZKUyf6wt6PqxD0Z9cchgEha1hBLullyrkqpTyQUHACEosC+EuArdSmI1MfUUI6Kd4vSQqgZaMeMIRcJQRHY3RAT2MPYVMYTupeJlk1qD5FAy8resXNTtMIQ6R8dp4gHsVRE54VryOLxx7U+RMYj5kdEkC4G9BWZVBY9siC5SO8qguEGjo80yaNEBCK2hO9BdFUQgU2OWNDQM6IepSGqeIyElyGOabFnCiA2GiGIkTDE2iDEnFSNymSIZhgiVqPET2LpNUQipiFWpTOTd7Bjhe9ANDE24EqzaQMe02JZMVURELOiIMpEDYcRQoulqkuvZZdXHIBYVRDDNeQbBSL/K8WzbROIPGTNK4h0qegGjYWMOF2KqCiCVmUIIpkIBdFO3A8i3AqxAKrpikWUAEsiLjUpYHIwTy+5wjrCk6DP1INAJu5Hg0Ypd0vXFEfLkZ+gpWzkIkn20iBEijvpUtqNhHzi1xCDSufl0Va/QYAML1yZzKLWKFN6RTdoa1wdmbVQq1zKDTbYkLJk9Bk3CRnIsmFJpoMiylw8V6fBBUubNG6FmNZ6L/07ELmFKYgU0Im9C0HkjicNWEU6Ku5UZkZVP+wCBWJfXdIC+YLHY3yTWi2bt5sQYyGI3+6J34XI3oGVSkP02yDaOpc2Qsq2Fri16dBNjLN8xhCNer8IgUh3y2CFn8daeFyIlOv+EFUVfwwiuwcFMfK/gFj5IYgi6FcQC3dAFB8iENNDiEOIQ4hDiEOIvxjEaqCI70JkFt63IKYHILr/BsQ7otPqg0McDGzSNyD2o9MHhmh2v4LoI0SscSvtF9LRaL4yCJFmRTsmlOIy4GmSFsxoHyIPMVjLiWmuezeAWIyHIHoFqeI0vzPtEESfhyJtGsAUo7dBBIZIuSyB6A5CJGXZzW6+2J920xDjOZ7DJ2K0Pn0XRJ57rvHjqTFDmR5qxil7mj4y82GIxZ5AlCkLXUOG6FD9ZIgcgmh8DTFHv00gEO1BiA0NscAQzW5eIMY9gmi0zAGIdtS1arm83Uk3i3UrlmtLYeW2QKRZpF6SVpBp1RVq3Al7NL5xqYIl7m1lGj4keYE6QhkEYrseguj2ZCquJzMjvdAEjXS/Nn8Xay2AyMULRIcylN7RbaaM7CvCoSCDZppX6drtvNXI+3Gr0cs34t1GNWeM2/4E3povCLEuzTUGEL3xACIpuMyitGv6cZAjQZu8YjBNL3nysTSeCEGsyLYFv2OGa8gQeT3La+npEWWx7D5E+tJeKLalngSxE+OstDxNEOn7YHlvi8EQE+2YQKzyjDEv5AlE12o78Xw1ZqVL0Sja0jJyjdISdlwaCULkab2q2GHyY7Ihg3dqNKiuBn+/Ps8ry2KuWn5lFkYYoprkUJOIbTMEkcvkJSvZJMMQc3YAkfnSigHJzrazyLcmW/g/ajCPj487+XyuaMVsy3ZzBbvguPXiuN2mXQo0A6OnelDmSp0hUv8XiGwIZJGsRdK5ViAET7slZEHaCtpsAFFmdg1ZRguWD7k2vGxXDSCW+GrPDSBOkHISXbmNIFZF72TqECIDM9WKF0GsJgYgRvoQXSufz0eTVjoZzefTjQGIaYEYcqYMkbXMeyN4sUFG4wIxErCQZh1J3gJRz1GGIRb7EJPBjbyIJhBFZVWxT+RX6HlxaTakQbJEEawCQiy7ll2KWjHL8a2olY9WHXHpIYg09WLJVE/IaYUcc7nvmNm1JXgVTCDqJUKB2BCIkVsgivR9iKHic0EuusAQY/I8pXdesArtqSOIkW9BLMaiPwoxJ12lpKvA8/JhiAU/kFZDHKji/SGat0M0ojJjG1fLORGBWPBDEKMEkeqWzzVuQnR+EKKawn9YiPEwRJqLDUOMfRMircB9B2LuPhATcS+AyMvbArHSh9jtV1JBlD1QDwMR1ZmIJ/gh/zZEbo2NfpB5b4jxH4cYi8oWJaV3Wlf/BkR65C0QpxXEerwPER02QzRuQIyEIEIAkdcykt0B4QKIMmccQEzegFgJ+cTvQ6R2KCvANyB2c3GBGKneAdG5HWJfeoHYoZpy4HwLxEgsDLE7ALHj09y/eV+ItP2HLlGU0B4cTtwCkTf1WFxrClcUxHTbYog5p2uX0wpiIQY1+gWEdB9iJQyRNwIKRFpcke7ntW6HKCuFrtpaknfDEKtELu7fFyKNyDREyx2AWO+4OYbY6hkaYrqbj96EaJVvgxiSvtwf9fKFWyDKupSCCBLYNNUmMArdpHPeD6Ihl0hK7P33gAj9RW6BmGvaAjEa63Z9Ky4Q1ZaA0ACTdN+HyANhhmi2+1sSIgPCgd6CKRAdtftPjccURFZDJICoti58G6LTh4jVCUOsdPwoQ7T7ECudPA0XvoIYhz5Euy+yFbyU1e0bEMnXJdUOGlkp7KqNpRK6qZVwrk4IYqx9B8RSHyLq/TaITQWxnRyAmA4gNjTEcjdX6rRK34Bo6QbBcjcDiLJnKB7UMgyxEIgQqqKMJ3y1sY+dqUDMlSGw1n2INAWQbN8KsXEXxJxbjRpVNbIvD0BUC5G8SHsDohiWGxBb1GVqYYhq3kaFbmpPShgitXBZebonRF+v4ie6oZ/I8OPSmnHM/hXEWPpriFEjfxMijWfR3jFE+xaI9RDE0MtikEGtDesqqn3MtRBEGToWawMQTdkrXynpWn8HIh2OuBVihCFSbtQNuUc9X1dJC0R+XjeAGKsG5BRE0qUvkxY0kHPVFiGnb4dBb6upaYjJYL8RXVIQ6SFFZbzoEymzewMijbMJ4sCvxiqIOBIZgEj7SywXfaKGmCOIuRsQuTB0P/R49PIaIvYarxNATEhXod3YMZE+HYIoddVV9CWMUBB5bNIx9CXtcsuq1v0qAntT/yuIBYHIWPoQS4MQRX9qm1xbbqbd3aos8MViWMVg3T5kR8hpp2VMzxt91I53bwCibC3RG/3p9IPa91EJIPI+6tCsv1oiR0VXBiGG9R6CyJtbNcS2TEvXKhgVVRuxXMvPC8SCzxCTXZIlUpbCqjLZ6Lra2BjSP9y2nqDh4EoFLSSY2llEvs7TEKk1s2VhVgy8qlo0b1YRdVHnNKRMcrkqhCBrHZOpWlS8K4pnz4QQaQMxnW5REHPVplWknli1/HYLqxQrRA1LekWw19HQECOu8ui6+EqgZRK4oqKZYEcfB0SOkptnnMTbgYpL+0cvisGcOEFsCK7orRDz5QRFweiFS9E+xLJ1EyLp1cGPuScmeTN0MY/at8b93DvIWcl4t5TrQBshjkOb5gwbTS4Me5ipN6wqiFI1CvWVlmmaSG1ac+xg01rJ7ocy3JplBgqUMQm2hfPMuTRoksur9yEKWmoj6uAvlkfhlRn3+HnIn42bldAQ4xOmlfftHthVv21RZeJRo+OVBiGaHYFIPpg3A/bbiNay3d/BTHul1RJTkfaJ6z1RFNMExxnM+ABEl45OCcSizGSDmCVHyND4pF7TEKsS3vOhEr1RuAuxQYguKx6rzLpSO9qx7dhFp2fkJgiiPV7KtRXECI1wYg2zKy6fdyEXG2Iwu6aG2OXmwiLX9WQjrxYocrSdLDgPVXf0wIkloC7ZVqaH9k0p92Bg41Z3k+bKclXPLApE3ntaMaTRVPUGOD4mU5lOulmoRkv5HtSrfgchtghiNcm6bto8pYwQ9a5jhljBAsuq+1f1vATUG3QYTGqa5lEzZ4hq903YjKCPYeok+UCJgtgIdjGSiVK3UM+2pSAyU8oSR10df3OjcZoyhaLPYehkl9l+x9TBg3g5yRAjEDdrIYhx3RML1DfKTU+tolB9sMmJnbNc1VWoNSsfTx5FG5meAXmxmmSnLH0Ig7YPe8FBogpv/YS+MpRloSeqbYGxuN4exhBVW3aj0KUi054ECApi3uQzgZUOQ+wKxJg1rSGWOFdCTs+Y7RK7EyyLjQH1DbW/krqT0jK1XNWvkm1TC0vuXjsFqPX7GFUH3wVnxegB7XIgvTpuyZtFpUz0sea05C06ctgxjjhZ7wn1Nj0AMVpmJWFz40jBKbKbxp4Vh0rPsLIMcSKRb6EhNdoIMcqiq6Uwl8NHvythRs61G0rqRECuG3QVNDYJ1eFQWQEoKI3jKKCh39FaSzM4htotqQNerDYZ9vNoTDkisuj6dKs6xeQ4jlpvlNWrOi8wp8cJYuNdCc1pvR2zWwyx6lnJojopxlVo+DHlGbh/IcyARdf0Okr6QnCkwuiavqqI0es3PmjG++ZEIoGcPstIulL5SHqlEQTgdVQbyeuN1pB0PA4iqhJdlR3pPIVkcDKSU7HBzTvZSXLBsYq4o26sSxDzCLHtVXv0g6SduBeJCMSSlazKWQ9WvtmWcV3R0b9BjBZSuwcMxvQxXqeiZ2IgXfGCH7YkJ1DoH8/ulYKpDjrimJjWL2OmjhTa/W3V3YSph0wFOb/i2nKGvOuxpSpWeKHaz3oEcYLaZX0cBGLXAqeckwo7HOM6fpG7eEeN69sQHBhsu0ZbN0GjpI+OFnw9nYZNzA9+gy7RSsoyNicD6fcHdl3o35Lsv4SgeMygZneSlqygVpy2vJVwse6GDiMDrYCJWSvIfX5Hltbr8TxBLGfpVywj0wQx0jabXShQQ/Wmm2zjHEcdi5ATx6W4+i1wWsmcVo8hnqo2/rTeGo3P0fNslLvtho7T1gpmJxCxWNf1QbcdnPRDvU8rndjFki6zE5HdudNi6uIGFxOrspUyJ7wiQSzZHfrB3fy4V3gHXQx+mnL41W5xjYpph9WRy4t4XTewBE6lHGxPLwfSu+2gi7ndSL9/OFa0f87brFac4IAb1Cv6iCOGK7qtQyemD9JCxHBUQV4hzuL47/h2o+ByoWkn6PKcjHE5EW6/k3MHtkhXzhahOGFQ4+3Sz6ynW2CnqQWJh6i/k23n49KdimI5EtMtXWyvrU/Z+92yNo5mpBd0uPZEyCDY07H+G7Pd7X9ZUKnT0rd4nZZu2rV00IDdfFUrq5GVHt8SfVXqUSUKrxiMJ9CVOdmkj91wGqI5aGCYmofYhIS5bpZbRaytmE6IntHX6N5VmugGuAoV7dDN0HcpRILTlaSiaKizGN2+bQXvXZDPqAZ3N4qWRluzp/XZuLzSqNraUWXXCMnsQHCKuNSRze7Nb5aIm9gTS0UwcmD4OiyWhzusTzNavHGTypAOirNbsW9k+udpuqN1Yubz38jjK527zb42S2kwmlC2qdZOQU2sDKS6LefN1CeJd52G/sgNXiVy9n2/Z+Pe301nxAMwCcf9RqZmTgxQ4z6/SyupBIkH0L/3L/zQZen732Vyr5Qsg3e3LvzmfXHdno5+9huvh+nR02pq9LFFCNLUymNL8IumnVTqP9MVtzYeW4JfM63Sz3A8thAqnWQyk48twy+Zji6uRv8jXXFyL5N589hC/IrpfOfgbGTs78cWg9OLTCbzZe6xpfgF09gInAHszz62HJQW3q+vZ4Ze8ccT/fAVBD/b+Kjp1e7km6mT7WFX/Cfp7LEFkLT81ITdU1h59diC/JLpPwKREkIcpn+U/jtj/SHEf5xeP7YA/bT+4rElGKafTsvDsf4wDdMw/ZJpZObm+HDkYX478OHSk6nHluA/nQ6u+fc9w1c+jcw//O8I/lz6vP3YEvyn03lq5KueuH85M/Jv/Ajdz6SV4bAD08H56vwB/js/i69fH7yegZnz+SWApbHU+Qwszc/z77auzq/CwdHlp9V5+q1WfEO/2EoXHypNfWa7+OIzzattrEwtzsHU4hOAlydPPq8gq8UVvGK+WKSP5z6/WsY/Jxv4wekrgMlTyrlyCIiSfSsAAAL8SURBVE/5+h+YZlPXo0url0ejm89oGX9nZuZ65+jyHGavUqMHny7PRul3kEcvRi/3Vy82zz6gOd25wjcwc3k5epT6dPcD7pMmPy4cfjmE5ffv39Acd2Ztfe/L+vrbzBRsLay9yRzCy8za7tTy1ts3mZfwNPNmPXO6vL13+OUjbBzD8sLabuYVvMi83V3L/JkUZwnS61k2lqsptJZj6AnPL8mcAnzA99d/49sDWL2G/YuR2RS8vsAOmlqauRilex5GiKnMCpxm5l59AUQ0CZldgOfrAAuf4f3zSbyEEHGgv/sRu9/x3F9rAIdPp5DX1Fv4vACH75fh6Ze5U0S+goz/xDTLPxs/O3Z0eXGwitxmdi6Ojq5Tq8AxzOuzo9QO7O9wXPrsYgYhntFsamp25uIZfrz5MEJsbPE4fm8PrWLmBDJPEeIr3o+xTZeev3j6HK3twvH21lZm5UVme3EK5vYyuy+WCeJ7Wp/KTJ1mMFY9/jPXqhjip8391U+XAvFqdPZ8dnaGIR5dvz442oFnOwhx6V+EuLvNEN+/JWIvByDypROG+PxwCtMkPFnczryB5dOPma1lhLg1hMgQr/bRdApEhjQzP8IQaWfGxQ68vhpBHznyjM3p/s4IHKRWHxTiKdnGzBwS4ZchiO+36BK8JIh7CHTyZPLzGzK6T5D78vNXiwuwvkdZnvzREAnUs835Z9ebAnFp88P5FfpFgnh9PTt2cYV/R8+vnqGXnN/Hi5tn5xdjGNgQxAcaNi5v7S1u7cLU8/XFBURCEDOLaD8RYgYvraNPnCJSu4tre5MnmcPF7b3Jtb8Wd5H7MRrg9c+Y5QVB/PJnQlw6wzHEyKej2YOjgyXe2Lb0bHQWR4izGLgcPDtbXT2jscfo+QjmGn19RGP+URx8zIzNS54HSZOf12m5d/lwHfnB+pSsOx2ewPbHV3Tp9A0OInAUsY5oYWp3HeOXyY31jSdwcojoDun9yke6/+SBBBqmh0sm+cRh+rWTSdZ1mH7xNNy6/99P/w+N1et9UuN69wAAAABJRU5ErkJggg=="/>
          <p:cNvSpPr>
            <a:spLocks noChangeAspect="1" noChangeArrowheads="1"/>
          </p:cNvSpPr>
          <p:nvPr/>
        </p:nvSpPr>
        <p:spPr bwMode="auto">
          <a:xfrm>
            <a:off x="346708" y="15060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27" name="AutoShape 18" descr="Image result for longitudinal wave"/>
          <p:cNvSpPr>
            <a:spLocks noChangeAspect="1" noChangeArrowheads="1"/>
          </p:cNvSpPr>
          <p:nvPr/>
        </p:nvSpPr>
        <p:spPr bwMode="auto">
          <a:xfrm>
            <a:off x="499108" y="30300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28" name="AutoShape 20" descr="Image result for longitudinal wave"/>
          <p:cNvSpPr>
            <a:spLocks noChangeAspect="1" noChangeArrowheads="1"/>
          </p:cNvSpPr>
          <p:nvPr/>
        </p:nvSpPr>
        <p:spPr bwMode="auto">
          <a:xfrm>
            <a:off x="651508" y="45540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29" name="AutoShape 22" descr="Image result for longitudinal wave"/>
          <p:cNvSpPr>
            <a:spLocks noChangeAspect="1" noChangeArrowheads="1"/>
          </p:cNvSpPr>
          <p:nvPr/>
        </p:nvSpPr>
        <p:spPr bwMode="auto">
          <a:xfrm>
            <a:off x="803908" y="60780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aphicFrame>
        <p:nvGraphicFramePr>
          <p:cNvPr id="1062" name="Table 10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1543027"/>
              </p:ext>
            </p:extLst>
          </p:nvPr>
        </p:nvGraphicFramePr>
        <p:xfrm>
          <a:off x="5325744" y="1720776"/>
          <a:ext cx="3759490" cy="23402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84059"/>
                <a:gridCol w="477619"/>
                <a:gridCol w="2297812"/>
              </a:tblGrid>
              <a:tr h="256871">
                <a:tc>
                  <a:txBody>
                    <a:bodyPr/>
                    <a:lstStyle/>
                    <a:p>
                      <a:r>
                        <a:rPr lang="en-GB" sz="1000" b="1" dirty="0" smtClean="0"/>
                        <a:t>Keyword</a:t>
                      </a:r>
                      <a:endParaRPr lang="en-GB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 smtClean="0"/>
                        <a:t>Definition</a:t>
                      </a:r>
                      <a:endParaRPr lang="en-GB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56871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Gas pressure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The change of state from a gas to liquid.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30386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Melting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The tiny things that substances</a:t>
                      </a:r>
                      <a:r>
                        <a:rPr lang="en-GB" sz="1000" baseline="0" dirty="0" smtClean="0"/>
                        <a:t> are made from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94186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Condensation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The change of state from liquid to gas when particles</a:t>
                      </a:r>
                      <a:r>
                        <a:rPr lang="en-GB" sz="1000" baseline="0" dirty="0" smtClean="0"/>
                        <a:t> leave the surface of a liquid</a:t>
                      </a:r>
                      <a:endParaRPr lang="en-GB" sz="1000" dirty="0" smtClean="0"/>
                    </a:p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11780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Particle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The change of state from solid to liquid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17416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Evaporation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The</a:t>
                      </a:r>
                      <a:r>
                        <a:rPr lang="en-GB" sz="1000" baseline="0" dirty="0" smtClean="0"/>
                        <a:t> force exerted by gas particles per unit area of a surface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sp>
        <p:nvSpPr>
          <p:cNvPr id="1064" name="TextBox 1063"/>
          <p:cNvSpPr txBox="1"/>
          <p:nvPr/>
        </p:nvSpPr>
        <p:spPr>
          <a:xfrm>
            <a:off x="5940152" y="1478126"/>
            <a:ext cx="36007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 smtClean="0"/>
              <a:t>Match the keyword with its definition </a:t>
            </a:r>
            <a:endParaRPr lang="en-GB" sz="1100" b="1" dirty="0"/>
          </a:p>
        </p:txBody>
      </p:sp>
      <p:sp>
        <p:nvSpPr>
          <p:cNvPr id="1071" name="TextBox 1070"/>
          <p:cNvSpPr txBox="1"/>
          <p:nvPr/>
        </p:nvSpPr>
        <p:spPr>
          <a:xfrm>
            <a:off x="2251877" y="1132283"/>
            <a:ext cx="3803654" cy="40011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sym typeface="Wingdings" pitchFamily="2" charset="2"/>
              </a:rPr>
              <a:t>Which 3 </a:t>
            </a:r>
            <a:r>
              <a:rPr lang="en-GB" sz="1000" b="1" dirty="0">
                <a:sym typeface="Wingdings" pitchFamily="2" charset="2"/>
              </a:rPr>
              <a:t>factors affect diffusion speed</a:t>
            </a:r>
            <a:r>
              <a:rPr lang="en-GB" sz="1000" b="1" dirty="0" smtClean="0">
                <a:sym typeface="Wingdings" pitchFamily="2" charset="2"/>
              </a:rPr>
              <a:t>?</a:t>
            </a:r>
          </a:p>
          <a:p>
            <a:endParaRPr lang="en-GB" sz="1000" b="1" dirty="0"/>
          </a:p>
        </p:txBody>
      </p:sp>
      <p:sp>
        <p:nvSpPr>
          <p:cNvPr id="1077" name="TextBox 1076"/>
          <p:cNvSpPr txBox="1"/>
          <p:nvPr/>
        </p:nvSpPr>
        <p:spPr>
          <a:xfrm>
            <a:off x="6062598" y="498719"/>
            <a:ext cx="3022635" cy="101566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/>
              <a:t>Compare the processes of boiling and evaporation</a:t>
            </a:r>
            <a:r>
              <a:rPr lang="en-GB" sz="1000" b="1" dirty="0" smtClean="0"/>
              <a:t>:</a:t>
            </a:r>
          </a:p>
          <a:p>
            <a:endParaRPr lang="en-GB" sz="1000" b="1" dirty="0"/>
          </a:p>
          <a:p>
            <a:endParaRPr lang="en-GB" sz="1000" b="1" dirty="0" smtClean="0"/>
          </a:p>
          <a:p>
            <a:endParaRPr lang="en-GB" sz="1000" b="1" dirty="0"/>
          </a:p>
          <a:p>
            <a:endParaRPr lang="en-GB" sz="1000" b="1" dirty="0"/>
          </a:p>
          <a:p>
            <a:endParaRPr lang="en-GB" sz="1000" b="1" dirty="0"/>
          </a:p>
        </p:txBody>
      </p:sp>
      <p:sp>
        <p:nvSpPr>
          <p:cNvPr id="49" name="Content Placeholder 2"/>
          <p:cNvSpPr txBox="1">
            <a:spLocks/>
          </p:cNvSpPr>
          <p:nvPr/>
        </p:nvSpPr>
        <p:spPr>
          <a:xfrm>
            <a:off x="2953681" y="4531916"/>
            <a:ext cx="2372065" cy="23133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000" b="1" dirty="0"/>
              <a:t>Tommy </a:t>
            </a:r>
            <a:r>
              <a:rPr lang="en-GB" sz="1000" b="1" dirty="0" smtClean="0"/>
              <a:t>went </a:t>
            </a:r>
            <a:r>
              <a:rPr lang="en-GB" sz="1000" b="1" dirty="0"/>
              <a:t>camping. He put a can of baked beans on the fire without opening the lid. The can exploded. </a:t>
            </a:r>
            <a:r>
              <a:rPr lang="en-GB" sz="1000" b="1" dirty="0" smtClean="0"/>
              <a:t>Using your knowledge on particles, explain why this happened.</a:t>
            </a:r>
            <a:endParaRPr lang="en-GB" sz="1000" b="1" dirty="0"/>
          </a:p>
        </p:txBody>
      </p:sp>
      <p:sp>
        <p:nvSpPr>
          <p:cNvPr id="44" name="Content Placeholder 2"/>
          <p:cNvSpPr txBox="1">
            <a:spLocks/>
          </p:cNvSpPr>
          <p:nvPr/>
        </p:nvSpPr>
        <p:spPr>
          <a:xfrm>
            <a:off x="5325746" y="5053361"/>
            <a:ext cx="3818253" cy="17918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000" b="1" dirty="0" smtClean="0"/>
              <a:t>Using your knowledge of states of matter, complete this table:</a:t>
            </a:r>
            <a:endParaRPr lang="en-GB" sz="1000" b="1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22725"/>
              </p:ext>
            </p:extLst>
          </p:nvPr>
        </p:nvGraphicFramePr>
        <p:xfrm>
          <a:off x="5325745" y="5445224"/>
          <a:ext cx="3801418" cy="14000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9747"/>
                <a:gridCol w="1246198"/>
                <a:gridCol w="952975"/>
                <a:gridCol w="842498"/>
              </a:tblGrid>
              <a:tr h="458621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State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Can you compress it?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Does it flow?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Shape</a:t>
                      </a:r>
                      <a:endParaRPr lang="en-GB" sz="1100" dirty="0"/>
                    </a:p>
                  </a:txBody>
                  <a:tcPr/>
                </a:tc>
              </a:tr>
              <a:tr h="313804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Solid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</a:tr>
              <a:tr h="313804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Liquid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</a:tr>
              <a:tr h="313804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Gas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5333045" y="4049346"/>
            <a:ext cx="3803654" cy="101566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/>
              <a:t>Explain what happens in sublimation:</a:t>
            </a:r>
          </a:p>
          <a:p>
            <a:endParaRPr lang="en-GB" sz="1000" b="1" dirty="0" smtClean="0"/>
          </a:p>
          <a:p>
            <a:endParaRPr lang="en-GB" sz="1000" b="1" dirty="0" smtClean="0"/>
          </a:p>
          <a:p>
            <a:endParaRPr lang="en-GB" sz="1000" b="1" dirty="0" smtClean="0"/>
          </a:p>
          <a:p>
            <a:endParaRPr lang="en-GB" sz="1000" b="1" dirty="0"/>
          </a:p>
          <a:p>
            <a:endParaRPr lang="en-GB" sz="1000" b="1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5020634"/>
              </p:ext>
            </p:extLst>
          </p:nvPr>
        </p:nvGraphicFramePr>
        <p:xfrm>
          <a:off x="2349872" y="1944580"/>
          <a:ext cx="2601090" cy="14844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7030"/>
                <a:gridCol w="867030"/>
                <a:gridCol w="867030"/>
              </a:tblGrid>
              <a:tr h="264425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Substance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Boiling point (°C)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/>
                        <a:t>Melting point </a:t>
                      </a:r>
                      <a:r>
                        <a:rPr lang="en-GB" sz="1100" dirty="0" smtClean="0"/>
                        <a:t>(°C)</a:t>
                      </a:r>
                    </a:p>
                  </a:txBody>
                  <a:tcPr/>
                </a:tc>
              </a:tr>
              <a:tr h="264425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Bromine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-7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59</a:t>
                      </a:r>
                      <a:endParaRPr lang="en-GB" sz="1100" dirty="0"/>
                    </a:p>
                  </a:txBody>
                  <a:tcPr/>
                </a:tc>
              </a:tr>
              <a:tr h="264425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Mercury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-39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357</a:t>
                      </a:r>
                      <a:endParaRPr lang="en-GB" sz="1100" dirty="0"/>
                    </a:p>
                  </a:txBody>
                  <a:tcPr/>
                </a:tc>
              </a:tr>
              <a:tr h="264425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Silver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961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2210</a:t>
                      </a:r>
                      <a:endParaRPr lang="en-GB" sz="1100" dirty="0"/>
                    </a:p>
                  </a:txBody>
                  <a:tcPr/>
                </a:tc>
              </a:tr>
              <a:tr h="264425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Neon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-249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-246</a:t>
                      </a:r>
                      <a:endParaRPr lang="en-GB" sz="1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8" name="Rectangle 37"/>
          <p:cNvSpPr/>
          <p:nvPr/>
        </p:nvSpPr>
        <p:spPr>
          <a:xfrm>
            <a:off x="251457" y="674694"/>
            <a:ext cx="1441017" cy="1063954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251457" y="2027759"/>
            <a:ext cx="1441017" cy="1063954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57" y="3384807"/>
            <a:ext cx="1450974" cy="10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25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</TotalTime>
  <Words>593</Words>
  <Application>Microsoft Office PowerPoint</Application>
  <PresentationFormat>On-screen Show (4:3)</PresentationFormat>
  <Paragraphs>196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Fluffy Slacks BTN</vt:lpstr>
      <vt:lpstr>Wingdings</vt:lpstr>
      <vt:lpstr>Office Theme</vt:lpstr>
      <vt:lpstr>Biology</vt:lpstr>
      <vt:lpstr>Physics</vt:lpstr>
      <vt:lpstr>Chemistry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Dave Kelly</dc:creator>
  <cp:lastModifiedBy>SabinM</cp:lastModifiedBy>
  <cp:revision>55</cp:revision>
  <dcterms:created xsi:type="dcterms:W3CDTF">2013-06-11T20:44:47Z</dcterms:created>
  <dcterms:modified xsi:type="dcterms:W3CDTF">2016-12-13T09:44:47Z</dcterms:modified>
</cp:coreProperties>
</file>