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97" r:id="rId2"/>
    <p:sldId id="258" r:id="rId3"/>
    <p:sldId id="260" r:id="rId4"/>
    <p:sldId id="261" r:id="rId5"/>
    <p:sldId id="267" r:id="rId6"/>
    <p:sldId id="268" r:id="rId7"/>
    <p:sldId id="269" r:id="rId8"/>
    <p:sldId id="262" r:id="rId9"/>
    <p:sldId id="263" r:id="rId10"/>
    <p:sldId id="264" r:id="rId11"/>
    <p:sldId id="265" r:id="rId12"/>
    <p:sldId id="266" r:id="rId13"/>
    <p:sldId id="270" r:id="rId14"/>
    <p:sldId id="272" r:id="rId15"/>
    <p:sldId id="271" r:id="rId16"/>
    <p:sldId id="273" r:id="rId17"/>
    <p:sldId id="298" r:id="rId18"/>
    <p:sldId id="299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83" d="100"/>
          <a:sy n="83" d="100"/>
        </p:scale>
        <p:origin x="672" y="274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66B6A-2989-4891-AEA4-D79BB696A491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F9BEA-3554-4721-9ED0-405030BFBED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73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F9BEA-3554-4721-9ED0-405030BFBED6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482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77A9B-327B-4479-96B5-C0D211E5D67B}" type="datetimeFigureOut">
              <a:rPr lang="en-GB" smtClean="0"/>
              <a:pPr/>
              <a:t>30/04/2019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BEE25-D1DA-4F44-9686-4F26A0E9BCE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3" y="637676"/>
            <a:ext cx="7772400" cy="1470025"/>
          </a:xfrm>
        </p:spPr>
        <p:txBody>
          <a:bodyPr/>
          <a:lstStyle/>
          <a:p>
            <a:r>
              <a:rPr lang="en-GB" u="sng" dirty="0" smtClean="0"/>
              <a:t>Menstruation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4"/>
            <a:ext cx="8706681" cy="3554526"/>
            <a:chOff x="168085" y="404664"/>
            <a:chExt cx="8706681" cy="355452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menstruation.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what happens during the menstruation cycle.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what happens at each stage.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1726483" y="272550"/>
            <a:ext cx="2809444" cy="636170"/>
          </a:xfrm>
        </p:spPr>
        <p:txBody>
          <a:bodyPr/>
          <a:lstStyle/>
          <a:p>
            <a:fld id="{92F3BD56-E886-4037-A23A-780B10FE7641}" type="datetime2">
              <a:rPr lang="en-GB" sz="2000" u="sng">
                <a:solidFill>
                  <a:schemeClr val="tx1"/>
                </a:solidFill>
              </a:rPr>
              <a:t>Tuesday, 30 April 2019</a:t>
            </a:fld>
            <a:endParaRPr lang="en-GB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02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03512" y="2492896"/>
            <a:ext cx="38164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14 - 17</a:t>
            </a:r>
          </a:p>
          <a:p>
            <a:endParaRPr lang="en-GB" sz="2400" b="1" u="sng" dirty="0"/>
          </a:p>
          <a:p>
            <a:r>
              <a:rPr lang="en-GB" sz="2400" dirty="0"/>
              <a:t>The egg can last up to 3 days after it is released from the ovary. </a:t>
            </a:r>
          </a:p>
          <a:p>
            <a:endParaRPr lang="en-GB" sz="2400" dirty="0"/>
          </a:p>
          <a:p>
            <a:r>
              <a:rPr lang="en-GB" sz="2400" dirty="0"/>
              <a:t>During this time the egg travels down the oviduct and into the uterus hoping to be fertilised. 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073721" y="1650462"/>
            <a:ext cx="1247127" cy="2025683"/>
            <a:chOff x="4549720" y="1650461"/>
            <a:chExt cx="1247127" cy="2025683"/>
          </a:xfrm>
        </p:grpSpPr>
        <p:sp>
          <p:nvSpPr>
            <p:cNvPr id="5" name="Oval 4"/>
            <p:cNvSpPr/>
            <p:nvPr/>
          </p:nvSpPr>
          <p:spPr>
            <a:xfrm rot="20924121">
              <a:off x="4549720" y="1650692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 rot="789185">
              <a:off x="5372953" y="1650461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Oval 7"/>
          <p:cNvSpPr/>
          <p:nvPr/>
        </p:nvSpPr>
        <p:spPr>
          <a:xfrm>
            <a:off x="3287688" y="1340768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2.39593E-6 C -0.00659 -0.00601 -0.00937 -0.00116 -0.00694 -0.0111 C -0.00746 -0.01549 -0.00676 -0.02035 -0.00833 -0.02428 C -0.00902 -0.02613 -0.01249 -0.02405 -0.01267 -0.02613 C -0.01319 -0.03006 -0.00989 -0.03746 -0.00989 -0.03746 C -0.01544 -0.0488 -0.01926 -0.04972 -0.00989 -0.05805 C -0.0085 -0.0636 -0.00954 -0.0703 -0.00694 -0.07493 C -0.00589 -0.07701 -0.00329 -0.07609 -0.00138 -0.07678 C 0.00192 -0.08996 -0.00138 -0.08927 0.00574 -0.08626 C 0.0106 -0.09274 0.0132 -0.09528 0.0198 -0.09759 C 0.02067 -0.09944 0.02119 -0.10199 0.02258 -0.10314 C 0.02518 -0.10523 0.03108 -0.10685 0.03108 -0.10685 C 0.03178 -0.1043 0.0323 -0.09713 0.03664 -0.09944 C 0.0382 -0.10037 0.03803 -0.10361 0.03942 -0.105 C 0.04063 -0.10615 0.04237 -0.10615 0.04376 -0.10685 C 0.05001 -0.10129 0.04983 -0.09944 0.05643 -0.105 C 0.06338 -0.10199 0.06008 -0.105 0.06338 -0.09181 C 0.06476 -0.0858 0.07275 -0.09066 0.07744 -0.08996 C 0.07848 -0.08881 0.07917 -0.08672 0.08039 -0.08626 C 0.08351 -0.08487 0.08768 -0.08719 0.09011 -0.08441 C 0.0922 -0.08187 0.09115 -0.07678 0.09167 -0.07308 C 0.09567 -0.07493 0.09827 -0.07701 0.10279 -0.07308 C 0.104 -0.07192 0.10348 -0.06915 0.10435 -0.06753 C 0.10539 -0.06591 0.10713 -0.06499 0.10851 -0.06383 C 0.1139 -0.06614 0.11598 -0.06429 0.12119 -0.06175 C 0.12414 -0.04972 0.1198 -0.06175 0.13247 -0.05435 C 0.13525 -0.05273 0.13595 -0.04787 0.13803 -0.04487 C 0.14914 -0.04995 0.14584 -0.0518 0.15209 -0.03932 C 0.15452 -0.04001 0.15678 -0.04047 0.15921 -0.04117 C 0.1606 -0.04163 0.16199 -0.04348 0.16338 -0.04302 C 0.16806 -0.04186 0.17188 -0.02798 0.17188 -0.02798 C 0.17848 -0.03122 0.18213 -0.03006 0.18595 -0.02243 C 0.18976 -0.02313 0.19341 -0.02428 0.19723 -0.02428 C 0.21025 -0.02428 0.19706 -0.02266 0.20574 -0.01873 C 0.20886 -0.01734 0.21216 -0.01758 0.21546 -0.01688 C 0.22136 -0.00948 0.22397 -0.01203 0.23108 -0.01503 C 0.23907 -0.0037 0.22917 -0.00439 0.24515 -0.0074 C 0.25296 -0.01087 0.24619 -0.00994 0.25209 -0.0037 C 0.25296 -0.00277 0.26164 -2.39593E-6 0.26199 -2.39593E-6 C 0.26494 0.00624 0.2672 0.00902 0.27188 0.01318 C 0.28108 0.00902 0.27188 0.0111 0.27744 0.01688 C 0.279 0.0185 0.28126 0.01804 0.28317 0.01873 C 0.28595 0.01804 0.2889 0.01781 0.29167 0.01688 C 0.29306 0.01642 0.29445 0.01434 0.29584 0.01503 C 0.2974 0.01596 0.29775 0.01896 0.29862 0.02081 C 0.29619 0.03677 0.29688 0.03538 0.3099 0.0377 C 0.31216 0.0407 0.31563 0.04463 0.31702 0.0488 C 0.31824 0.0525 0.3198 0.06013 0.3198 0.06013 C 0.32032 0.06707 0.32015 0.07401 0.32119 0.08071 C 0.32154 0.08279 0.32345 0.08418 0.32397 0.08626 C 0.32483 0.08996 0.32449 0.09389 0.32536 0.0976 C 0.32674 0.10338 0.32952 0.1087 0.33108 0.11448 C 0.33317 0.12234 0.33247 0.12835 0.33803 0.13321 C 0.33872 0.13992 0.3415 0.16975 0.34376 0.17276 " pathEditMode="relative" ptsTypes="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03512" y="2852936"/>
            <a:ext cx="3816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18 - 28</a:t>
            </a:r>
          </a:p>
          <a:p>
            <a:endParaRPr lang="en-GB" sz="2400" b="1" u="sng" dirty="0"/>
          </a:p>
          <a:p>
            <a:r>
              <a:rPr lang="en-GB" sz="2400" dirty="0"/>
              <a:t>If the egg is not fertilised then the lining of the uterus begins to break down. </a:t>
            </a:r>
          </a:p>
          <a:p>
            <a:endParaRPr lang="en-GB" sz="2400" dirty="0"/>
          </a:p>
          <a:p>
            <a:r>
              <a:rPr lang="en-GB" sz="2400" dirty="0"/>
              <a:t> </a:t>
            </a:r>
          </a:p>
        </p:txBody>
      </p:sp>
      <p:grpSp>
        <p:nvGrpSpPr>
          <p:cNvPr id="2" name="Group 8"/>
          <p:cNvGrpSpPr/>
          <p:nvPr/>
        </p:nvGrpSpPr>
        <p:grpSpPr>
          <a:xfrm>
            <a:off x="6073721" y="1650462"/>
            <a:ext cx="1247127" cy="2025683"/>
            <a:chOff x="4549720" y="1650461"/>
            <a:chExt cx="1247127" cy="2025683"/>
          </a:xfrm>
        </p:grpSpPr>
        <p:grpSp>
          <p:nvGrpSpPr>
            <p:cNvPr id="3" name="Group 3"/>
            <p:cNvGrpSpPr/>
            <p:nvPr/>
          </p:nvGrpSpPr>
          <p:grpSpPr>
            <a:xfrm>
              <a:off x="4549720" y="1650461"/>
              <a:ext cx="1247127" cy="2025683"/>
              <a:chOff x="4549720" y="1650461"/>
              <a:chExt cx="1247127" cy="2025683"/>
            </a:xfrm>
          </p:grpSpPr>
          <p:sp>
            <p:nvSpPr>
              <p:cNvPr id="5" name="Oval 4"/>
              <p:cNvSpPr/>
              <p:nvPr/>
            </p:nvSpPr>
            <p:spPr>
              <a:xfrm rot="20924121">
                <a:off x="4549720" y="1650692"/>
                <a:ext cx="423894" cy="2025452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 rot="789185">
                <a:off x="5372953" y="1650461"/>
                <a:ext cx="423894" cy="2025452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/>
            <p:cNvSpPr/>
            <p:nvPr/>
          </p:nvSpPr>
          <p:spPr>
            <a:xfrm>
              <a:off x="4860032" y="2348880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Oval 9"/>
          <p:cNvSpPr/>
          <p:nvPr/>
        </p:nvSpPr>
        <p:spPr>
          <a:xfrm>
            <a:off x="6023992" y="1700808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888088" y="1700808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744072" y="2060848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168008" y="1844824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240016" y="2564904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672064" y="2564904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456040" y="2924944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456040" y="3212976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6528048" y="227687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56040" y="1844824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600056" y="1700808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312024" y="1700808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096000" y="155679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312024" y="155679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6528048" y="155679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744072" y="155679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888088" y="1556792"/>
            <a:ext cx="432048" cy="5040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03512" y="2420888"/>
            <a:ext cx="33123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1 – 7</a:t>
            </a:r>
          </a:p>
          <a:p>
            <a:endParaRPr lang="en-GB" sz="2400" b="1" u="sng" dirty="0"/>
          </a:p>
          <a:p>
            <a:r>
              <a:rPr lang="en-GB" sz="2400" dirty="0"/>
              <a:t>The cycle starts over again expelling the lining of the uterus and the egg.</a:t>
            </a:r>
          </a:p>
          <a:p>
            <a:endParaRPr lang="en-GB" sz="2400" b="1" u="sng" dirty="0"/>
          </a:p>
          <a:p>
            <a:r>
              <a:rPr lang="en-GB" sz="2400" dirty="0"/>
              <a:t>Remember this is known as a period or menstruation.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6023992" y="1547302"/>
            <a:ext cx="1200950" cy="2457763"/>
            <a:chOff x="4499992" y="1547301"/>
            <a:chExt cx="1200950" cy="2457763"/>
          </a:xfrm>
          <a:solidFill>
            <a:srgbClr val="C00000"/>
          </a:solidFill>
        </p:grpSpPr>
        <p:sp>
          <p:nvSpPr>
            <p:cNvPr id="8" name="Oval 7"/>
            <p:cNvSpPr/>
            <p:nvPr/>
          </p:nvSpPr>
          <p:spPr>
            <a:xfrm>
              <a:off x="4716016" y="1700808"/>
              <a:ext cx="86409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932040" y="321297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4860032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4932040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4788024" y="249289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471601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5004048" y="234888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507605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48064" y="1916832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148064" y="162880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644008" y="177281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 rot="1206907">
              <a:off x="5196886" y="1547301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 rot="19498206">
              <a:off x="4609660" y="155770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499992" y="1556792"/>
              <a:ext cx="1152128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Oval 23"/>
          <p:cNvSpPr/>
          <p:nvPr/>
        </p:nvSpPr>
        <p:spPr>
          <a:xfrm>
            <a:off x="6456040" y="3212976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775520" y="1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The cycle starts over again...</a:t>
            </a:r>
            <a:endParaRPr lang="en-GB" b="1" dirty="0"/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b="1" dirty="0">
                <a:solidFill>
                  <a:srgbClr val="FF0000"/>
                </a:solidFill>
              </a:rPr>
              <a:t>10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the menstruation worksheet.</a:t>
            </a:r>
          </a:p>
          <a:p>
            <a:r>
              <a:rPr lang="en-GB" dirty="0" smtClean="0"/>
              <a:t>Don’t </a:t>
            </a:r>
            <a:r>
              <a:rPr lang="en-GB" dirty="0" smtClean="0"/>
              <a:t>forget to label your diagram.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620688"/>
            <a:ext cx="8229600" cy="4104456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accent1"/>
                </a:solidFill>
              </a:rPr>
              <a:t>Do you know what females use to keep clean during their period (menstruation)?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>
                <a:solidFill>
                  <a:schemeClr val="accent1"/>
                </a:solidFill>
              </a:rPr>
              <a:t>Tampons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images.mylot.com/userImages/images/postphotos/1725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056" y="3356992"/>
            <a:ext cx="3240360" cy="3240360"/>
          </a:xfrm>
          <a:prstGeom prst="rect">
            <a:avLst/>
          </a:prstGeom>
          <a:noFill/>
        </p:spPr>
      </p:pic>
      <p:pic>
        <p:nvPicPr>
          <p:cNvPr id="1028" name="Picture 4" descr="http://images.chemistdirect.co.uk/images/productimages/large/lil-lets_non-applicator_tampon_mixed_pk_med-heavy_26877.jpg"/>
          <p:cNvPicPr>
            <a:picLocks noChangeAspect="1" noChangeArrowheads="1"/>
          </p:cNvPicPr>
          <p:nvPr/>
        </p:nvPicPr>
        <p:blipFill>
          <a:blip r:embed="rId3" cstate="print"/>
          <a:srcRect t="25000" b="25000"/>
          <a:stretch>
            <a:fillRect/>
          </a:stretch>
        </p:blipFill>
        <p:spPr bwMode="auto">
          <a:xfrm>
            <a:off x="6528048" y="1484784"/>
            <a:ext cx="3600400" cy="1800200"/>
          </a:xfrm>
          <a:prstGeom prst="rect">
            <a:avLst/>
          </a:prstGeom>
          <a:noFill/>
        </p:spPr>
      </p:pic>
      <p:pic>
        <p:nvPicPr>
          <p:cNvPr id="1030" name="Picture 6" descr="http://www.youngwomenshealth.org/Images/tampon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03512" y="1772816"/>
            <a:ext cx="4810986" cy="4248472"/>
          </a:xfrm>
          <a:prstGeom prst="rect">
            <a:avLst/>
          </a:prstGeom>
          <a:noFill/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accent1"/>
                </a:solidFill>
              </a:rPr>
              <a:t>Sanitary Towels (or pads)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8674" name="Picture 2" descr="http://www.recyclethis.co.uk/wp-content/uploads/2007/11/sanitary_towe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5520" y="1484785"/>
            <a:ext cx="3707904" cy="2966323"/>
          </a:xfrm>
          <a:prstGeom prst="rect">
            <a:avLst/>
          </a:prstGeom>
          <a:noFill/>
        </p:spPr>
      </p:pic>
      <p:pic>
        <p:nvPicPr>
          <p:cNvPr id="28676" name="Picture 4" descr="http://www.allcures.com/images/Product_Main/44835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096" y="1484784"/>
            <a:ext cx="3168352" cy="3168352"/>
          </a:xfrm>
          <a:prstGeom prst="rect">
            <a:avLst/>
          </a:prstGeom>
          <a:noFill/>
        </p:spPr>
      </p:pic>
      <p:pic>
        <p:nvPicPr>
          <p:cNvPr id="28678" name="Picture 6" descr="http://anion-sanitary-napkin.com/images/sanitary-napk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7768" y="4365104"/>
            <a:ext cx="3096344" cy="2194878"/>
          </a:xfrm>
          <a:prstGeom prst="rect">
            <a:avLst/>
          </a:prstGeom>
          <a:noFill/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menstrual c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42" y="764704"/>
            <a:ext cx="85725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  <p:extLst>
      <p:ext uri="{BB962C8B-B14F-4D97-AF65-F5344CB8AC3E}">
        <p14:creationId xmlns:p14="http://schemas.microsoft.com/office/powerpoint/2010/main" val="415970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Contraception</a:t>
            </a:r>
            <a:endParaRPr lang="en-GB" dirty="0"/>
          </a:p>
        </p:txBody>
      </p:sp>
      <p:pic>
        <p:nvPicPr>
          <p:cNvPr id="1026" name="Picture 2" descr="Image result for the pi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2161" y="3497287"/>
            <a:ext cx="2884040" cy="288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ondom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577" y="4010680"/>
            <a:ext cx="3354288" cy="285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female condo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7" r="26692"/>
          <a:stretch/>
        </p:blipFill>
        <p:spPr bwMode="auto">
          <a:xfrm>
            <a:off x="4655840" y="2254250"/>
            <a:ext cx="2736304" cy="344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implant contracep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202" y="850683"/>
            <a:ext cx="2756799" cy="206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oil contraceptiv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350" y="1417638"/>
            <a:ext cx="2771775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  <p:pic>
        <p:nvPicPr>
          <p:cNvPr id="3" name="Picture 2" descr="Image result for male condom unrolle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7" y="86641"/>
            <a:ext cx="2863640" cy="203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92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Day 1 of the cycle begins when bleeding from the vagina starts.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60 second challenge!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4800" b="1" dirty="0"/>
              <a:t>BACK OF YOUR BOOK</a:t>
            </a:r>
          </a:p>
          <a:p>
            <a:pPr algn="ctr">
              <a:buNone/>
            </a:pPr>
            <a:r>
              <a:rPr lang="en-GB" sz="4800" dirty="0"/>
              <a:t>List all of the changes that happen to a female as she goes through puberty.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Day 1 of the cycle begins when bleeding from the vagina starts.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 period can last for two weeks.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 period can last for two weeks.</a:t>
            </a:r>
          </a:p>
          <a:p>
            <a:pPr algn="ctr"/>
            <a:r>
              <a:rPr lang="en-GB" sz="6000" dirty="0"/>
              <a:t>(About 4-5 days but it is different for individual women)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The cycle lasts 28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The cycle lasts 28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 girl cannot get pregnant whilst on her period/losing blood.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 girl cannot get pregnant whilst on her period/losing blood.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At approximately day 14, a mature egg is released – also called ovulation.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At approximately day 14, a mature egg is released – also called ovulation.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If a sperm cell does not meet an egg cell, the lining breaks down and the cycle starts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404665"/>
            <a:ext cx="1159328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When a girl goes through puberty one of the changes that occurs is that she will begin to have </a:t>
            </a:r>
            <a:r>
              <a:rPr lang="en-GB" sz="2800" b="1" u="sng" dirty="0"/>
              <a:t>periods</a:t>
            </a:r>
            <a:r>
              <a:rPr lang="en-GB" sz="2800" dirty="0"/>
              <a:t>.</a:t>
            </a:r>
          </a:p>
          <a:p>
            <a:endParaRPr lang="en-GB" sz="2800" dirty="0"/>
          </a:p>
          <a:p>
            <a:r>
              <a:rPr lang="en-GB" sz="2800" dirty="0"/>
              <a:t>This is the female body’s way of preparing  to reproduce.</a:t>
            </a:r>
          </a:p>
          <a:p>
            <a:endParaRPr lang="en-GB" sz="2800" dirty="0"/>
          </a:p>
          <a:p>
            <a:r>
              <a:rPr lang="en-GB" sz="2800" dirty="0"/>
              <a:t>A woman’s reproductive system works on a </a:t>
            </a:r>
            <a:r>
              <a:rPr lang="en-GB" sz="2800" b="1" u="sng" dirty="0"/>
              <a:t>28 day cycle.</a:t>
            </a:r>
          </a:p>
          <a:p>
            <a:endParaRPr lang="en-GB" sz="2800" dirty="0"/>
          </a:p>
          <a:p>
            <a:r>
              <a:rPr lang="en-GB" sz="2800" dirty="0"/>
              <a:t>This cycle is known as the </a:t>
            </a:r>
            <a:r>
              <a:rPr lang="en-GB" sz="2800" b="1" u="sng" dirty="0" smtClean="0"/>
              <a:t>menstrual </a:t>
            </a:r>
            <a:r>
              <a:rPr lang="en-GB" sz="2800" b="1" u="sng" dirty="0"/>
              <a:t>cycle.</a:t>
            </a:r>
          </a:p>
          <a:p>
            <a:endParaRPr lang="en-GB" sz="2800" dirty="0"/>
          </a:p>
          <a:p>
            <a:r>
              <a:rPr lang="en-GB" sz="2800" dirty="0"/>
              <a:t>The menstrual cycle consists of </a:t>
            </a:r>
          </a:p>
          <a:p>
            <a:r>
              <a:rPr lang="en-GB" sz="2800" dirty="0"/>
              <a:t>a  number of stages.</a:t>
            </a:r>
          </a:p>
          <a:p>
            <a:endParaRPr lang="en-GB" sz="2800" dirty="0"/>
          </a:p>
          <a:p>
            <a:r>
              <a:rPr lang="en-GB" sz="2800" dirty="0"/>
              <a:t>In this lesson we will learn what </a:t>
            </a:r>
          </a:p>
          <a:p>
            <a:r>
              <a:rPr lang="en-GB" sz="2800" dirty="0"/>
              <a:t>those stages are.....  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95579" y="3015361"/>
            <a:ext cx="4064745" cy="337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If a sperm cell does not meet an egg cell, the lining breaks down and the cycle starts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The most fertile period during the menstrual cycle is approximately 14 days into the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True</a:t>
            </a:r>
            <a:r>
              <a:rPr lang="en-GB" sz="7200" dirty="0"/>
              <a:t> or </a:t>
            </a:r>
            <a:r>
              <a:rPr lang="en-GB" sz="7200" b="1" dirty="0">
                <a:solidFill>
                  <a:srgbClr val="FF0000"/>
                </a:solidFill>
              </a:rPr>
              <a:t>False</a:t>
            </a:r>
            <a:r>
              <a:rPr lang="en-GB" sz="7200" dirty="0"/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9536" y="1628800"/>
            <a:ext cx="8136904" cy="47525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/>
              <a:t>The most fertile period during the menstrual  cycle is approximately 14 days into the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9472" y="1628801"/>
            <a:ext cx="33123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1 – 7</a:t>
            </a:r>
          </a:p>
          <a:p>
            <a:endParaRPr lang="en-GB" sz="2400" b="1" u="sng" dirty="0"/>
          </a:p>
          <a:p>
            <a:r>
              <a:rPr lang="en-GB" sz="2400" dirty="0"/>
              <a:t>The menstruation cycle starts with the </a:t>
            </a:r>
            <a:r>
              <a:rPr lang="en-GB" sz="2400" b="1" u="sng" dirty="0"/>
              <a:t>first day of a woman’s period</a:t>
            </a:r>
            <a:r>
              <a:rPr lang="en-GB" sz="2400" u="sng" dirty="0"/>
              <a:t>. </a:t>
            </a:r>
            <a:r>
              <a:rPr lang="en-GB" sz="2400" dirty="0"/>
              <a:t>This is the name given to the time of the month when the lining of the </a:t>
            </a:r>
            <a:r>
              <a:rPr lang="en-GB" sz="2400" b="1" u="sng" dirty="0"/>
              <a:t>uterus comes away and exits through the vagina as blood. 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6023992" y="1547302"/>
            <a:ext cx="1200950" cy="2457763"/>
            <a:chOff x="4499992" y="1547301"/>
            <a:chExt cx="1200950" cy="2457763"/>
          </a:xfrm>
          <a:solidFill>
            <a:srgbClr val="C00000"/>
          </a:solidFill>
        </p:grpSpPr>
        <p:sp>
          <p:nvSpPr>
            <p:cNvPr id="8" name="Oval 7"/>
            <p:cNvSpPr/>
            <p:nvPr/>
          </p:nvSpPr>
          <p:spPr>
            <a:xfrm>
              <a:off x="4716016" y="1700808"/>
              <a:ext cx="86409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932040" y="321297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4860032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4932040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4788024" y="249289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471601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5004048" y="234888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507605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48064" y="1916832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148064" y="162880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644008" y="177281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 rot="1206907">
              <a:off x="5196886" y="1547301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 rot="19498206">
              <a:off x="4609660" y="155770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499992" y="1556792"/>
              <a:ext cx="1152128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Oval 23"/>
          <p:cNvSpPr/>
          <p:nvPr/>
        </p:nvSpPr>
        <p:spPr>
          <a:xfrm>
            <a:off x="6456040" y="3212976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75419" y="1171489"/>
            <a:ext cx="33123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1 – 7</a:t>
            </a:r>
          </a:p>
          <a:p>
            <a:endParaRPr lang="en-GB" sz="2400" b="1" u="sng" dirty="0"/>
          </a:p>
          <a:p>
            <a:r>
              <a:rPr lang="en-GB" sz="2400" dirty="0"/>
              <a:t>The menstruation cycle starts with the </a:t>
            </a:r>
            <a:r>
              <a:rPr lang="en-GB" sz="2400" b="1" u="sng" dirty="0"/>
              <a:t>first day of a woman’s period</a:t>
            </a:r>
            <a:r>
              <a:rPr lang="en-GB" sz="2400" u="sng" dirty="0"/>
              <a:t>. </a:t>
            </a:r>
            <a:r>
              <a:rPr lang="en-GB" sz="2400" dirty="0"/>
              <a:t>This is the name given to the time of the month when the lining of the </a:t>
            </a:r>
            <a:r>
              <a:rPr lang="en-GB" sz="2400" b="1" u="sng" dirty="0"/>
              <a:t>uterus comes away and exits through the vagina as blood. 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6023992" y="1547302"/>
            <a:ext cx="1200950" cy="2457763"/>
            <a:chOff x="4499992" y="1547301"/>
            <a:chExt cx="1200950" cy="2457763"/>
          </a:xfrm>
          <a:solidFill>
            <a:srgbClr val="C00000"/>
          </a:solidFill>
        </p:grpSpPr>
        <p:sp>
          <p:nvSpPr>
            <p:cNvPr id="8" name="Oval 7"/>
            <p:cNvSpPr/>
            <p:nvPr/>
          </p:nvSpPr>
          <p:spPr>
            <a:xfrm>
              <a:off x="4716016" y="1700808"/>
              <a:ext cx="86409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932040" y="321297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4860032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4932040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4788024" y="249289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471601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5004048" y="234888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507605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48064" y="1916832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148064" y="162880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644008" y="177281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 rot="1206907">
              <a:off x="5196886" y="1547301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 rot="19498206">
              <a:off x="4609660" y="155770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499992" y="1556792"/>
              <a:ext cx="1152128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Oval 23"/>
          <p:cNvSpPr/>
          <p:nvPr/>
        </p:nvSpPr>
        <p:spPr>
          <a:xfrm>
            <a:off x="6456040" y="3212976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495600" y="1556792"/>
            <a:ext cx="7632848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In the back of your book – </a:t>
            </a:r>
          </a:p>
          <a:p>
            <a:pPr algn="ctr"/>
            <a:r>
              <a:rPr lang="en-GB" sz="4000" dirty="0"/>
              <a:t>take a </a:t>
            </a:r>
            <a:r>
              <a:rPr lang="en-GB" sz="4000" b="1" dirty="0"/>
              <a:t>whole page</a:t>
            </a:r>
            <a:r>
              <a:rPr lang="en-GB" sz="4000" dirty="0"/>
              <a:t> to....</a:t>
            </a:r>
          </a:p>
          <a:p>
            <a:pPr algn="ctr"/>
            <a:endParaRPr lang="en-GB" sz="3600" dirty="0"/>
          </a:p>
          <a:p>
            <a:pPr algn="ctr"/>
            <a:r>
              <a:rPr lang="en-GB" sz="3600" dirty="0"/>
              <a:t>Write how many millilitres of blood you think a female loses during menstruation.</a:t>
            </a: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371144">
            <a:off x="955965" y="2083534"/>
            <a:ext cx="107112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>
                <a:solidFill>
                  <a:srgbClr val="FF0000"/>
                </a:solidFill>
              </a:rPr>
              <a:t>Let’s Vote!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7589" y="1063477"/>
            <a:ext cx="33123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1 – 7</a:t>
            </a:r>
          </a:p>
          <a:p>
            <a:endParaRPr lang="en-GB" sz="2400" b="1" u="sng" dirty="0"/>
          </a:p>
          <a:p>
            <a:r>
              <a:rPr lang="en-GB" sz="2400" dirty="0"/>
              <a:t>The menstruation cycle starts with the </a:t>
            </a:r>
            <a:r>
              <a:rPr lang="en-GB" sz="2400" b="1" u="sng" dirty="0"/>
              <a:t>first day of a woman’s period</a:t>
            </a:r>
            <a:r>
              <a:rPr lang="en-GB" sz="2400" u="sng" dirty="0"/>
              <a:t>. </a:t>
            </a:r>
            <a:r>
              <a:rPr lang="en-GB" sz="2400" dirty="0"/>
              <a:t>This is the name given to the time of the month when the lining of the </a:t>
            </a:r>
            <a:r>
              <a:rPr lang="en-GB" sz="2400" b="1" u="sng" dirty="0"/>
              <a:t>uterus comes away and exits through the vagina as blood. 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6023992" y="1547302"/>
            <a:ext cx="1200950" cy="2457763"/>
            <a:chOff x="4499992" y="1547301"/>
            <a:chExt cx="1200950" cy="2457763"/>
          </a:xfrm>
          <a:solidFill>
            <a:srgbClr val="C00000"/>
          </a:solidFill>
        </p:grpSpPr>
        <p:sp>
          <p:nvSpPr>
            <p:cNvPr id="8" name="Oval 7"/>
            <p:cNvSpPr/>
            <p:nvPr/>
          </p:nvSpPr>
          <p:spPr>
            <a:xfrm>
              <a:off x="4716016" y="1700808"/>
              <a:ext cx="86409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932040" y="321297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4860032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4932040" y="285293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4788024" y="249289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471601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5004048" y="234888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5076056" y="213285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48064" y="1916832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5148064" y="1628800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644008" y="177281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 rot="1206907">
              <a:off x="5196886" y="1547301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 rot="19498206">
              <a:off x="4609660" y="1557706"/>
              <a:ext cx="504056" cy="79208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499992" y="1556792"/>
              <a:ext cx="1152128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Oval 23"/>
          <p:cNvSpPr/>
          <p:nvPr/>
        </p:nvSpPr>
        <p:spPr>
          <a:xfrm>
            <a:off x="6456040" y="3212976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6456040" y="3284984"/>
            <a:ext cx="432048" cy="7200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495600" y="1556792"/>
            <a:ext cx="7632848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/>
              <a:t>A female only loses</a:t>
            </a:r>
          </a:p>
          <a:p>
            <a:pPr algn="ctr"/>
            <a:r>
              <a:rPr lang="en-GB" sz="4000" b="1" dirty="0"/>
              <a:t>35 millilitres</a:t>
            </a:r>
            <a:endParaRPr lang="en-GB" sz="4000" dirty="0"/>
          </a:p>
          <a:p>
            <a:pPr algn="ctr"/>
            <a:r>
              <a:rPr lang="en-GB" sz="4000" dirty="0"/>
              <a:t>of blood during menstruation.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(That’s about an egg-cup full)</a:t>
            </a:r>
            <a:r>
              <a:rPr lang="en-GB" sz="2800" b="1" dirty="0"/>
              <a:t> </a:t>
            </a:r>
            <a:endParaRPr lang="en-GB" sz="2400" b="1" dirty="0"/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5360" y="1600169"/>
            <a:ext cx="37444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8 - 13</a:t>
            </a:r>
          </a:p>
          <a:p>
            <a:endParaRPr lang="en-GB" sz="2400" b="1" u="sng" dirty="0"/>
          </a:p>
          <a:p>
            <a:r>
              <a:rPr lang="en-GB" sz="2400" dirty="0"/>
              <a:t>Around day 7 the blood flow stops. </a:t>
            </a:r>
          </a:p>
          <a:p>
            <a:endParaRPr lang="en-GB" sz="2400" dirty="0"/>
          </a:p>
          <a:p>
            <a:r>
              <a:rPr lang="en-GB" sz="2400" dirty="0"/>
              <a:t>The </a:t>
            </a:r>
            <a:r>
              <a:rPr lang="en-GB" sz="2400" b="1" u="sng" dirty="0"/>
              <a:t>lining of the uterus begins  to build up again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/>
              <a:t>At this time an egg starts to mature in one of the ovaries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073721" y="1650462"/>
            <a:ext cx="1247127" cy="2025683"/>
            <a:chOff x="4549720" y="1650461"/>
            <a:chExt cx="1247127" cy="2025683"/>
          </a:xfrm>
        </p:grpSpPr>
        <p:sp>
          <p:nvSpPr>
            <p:cNvPr id="4" name="Oval 3"/>
            <p:cNvSpPr/>
            <p:nvPr/>
          </p:nvSpPr>
          <p:spPr>
            <a:xfrm rot="20924121">
              <a:off x="4549720" y="1650692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 rot="789185">
              <a:off x="5372953" y="1650461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Oval 7"/>
          <p:cNvSpPr/>
          <p:nvPr/>
        </p:nvSpPr>
        <p:spPr>
          <a:xfrm>
            <a:off x="4223792" y="1844824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5" y="260648"/>
            <a:ext cx="7377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03512" y="2780928"/>
            <a:ext cx="3816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Day  14 (The Middle)</a:t>
            </a:r>
          </a:p>
          <a:p>
            <a:endParaRPr lang="en-GB" sz="2400" b="1" u="sng" dirty="0"/>
          </a:p>
          <a:p>
            <a:r>
              <a:rPr lang="en-GB" sz="2400" dirty="0"/>
              <a:t>On the 14</a:t>
            </a:r>
            <a:r>
              <a:rPr lang="en-GB" sz="2400" baseline="30000" dirty="0"/>
              <a:t>th</a:t>
            </a:r>
            <a:r>
              <a:rPr lang="en-GB" sz="2400" dirty="0"/>
              <a:t> day which is the middle of the cycle, an egg is released by an ovary into the oviduct.  </a:t>
            </a:r>
            <a:endParaRPr lang="en-GB" sz="2400" b="1" u="sng" dirty="0"/>
          </a:p>
          <a:p>
            <a:endParaRPr lang="en-GB" sz="2400" dirty="0"/>
          </a:p>
        </p:txBody>
      </p:sp>
      <p:grpSp>
        <p:nvGrpSpPr>
          <p:cNvPr id="2" name="Group 3"/>
          <p:cNvGrpSpPr/>
          <p:nvPr/>
        </p:nvGrpSpPr>
        <p:grpSpPr>
          <a:xfrm>
            <a:off x="6073721" y="1650462"/>
            <a:ext cx="1247127" cy="2025683"/>
            <a:chOff x="4549720" y="1650461"/>
            <a:chExt cx="1247127" cy="2025683"/>
          </a:xfrm>
        </p:grpSpPr>
        <p:sp>
          <p:nvSpPr>
            <p:cNvPr id="5" name="Oval 4"/>
            <p:cNvSpPr/>
            <p:nvPr/>
          </p:nvSpPr>
          <p:spPr>
            <a:xfrm rot="20924121">
              <a:off x="4549720" y="1650692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 rot="789185">
              <a:off x="5372953" y="1650461"/>
              <a:ext cx="423894" cy="202545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Oval 7"/>
          <p:cNvSpPr/>
          <p:nvPr/>
        </p:nvSpPr>
        <p:spPr>
          <a:xfrm>
            <a:off x="4223792" y="1844824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1" y="6381327"/>
            <a:ext cx="12192001" cy="487021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l/o: To understand and be able to explain the menstruation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1221E-6 C -0.00748 -0.00185 -0.01511 -0.0037 -0.02258 -0.00555 C -0.03074 -0.01318 -0.03977 -0.01503 -0.04932 -0.01688 C -0.05209 -0.01804 -0.05539 -0.01827 -0.05782 -0.02058 C -0.06563 -0.02752 -0.07293 -0.03908 -0.08178 -0.04324 C -0.08456 -0.04694 -0.08734 -0.05065 -0.09011 -0.05435 C -0.0915 -0.0562 -0.09445 -0.06013 -0.09445 -0.06013 C -0.09602 -0.0666 -0.0948 -0.06429 -0.09723 -0.06753 " pathEditMode="relative" ptsTypes="fffffff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964</Words>
  <Application>Microsoft Office PowerPoint</Application>
  <PresentationFormat>Widescreen</PresentationFormat>
  <Paragraphs>124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Century Gothic</vt:lpstr>
      <vt:lpstr>Comic Sans MS</vt:lpstr>
      <vt:lpstr>Office Theme</vt:lpstr>
      <vt:lpstr>Menstruation</vt:lpstr>
      <vt:lpstr>60 second challenge!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10 minutes</vt:lpstr>
      <vt:lpstr>Do you know what females use to keep clean during their period (menstruation)?</vt:lpstr>
      <vt:lpstr>Tampons</vt:lpstr>
      <vt:lpstr>Sanitary Towels (or pads)</vt:lpstr>
      <vt:lpstr>PowerPoint Presentation</vt:lpstr>
      <vt:lpstr>Contraception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</vt:vector>
  </TitlesOfParts>
  <Company>Alperton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R Baddeley</cp:lastModifiedBy>
  <cp:revision>55</cp:revision>
  <dcterms:created xsi:type="dcterms:W3CDTF">2011-10-29T10:33:52Z</dcterms:created>
  <dcterms:modified xsi:type="dcterms:W3CDTF">2019-04-30T09:31:02Z</dcterms:modified>
</cp:coreProperties>
</file>