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87" r:id="rId2"/>
    <p:sldId id="273" r:id="rId3"/>
    <p:sldId id="283" r:id="rId4"/>
    <p:sldId id="267" r:id="rId5"/>
    <p:sldId id="286" r:id="rId6"/>
    <p:sldId id="285" r:id="rId7"/>
    <p:sldId id="259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03" autoAdjust="0"/>
  </p:normalViewPr>
  <p:slideViewPr>
    <p:cSldViewPr>
      <p:cViewPr varScale="1">
        <p:scale>
          <a:sx n="83" d="100"/>
          <a:sy n="83" d="100"/>
        </p:scale>
        <p:origin x="65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20D54-0CC0-4568-8D83-600DBD55F4C5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2709-18CA-494F-BE38-21893F171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17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0E3FA9-FE04-4265-A40A-83D81C82C183}" type="slidenum">
              <a:rPr lang="en-GB" altLang="en-US" smtClean="0"/>
              <a:pPr eaLnBrk="1" hangingPunct="1"/>
              <a:t>4</a:t>
            </a:fld>
            <a:endParaRPr lang="en-GB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F2DB-B54E-4575-A2F6-533CEBA915FB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BC42-5F1B-4D6C-A053-9A5A8E672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5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F2DB-B54E-4575-A2F6-533CEBA915FB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BC42-5F1B-4D6C-A053-9A5A8E672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56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F2DB-B54E-4575-A2F6-533CEBA915FB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BC42-5F1B-4D6C-A053-9A5A8E672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14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F2DB-B54E-4575-A2F6-533CEBA915FB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BC42-5F1B-4D6C-A053-9A5A8E672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F2DB-B54E-4575-A2F6-533CEBA915FB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BC42-5F1B-4D6C-A053-9A5A8E672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30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F2DB-B54E-4575-A2F6-533CEBA915FB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BC42-5F1B-4D6C-A053-9A5A8E672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94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F2DB-B54E-4575-A2F6-533CEBA915FB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BC42-5F1B-4D6C-A053-9A5A8E672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63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F2DB-B54E-4575-A2F6-533CEBA915FB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BC42-5F1B-4D6C-A053-9A5A8E672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374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F2DB-B54E-4575-A2F6-533CEBA915FB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BC42-5F1B-4D6C-A053-9A5A8E672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02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F2DB-B54E-4575-A2F6-533CEBA915FB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BC42-5F1B-4D6C-A053-9A5A8E672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82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F2DB-B54E-4575-A2F6-533CEBA915FB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BC42-5F1B-4D6C-A053-9A5A8E672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80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CF2DB-B54E-4575-A2F6-533CEBA915FB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BC42-5F1B-4D6C-A053-9A5A8E672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00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8PFQAYsYXe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1863" y="1008897"/>
            <a:ext cx="7772400" cy="1470025"/>
          </a:xfrm>
        </p:spPr>
        <p:txBody>
          <a:bodyPr>
            <a:normAutofit/>
          </a:bodyPr>
          <a:lstStyle/>
          <a:p>
            <a:pPr lvl="0"/>
            <a:r>
              <a:rPr lang="en-US" u="sng" dirty="0" err="1" smtClean="0">
                <a:latin typeface="Century Gothic" panose="020B0502020202020204" pitchFamily="34" charset="0"/>
                <a:cs typeface="Times New Roman" pitchFamily="18" charset="0"/>
              </a:rPr>
              <a:t>Fertilisation</a:t>
            </a:r>
            <a:r>
              <a:rPr lang="en-US" u="sng" dirty="0" smtClean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u="sng" dirty="0">
                <a:latin typeface="Century Gothic" panose="020B0502020202020204" pitchFamily="34" charset="0"/>
                <a:cs typeface="Times New Roman" pitchFamily="18" charset="0"/>
              </a:rPr>
              <a:t>and </a:t>
            </a:r>
            <a:r>
              <a:rPr lang="en-US" u="sng" dirty="0" smtClean="0">
                <a:latin typeface="Century Gothic" panose="020B0502020202020204" pitchFamily="34" charset="0"/>
                <a:cs typeface="Times New Roman" pitchFamily="18" charset="0"/>
              </a:rPr>
              <a:t>Implantation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727616" y="3284985"/>
            <a:ext cx="8706681" cy="3831525"/>
            <a:chOff x="168085" y="404664"/>
            <a:chExt cx="8706681" cy="3831525"/>
          </a:xfrm>
        </p:grpSpPr>
        <p:grpSp>
          <p:nvGrpSpPr>
            <p:cNvPr id="5" name="Group 4"/>
            <p:cNvGrpSpPr/>
            <p:nvPr/>
          </p:nvGrpSpPr>
          <p:grpSpPr>
            <a:xfrm>
              <a:off x="168085" y="404664"/>
              <a:ext cx="2808312" cy="3831525"/>
              <a:chOff x="168085" y="404664"/>
              <a:chExt cx="2808312" cy="383152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68085" y="404664"/>
                <a:ext cx="2808312" cy="3384376"/>
              </a:xfrm>
              <a:prstGeom prst="rect">
                <a:avLst/>
              </a:prstGeom>
              <a:solidFill>
                <a:srgbClr val="C3864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95536" y="1412776"/>
                <a:ext cx="23762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>
                    <a:latin typeface="Comic Sans MS" panose="030F0702030302020204" pitchFamily="66" charset="0"/>
                  </a:rPr>
                  <a:t>Developing</a:t>
                </a:r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  <p:pic>
            <p:nvPicPr>
              <p:cNvPr id="18" name="Picture 2" descr="Image result for bronze medal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5696" y="589955"/>
                <a:ext cx="1040058" cy="1053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81246" y="2204864"/>
                <a:ext cx="237626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dirty="0">
                    <a:latin typeface="Century Gothic" panose="020B0502020202020204" pitchFamily="34" charset="0"/>
                  </a:rPr>
                  <a:t>I can: </a:t>
                </a:r>
                <a:r>
                  <a:rPr lang="en-GB" dirty="0">
                    <a:latin typeface="Century Gothic" panose="020B0502020202020204" pitchFamily="34" charset="0"/>
                    <a:cs typeface="Times New Roman" pitchFamily="18" charset="0"/>
                  </a:rPr>
                  <a:t>State what is meant by fertilisation.</a:t>
                </a:r>
              </a:p>
              <a:p>
                <a:endParaRPr lang="en-GB" dirty="0">
                  <a:latin typeface="Century Gothic" panose="020B0502020202020204" pitchFamily="34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152800" y="404664"/>
              <a:ext cx="2808312" cy="3384376"/>
              <a:chOff x="3152800" y="404664"/>
              <a:chExt cx="2808312" cy="338437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152800" y="404664"/>
                <a:ext cx="2808312" cy="3384376"/>
              </a:xfrm>
              <a:prstGeom prst="rect">
                <a:avLst/>
              </a:prstGeom>
              <a:solidFill>
                <a:srgbClr val="B2B2B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296816" y="1412776"/>
                <a:ext cx="2520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>
                    <a:latin typeface="Comic Sans MS" panose="030F0702030302020204" pitchFamily="66" charset="0"/>
                  </a:rPr>
                  <a:t>Secure </a:t>
                </a:r>
                <a:r>
                  <a:rPr lang="en-GB" b="1" dirty="0">
                    <a:latin typeface="Comic Sans MS" panose="030F0702030302020204" pitchFamily="66" charset="0"/>
                  </a:rPr>
                  <a:t> </a:t>
                </a:r>
                <a:r>
                  <a:rPr lang="en-GB" dirty="0"/>
                  <a:t> </a:t>
                </a:r>
              </a:p>
            </p:txBody>
          </p:sp>
          <p:pic>
            <p:nvPicPr>
              <p:cNvPr id="14" name="Picture 1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0032" y="561884"/>
                <a:ext cx="936104" cy="991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476836" y="2204864"/>
                <a:ext cx="216024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dirty="0">
                    <a:latin typeface="Century Gothic" panose="020B0502020202020204" pitchFamily="34" charset="0"/>
                  </a:rPr>
                  <a:t>I can: </a:t>
                </a:r>
                <a:r>
                  <a:rPr lang="en-GB" dirty="0">
                    <a:latin typeface="Century Gothic" panose="020B0502020202020204" pitchFamily="34" charset="0"/>
                    <a:cs typeface="Times New Roman" pitchFamily="18" charset="0"/>
                  </a:rPr>
                  <a:t>Describe the process of fertilisation.</a:t>
                </a:r>
              </a:p>
              <a:p>
                <a:endParaRPr lang="en-GB" dirty="0">
                  <a:latin typeface="Century Gothic" panose="020B0502020202020204" pitchFamily="34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066454" y="404664"/>
              <a:ext cx="2808312" cy="3384376"/>
              <a:chOff x="6066454" y="404664"/>
              <a:chExt cx="2808312" cy="338437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066454" y="404664"/>
                <a:ext cx="2808312" cy="3384376"/>
              </a:xfrm>
              <a:prstGeom prst="rect">
                <a:avLst/>
              </a:prstGeom>
              <a:solidFill>
                <a:srgbClr val="FF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292485" y="1400402"/>
                <a:ext cx="22322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>
                    <a:latin typeface="Comic Sans MS" panose="030F0702030302020204" pitchFamily="66" charset="0"/>
                  </a:rPr>
                  <a:t>Secure +</a:t>
                </a:r>
                <a:r>
                  <a:rPr lang="en-GB" b="1" dirty="0">
                    <a:latin typeface="Comic Sans MS" panose="030F0702030302020204" pitchFamily="66" charset="0"/>
                  </a:rPr>
                  <a:t> </a:t>
                </a:r>
                <a:r>
                  <a:rPr lang="en-GB" dirty="0"/>
                  <a:t> </a:t>
                </a:r>
              </a:p>
            </p:txBody>
          </p:sp>
          <p:pic>
            <p:nvPicPr>
              <p:cNvPr id="10" name="Picture 1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2400" y="680255"/>
                <a:ext cx="583848" cy="873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238728" y="2204864"/>
                <a:ext cx="24637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dirty="0">
                    <a:latin typeface="Century Gothic" panose="020B0502020202020204" pitchFamily="34" charset="0"/>
                  </a:rPr>
                  <a:t>I can: </a:t>
                </a:r>
                <a:r>
                  <a:rPr lang="en-GB" dirty="0">
                    <a:latin typeface="Century Gothic" panose="020B0502020202020204" pitchFamily="34" charset="0"/>
                    <a:cs typeface="Times New Roman" pitchFamily="18" charset="0"/>
                  </a:rPr>
                  <a:t>Compare internal and external fertilisation.</a:t>
                </a:r>
              </a:p>
              <a:p>
                <a:endParaRPr lang="en-GB" dirty="0">
                  <a:latin typeface="Century Gothic" panose="020B0502020202020204" pitchFamily="34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1710598" y="218473"/>
            <a:ext cx="3145748" cy="583110"/>
          </a:xfrm>
        </p:spPr>
        <p:txBody>
          <a:bodyPr/>
          <a:lstStyle/>
          <a:p>
            <a:fld id="{50EC2267-ACDC-487E-8C48-867A5291A30D}" type="datetime2">
              <a:rPr lang="en-GB" sz="2000" u="sng">
                <a:solidFill>
                  <a:schemeClr val="tx1"/>
                </a:solidFill>
              </a:rPr>
              <a:t>Tuesday, 09 April 2019</a:t>
            </a:fld>
            <a:endParaRPr lang="en-GB" sz="20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57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"/>
            <a:ext cx="8229600" cy="60827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>
                <a:latin typeface="Century Gothic" panose="020B0502020202020204" pitchFamily="34" charset="0"/>
              </a:rPr>
              <a:t>What is fertilisation??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" t="2604" r="2166" b="65861"/>
          <a:stretch/>
        </p:blipFill>
        <p:spPr bwMode="auto">
          <a:xfrm>
            <a:off x="2711625" y="908720"/>
            <a:ext cx="6905857" cy="178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" t="34139" r="2166" b="38884"/>
          <a:stretch/>
        </p:blipFill>
        <p:spPr bwMode="auto">
          <a:xfrm>
            <a:off x="2711624" y="3140969"/>
            <a:ext cx="6905857" cy="15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" t="63341" r="2166" b="3396"/>
          <a:stretch/>
        </p:blipFill>
        <p:spPr bwMode="auto">
          <a:xfrm>
            <a:off x="2701348" y="4972412"/>
            <a:ext cx="6905857" cy="188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06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653137"/>
            <a:ext cx="8229600" cy="1401019"/>
          </a:xfrm>
        </p:spPr>
        <p:txBody>
          <a:bodyPr>
            <a:normAutofit/>
          </a:bodyPr>
          <a:lstStyle/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www.youtube.com/watch?v=8PFQAYsYXeY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" t="26940" r="52380" b="28938"/>
          <a:stretch/>
        </p:blipFill>
        <p:spPr bwMode="auto">
          <a:xfrm>
            <a:off x="2063553" y="188640"/>
            <a:ext cx="8288539" cy="421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04313" y="1016732"/>
            <a:ext cx="1447779" cy="33838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6457890"/>
            <a:ext cx="12192000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l/o: Describe the process of fertilisation and implantation.</a:t>
            </a:r>
          </a:p>
        </p:txBody>
      </p:sp>
      <p:pic>
        <p:nvPicPr>
          <p:cNvPr id="7" name="Picture 2" descr="Image result for bronze med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32551"/>
            <a:ext cx="1040058" cy="10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10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gg c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894" y="3778014"/>
            <a:ext cx="3883794" cy="201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524000" y="1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How are babies made?</a:t>
            </a:r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1524000" y="981076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 dirty="0">
                <a:latin typeface="Century Gothic" panose="020B0502020202020204" pitchFamily="34" charset="0"/>
              </a:rPr>
              <a:t>The male sex cell (sperm) &amp; female sex cell (egg) must join together-FERTILISATION</a:t>
            </a: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7391401" y="3141663"/>
            <a:ext cx="30591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 dirty="0">
                <a:solidFill>
                  <a:srgbClr val="FF0000"/>
                </a:solidFill>
                <a:latin typeface="Comic Sans MS" pitchFamily="66" charset="0"/>
              </a:rPr>
              <a:t>Male sex cell- Sperm</a:t>
            </a:r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2208213" y="3573463"/>
            <a:ext cx="24495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Female sex cell- Egg</a:t>
            </a:r>
          </a:p>
        </p:txBody>
      </p:sp>
      <p:sp>
        <p:nvSpPr>
          <p:cNvPr id="12296" name="Line 13"/>
          <p:cNvSpPr>
            <a:spLocks noChangeShapeType="1"/>
          </p:cNvSpPr>
          <p:nvPr/>
        </p:nvSpPr>
        <p:spPr bwMode="auto">
          <a:xfrm flipH="1">
            <a:off x="7176120" y="3573464"/>
            <a:ext cx="1080119" cy="1211458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719513" y="5661249"/>
            <a:ext cx="5544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Key word: </a:t>
            </a:r>
            <a:r>
              <a:rPr lang="en-GB" sz="4400" b="1" dirty="0">
                <a:latin typeface="Comic Sans MS" panose="030F0702030302020204" pitchFamily="66" charset="0"/>
              </a:rPr>
              <a:t>gametes</a:t>
            </a:r>
          </a:p>
        </p:txBody>
      </p:sp>
      <p:sp>
        <p:nvSpPr>
          <p:cNvPr id="12295" name="Line 12"/>
          <p:cNvSpPr>
            <a:spLocks noChangeShapeType="1"/>
          </p:cNvSpPr>
          <p:nvPr/>
        </p:nvSpPr>
        <p:spPr bwMode="auto">
          <a:xfrm>
            <a:off x="3719513" y="4221164"/>
            <a:ext cx="1655762" cy="720725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457890"/>
            <a:ext cx="12192000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l/o: Describe the process of fertilisation and implantation.</a:t>
            </a:r>
          </a:p>
        </p:txBody>
      </p:sp>
    </p:spTree>
    <p:extLst>
      <p:ext uri="{BB962C8B-B14F-4D97-AF65-F5344CB8AC3E}">
        <p14:creationId xmlns:p14="http://schemas.microsoft.com/office/powerpoint/2010/main" val="25324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3" t="18103" r="17484" b="17672"/>
          <a:stretch/>
        </p:blipFill>
        <p:spPr bwMode="auto">
          <a:xfrm>
            <a:off x="2478700" y="0"/>
            <a:ext cx="7548401" cy="648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965" y="260648"/>
            <a:ext cx="936104" cy="99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457890"/>
            <a:ext cx="12192000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l/o: Describe the process of fertilisation and implantation.</a:t>
            </a:r>
          </a:p>
        </p:txBody>
      </p:sp>
    </p:spTree>
    <p:extLst>
      <p:ext uri="{BB962C8B-B14F-4D97-AF65-F5344CB8AC3E}">
        <p14:creationId xmlns:p14="http://schemas.microsoft.com/office/powerpoint/2010/main" val="201872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8" t="16595" r="32267" b="25862"/>
          <a:stretch/>
        </p:blipFill>
        <p:spPr bwMode="auto">
          <a:xfrm>
            <a:off x="2207568" y="12060"/>
            <a:ext cx="7416824" cy="647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457890"/>
            <a:ext cx="12192000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l/o: Describe the process of fertilisation and implantation.</a:t>
            </a:r>
          </a:p>
        </p:txBody>
      </p:sp>
    </p:spTree>
    <p:extLst>
      <p:ext uri="{BB962C8B-B14F-4D97-AF65-F5344CB8AC3E}">
        <p14:creationId xmlns:p14="http://schemas.microsoft.com/office/powerpoint/2010/main" val="104330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Internal and External Fertilisation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44825"/>
            <a:ext cx="8229600" cy="4281339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Internal – inside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External – outside 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1408131"/>
            <a:ext cx="583848" cy="87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457890"/>
            <a:ext cx="12192000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l/o: Describe the process of fertilisation and implantation.</a:t>
            </a:r>
          </a:p>
        </p:txBody>
      </p:sp>
    </p:spTree>
    <p:extLst>
      <p:ext uri="{BB962C8B-B14F-4D97-AF65-F5344CB8AC3E}">
        <p14:creationId xmlns:p14="http://schemas.microsoft.com/office/powerpoint/2010/main" val="44963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2943" y="247750"/>
            <a:ext cx="85092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Your job is the create a cartoon that shows the steps of fertilisation and implantation.</a:t>
            </a:r>
          </a:p>
          <a:p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The cartoon will help year 6 pupils understand what happens in fertilisation.</a:t>
            </a:r>
          </a:p>
          <a:p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2773655"/>
            <a:ext cx="3619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ular Callout 3"/>
          <p:cNvSpPr/>
          <p:nvPr/>
        </p:nvSpPr>
        <p:spPr>
          <a:xfrm>
            <a:off x="1519747" y="188640"/>
            <a:ext cx="8892480" cy="2520280"/>
          </a:xfrm>
          <a:prstGeom prst="wedgeRoundRectCallout">
            <a:avLst>
              <a:gd name="adj1" fmla="val -38205"/>
              <a:gd name="adj2" fmla="val 91490"/>
              <a:gd name="adj3" fmla="val 16667"/>
            </a:avLst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94609" y="2906240"/>
            <a:ext cx="50405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-Draw 4 pictures to show the steps of fertilisation.  </a:t>
            </a:r>
          </a:p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-Write a sentence to explain what is going on.</a:t>
            </a:r>
          </a:p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-Make it fun and educational!</a:t>
            </a:r>
            <a:endParaRPr lang="en-US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57890"/>
            <a:ext cx="12192000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l/o: Describe the process of fertilisation and implantation.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51618" y="3530833"/>
            <a:ext cx="18722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Extension: Explain why a couple wanting to have a baby may not be successful straight away.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770" y="3573016"/>
            <a:ext cx="583848" cy="87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3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9536" y="548680"/>
            <a:ext cx="828092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An egg is released from the ovary of a woman…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672064" y="1844824"/>
            <a:ext cx="2304256" cy="21602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  <a:alpha val="5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95400" y="3140968"/>
            <a:ext cx="4320480" cy="424847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59896" y="2996952"/>
            <a:ext cx="1296144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087888" y="3501008"/>
            <a:ext cx="1512168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519936" y="3933056"/>
            <a:ext cx="1368152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07568" y="544522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Ovary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8976320" y="1412776"/>
            <a:ext cx="1440160" cy="936104"/>
          </a:xfrm>
          <a:prstGeom prst="wedgeEllipseCallout">
            <a:avLst>
              <a:gd name="adj1" fmla="val -50316"/>
              <a:gd name="adj2" fmla="val 69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Comic Sans MS" pitchFamily="66" charset="0"/>
              </a:rPr>
              <a:t>Weeeeeeeee</a:t>
            </a:r>
            <a:r>
              <a:rPr lang="en-GB" dirty="0">
                <a:latin typeface="Comic Sans MS" pitchFamily="66" charset="0"/>
              </a:rPr>
              <a:t>!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6146" name="Picture 2" descr="C:\Documents and Settings\Han\Local Settings\Temporary Internet Files\Content.IE5\3OEBFDAE\MC90043473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8209" y="2204865"/>
            <a:ext cx="422777" cy="422777"/>
          </a:xfrm>
          <a:prstGeom prst="rect">
            <a:avLst/>
          </a:prstGeom>
        </p:spPr>
      </p:pic>
      <p:pic>
        <p:nvPicPr>
          <p:cNvPr id="17" name="Picture 2" descr="C:\Documents and Settings\Han\Local Settings\Temporary Internet Files\Content.IE5\3OEBFDAE\MC90043473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6161" y="2276873"/>
            <a:ext cx="422777" cy="422777"/>
          </a:xfrm>
          <a:prstGeom prst="rect">
            <a:avLst/>
          </a:prstGeom>
          <a:noFill/>
        </p:spPr>
      </p:pic>
      <p:sp>
        <p:nvSpPr>
          <p:cNvPr id="18" name="Arc 17"/>
          <p:cNvSpPr/>
          <p:nvPr/>
        </p:nvSpPr>
        <p:spPr>
          <a:xfrm flipV="1">
            <a:off x="7752184" y="2636912"/>
            <a:ext cx="720080" cy="43204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Callout 18"/>
          <p:cNvSpPr/>
          <p:nvPr/>
        </p:nvSpPr>
        <p:spPr>
          <a:xfrm>
            <a:off x="2423592" y="1772816"/>
            <a:ext cx="2088232" cy="10081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mic Sans MS" pitchFamily="66" charset="0"/>
              </a:rPr>
              <a:t>Bye-bye egg!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0" y="0"/>
            <a:ext cx="3563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Here’s an example: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457890"/>
            <a:ext cx="12192000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l/o: Describe the process of fertilisation and implantation.</a:t>
            </a:r>
          </a:p>
        </p:txBody>
      </p:sp>
    </p:spTree>
    <p:extLst>
      <p:ext uri="{BB962C8B-B14F-4D97-AF65-F5344CB8AC3E}">
        <p14:creationId xmlns:p14="http://schemas.microsoft.com/office/powerpoint/2010/main" val="383652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Custom 2">
      <a:dk1>
        <a:sysClr val="windowText" lastClr="000000"/>
      </a:dk1>
      <a:lt1>
        <a:srgbClr val="C3D69B"/>
      </a:lt1>
      <a:dk2>
        <a:srgbClr val="1F497D"/>
      </a:dk2>
      <a:lt2>
        <a:srgbClr val="C3D69B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2270</TotalTime>
  <Words>255</Words>
  <Application>Microsoft Office PowerPoint</Application>
  <PresentationFormat>Widescreen</PresentationFormat>
  <Paragraphs>43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Comic Sans MS</vt:lpstr>
      <vt:lpstr>Times New Roman</vt:lpstr>
      <vt:lpstr>Theme2</vt:lpstr>
      <vt:lpstr>Fertilisation and Implantation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Internal and External Fertilisation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 Baddeley</cp:lastModifiedBy>
  <cp:revision>65</cp:revision>
  <dcterms:created xsi:type="dcterms:W3CDTF">2013-08-17T11:23:48Z</dcterms:created>
  <dcterms:modified xsi:type="dcterms:W3CDTF">2019-04-09T09:05:23Z</dcterms:modified>
</cp:coreProperties>
</file>