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279" r:id="rId4"/>
    <p:sldId id="292" r:id="rId5"/>
    <p:sldId id="293" r:id="rId6"/>
    <p:sldId id="282" r:id="rId7"/>
    <p:sldId id="294" r:id="rId8"/>
    <p:sldId id="284" r:id="rId9"/>
    <p:sldId id="295" r:id="rId10"/>
    <p:sldId id="286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77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F0000"/>
    <a:srgbClr val="EE7918"/>
    <a:srgbClr val="6DCC26"/>
    <a:srgbClr val="E754B6"/>
    <a:srgbClr val="FFFF00"/>
    <a:srgbClr val="32B3A2"/>
    <a:srgbClr val="6B388C"/>
    <a:srgbClr val="D9F4C4"/>
    <a:srgbClr val="005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124" d="100"/>
          <a:sy n="124" d="100"/>
        </p:scale>
        <p:origin x="1128" y="176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79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1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53362" y="512762"/>
            <a:ext cx="7886700" cy="160436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National Curriculum Objective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783418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Identify horizontal and vertical lines and pairs of perpendicular and parallel lines.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8669" y="2797781"/>
            <a:ext cx="6227807" cy="2795712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649" y="1232955"/>
            <a:ext cx="77128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Parallel lines run alongside each other in pairs.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would never meet if they carried on.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always the same distance apart.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5705702"/>
            <a:ext cx="4873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shown, in maths, with these arrows.</a:t>
            </a:r>
            <a:endParaRPr lang="en-GB" kern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783915" y="2954568"/>
            <a:ext cx="3458309" cy="1907884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111540" y="3479147"/>
            <a:ext cx="3458309" cy="1907884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352925" y="3775393"/>
            <a:ext cx="233963" cy="341727"/>
            <a:chOff x="4429125" y="3910013"/>
            <a:chExt cx="233963" cy="34172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29125" y="3910013"/>
              <a:ext cx="233963" cy="100012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598084" y="4032665"/>
              <a:ext cx="35419" cy="219075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665469" y="4312792"/>
            <a:ext cx="233963" cy="341727"/>
            <a:chOff x="4429125" y="3910013"/>
            <a:chExt cx="233963" cy="341727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29125" y="3910013"/>
              <a:ext cx="233963" cy="100012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4598084" y="4032665"/>
              <a:ext cx="35419" cy="219075"/>
            </a:xfrm>
            <a:prstGeom prst="line">
              <a:avLst/>
            </a:prstGeom>
            <a:ln w="76200">
              <a:solidFill>
                <a:srgbClr val="0052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8669" y="1794709"/>
            <a:ext cx="6227807" cy="3692104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005932" y="3905251"/>
            <a:ext cx="926722" cy="92672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649" y="1310578"/>
            <a:ext cx="771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Perpendicular lines are pairs of lines that meet at a right angle.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49" y="5591402"/>
            <a:ext cx="754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They are usually marked by using the right-angle symbol at the point where they meet.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044266" y="2324100"/>
            <a:ext cx="7284" cy="250787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3005932" y="4771235"/>
            <a:ext cx="3233737" cy="3137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5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8195" y="5324702"/>
            <a:ext cx="7184730" cy="818923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916063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1403" y="1310578"/>
            <a:ext cx="771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Look at these shapes.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829309" y="5398265"/>
            <a:ext cx="7542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How many pairs of parallel lines can you see in each shape?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How many pairs of perpendicular lines can you see in each shape?</a:t>
            </a:r>
          </a:p>
        </p:txBody>
      </p:sp>
      <p:sp>
        <p:nvSpPr>
          <p:cNvPr id="6" name="Rectangle 5"/>
          <p:cNvSpPr/>
          <p:nvPr/>
        </p:nvSpPr>
        <p:spPr>
          <a:xfrm>
            <a:off x="978195" y="1786855"/>
            <a:ext cx="7184730" cy="3305262"/>
          </a:xfrm>
          <a:prstGeom prst="rect">
            <a:avLst/>
          </a:prstGeom>
          <a:solidFill>
            <a:srgbClr val="D9F4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Isosceles Triangle 6"/>
          <p:cNvSpPr/>
          <p:nvPr/>
        </p:nvSpPr>
        <p:spPr>
          <a:xfrm>
            <a:off x="6696079" y="2112959"/>
            <a:ext cx="1208015" cy="1426128"/>
          </a:xfrm>
          <a:prstGeom prst="triangle">
            <a:avLst>
              <a:gd name="adj" fmla="val 0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6962862" y="3850546"/>
            <a:ext cx="1023457" cy="830510"/>
          </a:xfrm>
          <a:prstGeom prst="rightArrow">
            <a:avLst/>
          </a:prstGeom>
          <a:solidFill>
            <a:srgbClr val="6B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-Shape 8"/>
          <p:cNvSpPr/>
          <p:nvPr/>
        </p:nvSpPr>
        <p:spPr>
          <a:xfrm>
            <a:off x="5268286" y="3539087"/>
            <a:ext cx="1275127" cy="1334917"/>
          </a:xfrm>
          <a:prstGeom prst="corner">
            <a:avLst/>
          </a:prstGeom>
          <a:solidFill>
            <a:srgbClr val="32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apezoid 9"/>
          <p:cNvSpPr/>
          <p:nvPr/>
        </p:nvSpPr>
        <p:spPr>
          <a:xfrm>
            <a:off x="4570560" y="2038525"/>
            <a:ext cx="1754739" cy="1149292"/>
          </a:xfrm>
          <a:prstGeom prst="trapezoi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hevron 11"/>
          <p:cNvSpPr/>
          <p:nvPr/>
        </p:nvSpPr>
        <p:spPr>
          <a:xfrm>
            <a:off x="3668986" y="3539086"/>
            <a:ext cx="1144061" cy="1334917"/>
          </a:xfrm>
          <a:prstGeom prst="chevron">
            <a:avLst/>
          </a:prstGeom>
          <a:solidFill>
            <a:srgbClr val="E75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2568" y="3613507"/>
            <a:ext cx="1911179" cy="820988"/>
          </a:xfrm>
          <a:prstGeom prst="rect">
            <a:avLst/>
          </a:prstGeom>
          <a:solidFill>
            <a:srgbClr val="6DCC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Isosceles Triangle 13"/>
          <p:cNvSpPr/>
          <p:nvPr/>
        </p:nvSpPr>
        <p:spPr>
          <a:xfrm>
            <a:off x="2627545" y="2038525"/>
            <a:ext cx="1571647" cy="1268834"/>
          </a:xfrm>
          <a:prstGeom prst="triangle">
            <a:avLst/>
          </a:prstGeom>
          <a:solidFill>
            <a:srgbClr val="EE79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xagon 14"/>
          <p:cNvSpPr/>
          <p:nvPr/>
        </p:nvSpPr>
        <p:spPr>
          <a:xfrm>
            <a:off x="1457760" y="2069900"/>
            <a:ext cx="1093452" cy="984964"/>
          </a:xfrm>
          <a:prstGeom prst="hex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4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5849" y="1895475"/>
            <a:ext cx="3705226" cy="4124325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944600" y="2452587"/>
            <a:ext cx="1013956" cy="982495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1890283" y="2466738"/>
            <a:ext cx="1002450" cy="102137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7445" y="1346025"/>
            <a:ext cx="71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Which dots should I join up to make a pair of perpendicular lines?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3469" y="1807533"/>
            <a:ext cx="3111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Remember, we can label lines by naming them after the points they start and end at.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0624" y="3138714"/>
            <a:ext cx="3143680" cy="10903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67299" y="3339881"/>
            <a:ext cx="3044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0" dirty="0"/>
              <a:t>Lines </a:t>
            </a:r>
            <a:r>
              <a:rPr lang="en-GB" b="1" kern="0" dirty="0"/>
              <a:t>AB</a:t>
            </a:r>
            <a:r>
              <a:rPr lang="en-GB" kern="0" dirty="0"/>
              <a:t> and </a:t>
            </a:r>
            <a:r>
              <a:rPr lang="en-GB" b="1" kern="0" dirty="0"/>
              <a:t>BD </a:t>
            </a:r>
            <a:r>
              <a:rPr lang="en-GB" kern="0" dirty="0"/>
              <a:t>will be perpendicular to each other.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 rot="18852001">
            <a:off x="2116256" y="2663121"/>
            <a:ext cx="1644411" cy="1639910"/>
            <a:chOff x="1422638" y="2196397"/>
            <a:chExt cx="1644411" cy="1639910"/>
          </a:xfrm>
        </p:grpSpPr>
        <p:sp>
          <p:nvSpPr>
            <p:cNvPr id="6" name="Oval 5"/>
            <p:cNvSpPr/>
            <p:nvPr/>
          </p:nvSpPr>
          <p:spPr>
            <a:xfrm>
              <a:off x="2914649" y="2198435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2914649" y="3683907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422638" y="2196397"/>
              <a:ext cx="152400" cy="152400"/>
            </a:xfrm>
            <a:prstGeom prst="ellipse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Oval 16"/>
          <p:cNvSpPr/>
          <p:nvPr/>
        </p:nvSpPr>
        <p:spPr>
          <a:xfrm rot="18852001">
            <a:off x="2315356" y="5400352"/>
            <a:ext cx="152400" cy="1524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rot="18852001">
            <a:off x="2742852" y="3336082"/>
            <a:ext cx="152400" cy="1524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819819" y="3499241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2916774" y="2143287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B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980532" y="343294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819052" y="3363047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C</a:t>
            </a:r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2391556" y="54231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1812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39627" y="1735749"/>
            <a:ext cx="5734051" cy="2657476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67445" y="1269825"/>
            <a:ext cx="7176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Which statements about this shape are </a:t>
            </a:r>
            <a:r>
              <a:rPr lang="en-GB" b="1" kern="0" dirty="0">
                <a:solidFill>
                  <a:srgbClr val="000000"/>
                </a:solidFill>
              </a:rPr>
              <a:t>false</a:t>
            </a:r>
            <a:r>
              <a:rPr lang="en-GB" kern="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39628" y="4600576"/>
            <a:ext cx="5734050" cy="1479942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63997" y="4724563"/>
            <a:ext cx="63803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BD is parallel to line AC.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AB is perpendicular to BD.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AB is parallel to line CD.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/>
              <a:t>Line AB is not perpendicular to any other lines.</a:t>
            </a:r>
          </a:p>
          <a:p>
            <a:r>
              <a:rPr lang="en-GB" kern="0" dirty="0"/>
              <a:t>.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906882" y="2255241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A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5763470" y="178582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B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3980532" y="3432941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2885379" y="3911254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C</a:t>
            </a:r>
            <a:endParaRPr lang="en-GB" dirty="0"/>
          </a:p>
        </p:txBody>
      </p:sp>
      <p:sp>
        <p:nvSpPr>
          <p:cNvPr id="25" name="Flowchart: Manual Input 24">
            <a:extLst>
              <a:ext uri="{FF2B5EF4-FFF2-40B4-BE49-F238E27FC236}">
                <a16:creationId xmlns:a16="http://schemas.microsoft.com/office/drawing/2014/main" id="{448E4ECA-4CF1-4CEA-BB94-5A2D17E59539}"/>
              </a:ext>
            </a:extLst>
          </p:cNvPr>
          <p:cNvSpPr/>
          <p:nvPr/>
        </p:nvSpPr>
        <p:spPr>
          <a:xfrm>
            <a:off x="3216154" y="1927043"/>
            <a:ext cx="2536166" cy="2235977"/>
          </a:xfrm>
          <a:prstGeom prst="flowChartManualInput">
            <a:avLst/>
          </a:prstGeom>
          <a:solidFill>
            <a:srgbClr val="0052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5747747" y="3902648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kern="0" dirty="0"/>
              <a:t>D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257464" y="4961690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2400" b="1" kern="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84795" y="5243684"/>
            <a:ext cx="383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FF0000"/>
                </a:solidFill>
                <a:sym typeface="Wingdings 2" panose="05020102010507070707" pitchFamily="18" charset="2"/>
              </a:rPr>
              <a:t></a:t>
            </a:r>
            <a:endParaRPr lang="en-GB" sz="2400" b="1" kern="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18122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8" grpId="0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383678" y="2061054"/>
            <a:ext cx="6436345" cy="548796"/>
          </a:xfrm>
          <a:prstGeom prst="rect">
            <a:avLst/>
          </a:prstGeom>
          <a:solidFill>
            <a:schemeClr val="bg1"/>
          </a:solidFill>
          <a:ln w="38100">
            <a:solidFill>
              <a:srgbClr val="007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13851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902" y="1321312"/>
            <a:ext cx="73852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We can prove that lines are parallel by continuing them and showing that they will not meet.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3679" y="2745401"/>
            <a:ext cx="6436345" cy="3248268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789560" y="3425837"/>
            <a:ext cx="1560725" cy="65160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278086" y="4951424"/>
            <a:ext cx="2072199" cy="711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>
            <a:off x="2789560" y="3425837"/>
            <a:ext cx="3639815" cy="1525587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094B01A-2D69-4D0D-A799-86B75F7607F7}"/>
              </a:ext>
            </a:extLst>
          </p:cNvPr>
          <p:cNvCxnSpPr/>
          <p:nvPr/>
        </p:nvCxnSpPr>
        <p:spPr>
          <a:xfrm flipV="1">
            <a:off x="2278086" y="4951424"/>
            <a:ext cx="4151289" cy="712"/>
          </a:xfrm>
          <a:prstGeom prst="line">
            <a:avLst/>
          </a:prstGeom>
          <a:ln w="76200">
            <a:solidFill>
              <a:srgbClr val="0052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801342" y="2138491"/>
            <a:ext cx="561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If I continue these lines, will they meet eventually?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913851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8251" y="1321312"/>
            <a:ext cx="6581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kern="0" dirty="0">
                <a:solidFill>
                  <a:srgbClr val="000000"/>
                </a:solidFill>
              </a:rPr>
              <a:t>Identify a pair of parallel lines and a pair of perpendicular lines in this picture:</a:t>
            </a:r>
          </a:p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kern="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83679" y="2028825"/>
            <a:ext cx="6436345" cy="3964844"/>
          </a:xfrm>
          <a:prstGeom prst="rect">
            <a:avLst/>
          </a:prstGeom>
          <a:solidFill>
            <a:srgbClr val="C7E8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5574" y="702863"/>
            <a:ext cx="3434448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Parallel and Perpendicular Lines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5" y="2276474"/>
            <a:ext cx="2221140" cy="33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8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" id="{26ABE87F-6999-4AC2-83E7-D67324E079CB}" vid="{C4B83C07-8A97-4B28-9E3D-CD8D69B18D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293</Words>
  <Application>Microsoft Macintosh PowerPoint</Application>
  <PresentationFormat>On-screen Show (4:3)</PresentationFormat>
  <Paragraphs>54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Canlin</dc:creator>
  <cp:lastModifiedBy>Sarah Haden</cp:lastModifiedBy>
  <cp:revision>26</cp:revision>
  <dcterms:created xsi:type="dcterms:W3CDTF">2019-05-07T12:42:58Z</dcterms:created>
  <dcterms:modified xsi:type="dcterms:W3CDTF">2020-04-22T17:02:35Z</dcterms:modified>
</cp:coreProperties>
</file>