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6" r:id="rId12"/>
    <p:sldId id="277" r:id="rId13"/>
    <p:sldId id="278" r:id="rId14"/>
    <p:sldId id="266" r:id="rId15"/>
    <p:sldId id="274" r:id="rId16"/>
    <p:sldId id="267" r:id="rId17"/>
    <p:sldId id="268" r:id="rId18"/>
    <p:sldId id="270" r:id="rId19"/>
    <p:sldId id="271" r:id="rId20"/>
    <p:sldId id="272" r:id="rId21"/>
    <p:sldId id="269" r:id="rId22"/>
    <p:sldId id="273"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dgm:spPr>
        <a:solidFill>
          <a:srgbClr val="CC6600"/>
        </a:solidFill>
      </dgm:spPr>
      <dgm:t>
        <a:bodyPr/>
        <a:lstStyle/>
        <a:p>
          <a:r>
            <a:rPr lang="en-GB" b="1" dirty="0" smtClean="0">
              <a:solidFill>
                <a:schemeClr val="tx1"/>
              </a:solidFill>
            </a:rPr>
            <a:t>Identify and locate </a:t>
          </a:r>
          <a:r>
            <a:rPr lang="en-GB" b="0" dirty="0" smtClean="0">
              <a:solidFill>
                <a:schemeClr val="tx1"/>
              </a:solidFill>
            </a:rPr>
            <a:t>Italy’s three mountain ranges</a:t>
          </a:r>
          <a:endParaRPr lang="en-GB" b="0" dirty="0">
            <a:solidFill>
              <a:schemeClr val="tx1"/>
            </a:solidFill>
          </a:endParaRPr>
        </a:p>
      </dgm:t>
    </dgm:pt>
    <dgm:pt modelId="{753396D8-EBD5-4F27-9343-CF11EB016B16}" type="parTrans" cxnId="{BF268D77-CE5D-48D6-A935-336C3F557B63}">
      <dgm:prSet/>
      <dgm:spPr/>
      <dgm:t>
        <a:bodyPr/>
        <a:lstStyle/>
        <a:p>
          <a:endParaRPr lang="en-GB">
            <a:solidFill>
              <a:schemeClr val="tx1"/>
            </a:solidFill>
          </a:endParaRPr>
        </a:p>
      </dgm:t>
    </dgm:pt>
    <dgm:pt modelId="{9F22AE9C-4ECB-4640-92F3-A905963B57B3}" type="sibTrans" cxnId="{BF268D77-CE5D-48D6-A935-336C3F557B63}">
      <dgm:prSet/>
      <dgm:spPr/>
      <dgm:t>
        <a:bodyPr/>
        <a:lstStyle/>
        <a:p>
          <a:endParaRPr lang="en-GB">
            <a:solidFill>
              <a:schemeClr val="tx1"/>
            </a:solidFill>
          </a:endParaRPr>
        </a:p>
      </dgm:t>
    </dgm:pt>
    <dgm:pt modelId="{E9566A28-5ACD-4B1E-B51E-16F349058315}">
      <dgm:prSet phldrT="[Text]"/>
      <dgm:spPr>
        <a:solidFill>
          <a:schemeClr val="bg1">
            <a:lumMod val="65000"/>
          </a:schemeClr>
        </a:solidFill>
      </dgm:spPr>
      <dgm:t>
        <a:bodyPr/>
        <a:lstStyle/>
        <a:p>
          <a:r>
            <a:rPr lang="en-GB" b="1" dirty="0" smtClean="0">
              <a:solidFill>
                <a:schemeClr val="tx1"/>
              </a:solidFill>
            </a:rPr>
            <a:t>Compare </a:t>
          </a:r>
          <a:r>
            <a:rPr lang="en-GB" b="0" dirty="0" smtClean="0">
              <a:solidFill>
                <a:schemeClr val="tx1"/>
              </a:solidFill>
            </a:rPr>
            <a:t>the main uses of Italy’s mountain ranges</a:t>
          </a:r>
          <a:endParaRPr lang="en-GB" b="0" dirty="0">
            <a:solidFill>
              <a:schemeClr val="tx1"/>
            </a:solidFill>
          </a:endParaRPr>
        </a:p>
      </dgm:t>
    </dgm:pt>
    <dgm:pt modelId="{DDF75108-4826-4E19-BC05-2F2551D66BDE}" type="parTrans" cxnId="{8B876A7B-5612-4D63-905B-BA609B3A4568}">
      <dgm:prSet/>
      <dgm:spPr/>
      <dgm:t>
        <a:bodyPr/>
        <a:lstStyle/>
        <a:p>
          <a:endParaRPr lang="en-GB">
            <a:solidFill>
              <a:schemeClr val="tx1"/>
            </a:solidFill>
          </a:endParaRPr>
        </a:p>
      </dgm:t>
    </dgm:pt>
    <dgm:pt modelId="{0F68EBD7-9387-4235-80C9-0DD7D3D93741}" type="sibTrans" cxnId="{8B876A7B-5612-4D63-905B-BA609B3A4568}">
      <dgm:prSet/>
      <dgm:spPr/>
      <dgm:t>
        <a:bodyPr/>
        <a:lstStyle/>
        <a:p>
          <a:endParaRPr lang="en-GB">
            <a:solidFill>
              <a:schemeClr val="tx1"/>
            </a:solidFill>
          </a:endParaRPr>
        </a:p>
      </dgm:t>
    </dgm:pt>
    <dgm:pt modelId="{37802A34-3BF2-4FE0-84F3-AFEDA7E54ED3}">
      <dgm:prSet phldrT="[Text]"/>
      <dgm:spPr>
        <a:solidFill>
          <a:srgbClr val="FFC000"/>
        </a:solidFill>
      </dgm:spPr>
      <dgm:t>
        <a:bodyPr/>
        <a:lstStyle/>
        <a:p>
          <a:r>
            <a:rPr lang="en-GB" b="1" dirty="0" smtClean="0">
              <a:solidFill>
                <a:schemeClr val="tx1"/>
              </a:solidFill>
            </a:rPr>
            <a:t>Analyse </a:t>
          </a:r>
          <a:r>
            <a:rPr lang="en-GB" b="0" dirty="0" smtClean="0">
              <a:solidFill>
                <a:schemeClr val="tx1"/>
              </a:solidFill>
            </a:rPr>
            <a:t>how Italy’s lakes have been formed</a:t>
          </a:r>
          <a:endParaRPr lang="en-GB" b="0" dirty="0">
            <a:solidFill>
              <a:schemeClr val="tx1"/>
            </a:solidFill>
          </a:endParaRPr>
        </a:p>
      </dgm:t>
    </dgm:pt>
    <dgm:pt modelId="{EC601FC1-B93A-4869-A701-034A52409E6D}" type="sibTrans" cxnId="{207D6D4C-644A-4A0D-93DE-28C39B99DE40}">
      <dgm:prSet/>
      <dgm:spPr/>
      <dgm:t>
        <a:bodyPr/>
        <a:lstStyle/>
        <a:p>
          <a:endParaRPr lang="en-GB">
            <a:solidFill>
              <a:schemeClr val="tx1"/>
            </a:solidFill>
          </a:endParaRPr>
        </a:p>
      </dgm:t>
    </dgm:pt>
    <dgm:pt modelId="{35410B36-DF1C-410A-A48F-714BD9E8FD79}" type="parTrans" cxnId="{207D6D4C-644A-4A0D-93DE-28C39B99DE40}">
      <dgm:prSet/>
      <dgm:spPr/>
      <dgm:t>
        <a:bodyPr/>
        <a:lstStyle/>
        <a:p>
          <a:endParaRPr lang="en-GB">
            <a:solidFill>
              <a:schemeClr val="tx1"/>
            </a:solidFill>
          </a:endParaRPr>
        </a:p>
      </dgm:t>
    </dgm:pt>
    <dgm:pt modelId="{4188A397-039A-4944-A31B-619A33B4E98A}" type="pres">
      <dgm:prSet presAssocID="{C915B869-DD3D-4F9A-845E-37008CADBDA3}" presName="linearFlow" presStyleCnt="0">
        <dgm:presLayoutVars>
          <dgm:dir/>
          <dgm:resizeHandles val="exact"/>
        </dgm:presLayoutVars>
      </dgm:prSet>
      <dgm:spPr/>
      <dgm:t>
        <a:bodyPr/>
        <a:lstStyle/>
        <a:p>
          <a:endParaRPr lang="en-GB"/>
        </a:p>
      </dgm:t>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4847FBB8-04B6-434D-9662-884FE21BE275}" type="pres">
      <dgm:prSet presAssocID="{9FD4823C-6633-4D35-A344-454BAB211EA5}" presName="txShp" presStyleLbl="node1" presStyleIdx="0" presStyleCnt="3">
        <dgm:presLayoutVars>
          <dgm:bulletEnabled val="1"/>
        </dgm:presLayoutVars>
      </dgm:prSet>
      <dgm:spPr/>
      <dgm:t>
        <a:bodyPr/>
        <a:lstStyle/>
        <a:p>
          <a:endParaRPr lang="en-GB"/>
        </a:p>
      </dgm:t>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45D3CAE1-118A-4ACA-B71C-FB2DF82DDC8D}" type="pres">
      <dgm:prSet presAssocID="{E9566A28-5ACD-4B1E-B51E-16F349058315}" presName="txShp" presStyleLbl="node1" presStyleIdx="1" presStyleCnt="3">
        <dgm:presLayoutVars>
          <dgm:bulletEnabled val="1"/>
        </dgm:presLayoutVars>
      </dgm:prSet>
      <dgm:spPr/>
      <dgm:t>
        <a:bodyPr/>
        <a:lstStyle/>
        <a:p>
          <a:endParaRPr lang="en-GB"/>
        </a:p>
      </dgm:t>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09FB03FA-59C9-4B18-AB5E-CA7E06E8A7D6}" type="pres">
      <dgm:prSet presAssocID="{37802A34-3BF2-4FE0-84F3-AFEDA7E54ED3}" presName="txShp" presStyleLbl="node1" presStyleIdx="2" presStyleCnt="3">
        <dgm:presLayoutVars>
          <dgm:bulletEnabled val="1"/>
        </dgm:presLayoutVars>
      </dgm:prSet>
      <dgm:spPr/>
      <dgm:t>
        <a:bodyPr/>
        <a:lstStyle/>
        <a:p>
          <a:endParaRPr lang="en-GB"/>
        </a:p>
      </dgm:t>
    </dgm:pt>
  </dgm:ptLst>
  <dgm:cxnLst>
    <dgm:cxn modelId="{4D7C098B-76F8-4AD5-85D6-3690525F85A5}" type="presOf" srcId="{37802A34-3BF2-4FE0-84F3-AFEDA7E54ED3}" destId="{09FB03FA-59C9-4B18-AB5E-CA7E06E8A7D6}" srcOrd="0" destOrd="0" presId="urn:microsoft.com/office/officeart/2005/8/layout/vList3#1"/>
    <dgm:cxn modelId="{BF268D77-CE5D-48D6-A935-336C3F557B63}" srcId="{C915B869-DD3D-4F9A-845E-37008CADBDA3}" destId="{9FD4823C-6633-4D35-A344-454BAB211EA5}" srcOrd="0" destOrd="0" parTransId="{753396D8-EBD5-4F27-9343-CF11EB016B16}" sibTransId="{9F22AE9C-4ECB-4640-92F3-A905963B57B3}"/>
    <dgm:cxn modelId="{207D6D4C-644A-4A0D-93DE-28C39B99DE40}" srcId="{C915B869-DD3D-4F9A-845E-37008CADBDA3}" destId="{37802A34-3BF2-4FE0-84F3-AFEDA7E54ED3}" srcOrd="2" destOrd="0" parTransId="{35410B36-DF1C-410A-A48F-714BD9E8FD79}" sibTransId="{EC601FC1-B93A-4869-A701-034A52409E6D}"/>
    <dgm:cxn modelId="{4B152634-2B45-4541-9B84-19B2FFEF1233}" type="presOf" srcId="{E9566A28-5ACD-4B1E-B51E-16F349058315}" destId="{45D3CAE1-118A-4ACA-B71C-FB2DF82DDC8D}" srcOrd="0" destOrd="0" presId="urn:microsoft.com/office/officeart/2005/8/layout/vList3#1"/>
    <dgm:cxn modelId="{8B876A7B-5612-4D63-905B-BA609B3A4568}" srcId="{C915B869-DD3D-4F9A-845E-37008CADBDA3}" destId="{E9566A28-5ACD-4B1E-B51E-16F349058315}" srcOrd="1" destOrd="0" parTransId="{DDF75108-4826-4E19-BC05-2F2551D66BDE}" sibTransId="{0F68EBD7-9387-4235-80C9-0DD7D3D93741}"/>
    <dgm:cxn modelId="{3B3EC5D7-88C0-449F-9D79-EC49F1F5AB66}" type="presOf" srcId="{C915B869-DD3D-4F9A-845E-37008CADBDA3}" destId="{4188A397-039A-4944-A31B-619A33B4E98A}" srcOrd="0" destOrd="0" presId="urn:microsoft.com/office/officeart/2005/8/layout/vList3#1"/>
    <dgm:cxn modelId="{08588D9F-DB48-4212-B868-318EAE8CEDA6}" type="presOf" srcId="{9FD4823C-6633-4D35-A344-454BAB211EA5}" destId="{4847FBB8-04B6-434D-9662-884FE21BE275}" srcOrd="0" destOrd="0" presId="urn:microsoft.com/office/officeart/2005/8/layout/vList3#1"/>
    <dgm:cxn modelId="{E9657460-4384-4D8F-83CC-3F4608F1F93D}" type="presParOf" srcId="{4188A397-039A-4944-A31B-619A33B4E98A}" destId="{30A768FF-5486-451C-8D28-3E402F996E53}" srcOrd="0" destOrd="0" presId="urn:microsoft.com/office/officeart/2005/8/layout/vList3#1"/>
    <dgm:cxn modelId="{474A5FD8-2951-4033-9519-244AD45C0844}" type="presParOf" srcId="{30A768FF-5486-451C-8D28-3E402F996E53}" destId="{310A4C49-36CF-424D-A405-8412F3B9523B}" srcOrd="0" destOrd="0" presId="urn:microsoft.com/office/officeart/2005/8/layout/vList3#1"/>
    <dgm:cxn modelId="{3AABFD08-1344-4C7D-8268-810EBAC46C9F}" type="presParOf" srcId="{30A768FF-5486-451C-8D28-3E402F996E53}" destId="{4847FBB8-04B6-434D-9662-884FE21BE275}" srcOrd="1" destOrd="0" presId="urn:microsoft.com/office/officeart/2005/8/layout/vList3#1"/>
    <dgm:cxn modelId="{EB874446-F31B-43D5-ADC4-4953F6090BFA}" type="presParOf" srcId="{4188A397-039A-4944-A31B-619A33B4E98A}" destId="{928B0000-EC6F-4E30-9993-6B3473C9815C}" srcOrd="1" destOrd="0" presId="urn:microsoft.com/office/officeart/2005/8/layout/vList3#1"/>
    <dgm:cxn modelId="{91F0CA91-1C90-4E5F-9E02-A5AB14F13E9D}" type="presParOf" srcId="{4188A397-039A-4944-A31B-619A33B4E98A}" destId="{28F82717-41E5-4994-8AC1-F747FDAE1959}" srcOrd="2" destOrd="0" presId="urn:microsoft.com/office/officeart/2005/8/layout/vList3#1"/>
    <dgm:cxn modelId="{AC5DA37D-D22F-44AC-AC44-19629CDDD614}" type="presParOf" srcId="{28F82717-41E5-4994-8AC1-F747FDAE1959}" destId="{45B99FEE-4E56-4314-A5B0-53E34C8B0149}" srcOrd="0" destOrd="0" presId="urn:microsoft.com/office/officeart/2005/8/layout/vList3#1"/>
    <dgm:cxn modelId="{D1A5EC18-1197-4C12-B6E5-279C67D2705D}" type="presParOf" srcId="{28F82717-41E5-4994-8AC1-F747FDAE1959}" destId="{45D3CAE1-118A-4ACA-B71C-FB2DF82DDC8D}" srcOrd="1" destOrd="0" presId="urn:microsoft.com/office/officeart/2005/8/layout/vList3#1"/>
    <dgm:cxn modelId="{8EEB8C0D-BB6F-45BD-8DE3-751995F7CE1D}" type="presParOf" srcId="{4188A397-039A-4944-A31B-619A33B4E98A}" destId="{0B3A8ADA-AB8C-4626-A697-CD7FE5B1590B}" srcOrd="3" destOrd="0" presId="urn:microsoft.com/office/officeart/2005/8/layout/vList3#1"/>
    <dgm:cxn modelId="{D9BF89BA-81E2-44DE-8C81-A294AC6E79C1}" type="presParOf" srcId="{4188A397-039A-4944-A31B-619A33B4E98A}" destId="{8880477E-D9C6-468A-9CAA-BFC0164CA71A}" srcOrd="4" destOrd="0" presId="urn:microsoft.com/office/officeart/2005/8/layout/vList3#1"/>
    <dgm:cxn modelId="{CD3DF996-DA32-4235-84AB-47E492AE8EBF}" type="presParOf" srcId="{8880477E-D9C6-468A-9CAA-BFC0164CA71A}" destId="{FABDD2E3-9646-4F44-9A2D-0484455B72C9}" srcOrd="0" destOrd="0" presId="urn:microsoft.com/office/officeart/2005/8/layout/vList3#1"/>
    <dgm:cxn modelId="{DC5AC8DD-39AC-4618-B354-44B0D5A4BF20}" type="presParOf" srcId="{8880477E-D9C6-468A-9CAA-BFC0164CA71A}" destId="{09FB03FA-59C9-4B18-AB5E-CA7E06E8A7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717683" y="1975"/>
          <a:ext cx="5471598" cy="1357996"/>
        </a:xfrm>
        <a:prstGeom prst="homePlate">
          <a:avLst/>
        </a:prstGeom>
        <a:solidFill>
          <a:srgbClr val="CC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Identify and locate </a:t>
          </a:r>
          <a:r>
            <a:rPr lang="en-GB" sz="2600" b="0" kern="1200" dirty="0" smtClean="0">
              <a:solidFill>
                <a:schemeClr val="tx1"/>
              </a:solidFill>
            </a:rPr>
            <a:t>Italy’s three mountain ranges</a:t>
          </a:r>
          <a:endParaRPr lang="en-GB" sz="2600" b="0" kern="1200" dirty="0">
            <a:solidFill>
              <a:schemeClr val="tx1"/>
            </a:solidFill>
          </a:endParaRPr>
        </a:p>
      </dsp:txBody>
      <dsp:txXfrm rot="10800000">
        <a:off x="2057182" y="1975"/>
        <a:ext cx="5132099" cy="1357996"/>
      </dsp:txXfrm>
    </dsp:sp>
    <dsp:sp modelId="{310A4C49-36CF-424D-A405-8412F3B9523B}">
      <dsp:nvSpPr>
        <dsp:cNvPr id="0" name=""/>
        <dsp:cNvSpPr/>
      </dsp:nvSpPr>
      <dsp:spPr>
        <a:xfrm>
          <a:off x="1038685" y="1975"/>
          <a:ext cx="1357996" cy="13579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717683" y="1765343"/>
          <a:ext cx="5471598" cy="1357996"/>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Compare </a:t>
          </a:r>
          <a:r>
            <a:rPr lang="en-GB" sz="2600" b="0" kern="1200" dirty="0" smtClean="0">
              <a:solidFill>
                <a:schemeClr val="tx1"/>
              </a:solidFill>
            </a:rPr>
            <a:t>the main uses of Italy’s mountain ranges</a:t>
          </a:r>
          <a:endParaRPr lang="en-GB" sz="2600" b="0" kern="1200" dirty="0">
            <a:solidFill>
              <a:schemeClr val="tx1"/>
            </a:solidFill>
          </a:endParaRPr>
        </a:p>
      </dsp:txBody>
      <dsp:txXfrm rot="10800000">
        <a:off x="2057182" y="1765343"/>
        <a:ext cx="5132099" cy="1357996"/>
      </dsp:txXfrm>
    </dsp:sp>
    <dsp:sp modelId="{45B99FEE-4E56-4314-A5B0-53E34C8B0149}">
      <dsp:nvSpPr>
        <dsp:cNvPr id="0" name=""/>
        <dsp:cNvSpPr/>
      </dsp:nvSpPr>
      <dsp:spPr>
        <a:xfrm>
          <a:off x="1038685" y="1765343"/>
          <a:ext cx="1357996" cy="135799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717683" y="3528712"/>
          <a:ext cx="5471598" cy="1357996"/>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Analyse </a:t>
          </a:r>
          <a:r>
            <a:rPr lang="en-GB" sz="2600" b="0" kern="1200" dirty="0" smtClean="0">
              <a:solidFill>
                <a:schemeClr val="tx1"/>
              </a:solidFill>
            </a:rPr>
            <a:t>how Italy’s lakes have been formed</a:t>
          </a:r>
          <a:endParaRPr lang="en-GB" sz="2600" b="0" kern="1200" dirty="0">
            <a:solidFill>
              <a:schemeClr val="tx1"/>
            </a:solidFill>
          </a:endParaRPr>
        </a:p>
      </dsp:txBody>
      <dsp:txXfrm rot="10800000">
        <a:off x="2057182" y="3528712"/>
        <a:ext cx="5132099" cy="1357996"/>
      </dsp:txXfrm>
    </dsp:sp>
    <dsp:sp modelId="{FABDD2E3-9646-4F44-9A2D-0484455B72C9}">
      <dsp:nvSpPr>
        <dsp:cNvPr id="0" name=""/>
        <dsp:cNvSpPr/>
      </dsp:nvSpPr>
      <dsp:spPr>
        <a:xfrm>
          <a:off x="1038685" y="3528712"/>
          <a:ext cx="1357996" cy="135799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F293F8-3769-4E28-BBF7-A67FF8FB7D4C}"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392095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F293F8-3769-4E28-BBF7-A67FF8FB7D4C}"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16625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F293F8-3769-4E28-BBF7-A67FF8FB7D4C}"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83078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F293F8-3769-4E28-BBF7-A67FF8FB7D4C}"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331767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F293F8-3769-4E28-BBF7-A67FF8FB7D4C}"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404125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F293F8-3769-4E28-BBF7-A67FF8FB7D4C}"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255256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F293F8-3769-4E28-BBF7-A67FF8FB7D4C}"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19114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F293F8-3769-4E28-BBF7-A67FF8FB7D4C}"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417677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293F8-3769-4E28-BBF7-A67FF8FB7D4C}"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252105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F293F8-3769-4E28-BBF7-A67FF8FB7D4C}"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15098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F293F8-3769-4E28-BBF7-A67FF8FB7D4C}"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58CA48-9D59-41F4-BF00-6A5B5B6362E4}" type="slidenum">
              <a:rPr lang="en-GB" smtClean="0"/>
              <a:t>‹#›</a:t>
            </a:fld>
            <a:endParaRPr lang="en-GB"/>
          </a:p>
        </p:txBody>
      </p:sp>
    </p:spTree>
    <p:extLst>
      <p:ext uri="{BB962C8B-B14F-4D97-AF65-F5344CB8AC3E}">
        <p14:creationId xmlns:p14="http://schemas.microsoft.com/office/powerpoint/2010/main" val="305357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293F8-3769-4E28-BBF7-A67FF8FB7D4C}" type="datetimeFigureOut">
              <a:rPr lang="en-GB" smtClean="0"/>
              <a:t>21/04/2020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8CA48-9D59-41F4-BF00-6A5B5B6362E4}" type="slidenum">
              <a:rPr lang="en-GB" smtClean="0"/>
              <a:t>‹#›</a:t>
            </a:fld>
            <a:endParaRPr lang="en-GB"/>
          </a:p>
        </p:txBody>
      </p:sp>
    </p:spTree>
    <p:extLst>
      <p:ext uri="{BB962C8B-B14F-4D97-AF65-F5344CB8AC3E}">
        <p14:creationId xmlns:p14="http://schemas.microsoft.com/office/powerpoint/2010/main" val="971308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upload.wikimedia.org/wikipedia/commons/thumb/f/f6/Satellite_image_of_Italy_in_March_2003.jpg/800px-Satellite_image_of_Italy_in_March_2003.jpg"/>
          <p:cNvPicPr/>
          <p:nvPr/>
        </p:nvPicPr>
        <p:blipFill>
          <a:blip r:embed="rId2">
            <a:extLst>
              <a:ext uri="{28A0092B-C50C-407E-A947-70E740481C1C}">
                <a14:useLocalDpi xmlns:a14="http://schemas.microsoft.com/office/drawing/2010/main" val="0"/>
              </a:ext>
            </a:extLst>
          </a:blip>
          <a:srcRect/>
          <a:stretch>
            <a:fillRect/>
          </a:stretch>
        </p:blipFill>
        <p:spPr bwMode="auto">
          <a:xfrm>
            <a:off x="446405" y="0"/>
            <a:ext cx="5288189" cy="6766559"/>
          </a:xfrm>
          <a:prstGeom prst="rect">
            <a:avLst/>
          </a:prstGeom>
          <a:noFill/>
          <a:ln>
            <a:noFill/>
          </a:ln>
        </p:spPr>
      </p:pic>
      <p:sp>
        <p:nvSpPr>
          <p:cNvPr id="7" name="Rectangle 6"/>
          <p:cNvSpPr/>
          <p:nvPr/>
        </p:nvSpPr>
        <p:spPr>
          <a:xfrm>
            <a:off x="6165668" y="1802673"/>
            <a:ext cx="2599509" cy="31612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What does this satellite map of Italy tell us about what the land is like in Italy?</a:t>
            </a:r>
            <a:endParaRPr lang="en-GB" sz="2400" dirty="0"/>
          </a:p>
        </p:txBody>
      </p:sp>
    </p:spTree>
    <p:extLst>
      <p:ext uri="{BB962C8B-B14F-4D97-AF65-F5344CB8AC3E}">
        <p14:creationId xmlns:p14="http://schemas.microsoft.com/office/powerpoint/2010/main" val="363884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lip art woman cyc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317" y="1977350"/>
            <a:ext cx="1742514" cy="15457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81486" y="2394065"/>
            <a:ext cx="5107577" cy="8490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smtClean="0"/>
              <a:t>This is Sophie, she’s a very keen and experienced cycler. </a:t>
            </a:r>
            <a:endParaRPr lang="en-GB" sz="2400" dirty="0"/>
          </a:p>
        </p:txBody>
      </p:sp>
      <p:sp>
        <p:nvSpPr>
          <p:cNvPr id="6" name="Rectangle 5"/>
          <p:cNvSpPr/>
          <p:nvPr/>
        </p:nvSpPr>
        <p:spPr>
          <a:xfrm>
            <a:off x="1836011" y="3720456"/>
            <a:ext cx="5107577" cy="8490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t>This is Mario, he lives in Italy and really needs a job!</a:t>
            </a:r>
            <a:endParaRPr lang="en-GB" sz="2400" dirty="0"/>
          </a:p>
        </p:txBody>
      </p:sp>
      <p:pic>
        <p:nvPicPr>
          <p:cNvPr id="5124" name="Picture 4" descr="Image result for clip 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010" y="3243152"/>
            <a:ext cx="1302385" cy="20633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62971" y="5109821"/>
            <a:ext cx="5107577" cy="84908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This is Paul, he’s a train driver.</a:t>
            </a:r>
            <a:endParaRPr lang="en-GB" sz="2400" dirty="0"/>
          </a:p>
        </p:txBody>
      </p:sp>
      <p:pic>
        <p:nvPicPr>
          <p:cNvPr id="5126" name="Picture 6" descr="Image result for clip art train driver"/>
          <p:cNvPicPr>
            <a:picLocks noChangeAspect="1" noChangeArrowheads="1"/>
          </p:cNvPicPr>
          <p:nvPr/>
        </p:nvPicPr>
        <p:blipFill rotWithShape="1">
          <a:blip r:embed="rId4">
            <a:extLst>
              <a:ext uri="{28A0092B-C50C-407E-A947-70E740481C1C}">
                <a14:useLocalDpi xmlns:a14="http://schemas.microsoft.com/office/drawing/2010/main" val="0"/>
              </a:ext>
            </a:extLst>
          </a:blip>
          <a:srcRect b="8884"/>
          <a:stretch/>
        </p:blipFill>
        <p:spPr bwMode="auto">
          <a:xfrm>
            <a:off x="421256" y="4590729"/>
            <a:ext cx="1941716" cy="19084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6571" y="1122946"/>
            <a:ext cx="8660674" cy="82779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smtClean="0"/>
              <a:t>Task 3: </a:t>
            </a:r>
            <a:r>
              <a:rPr lang="en-GB" sz="2400" b="1" dirty="0" smtClean="0"/>
              <a:t>Explain</a:t>
            </a:r>
            <a:r>
              <a:rPr lang="en-GB" sz="2400" dirty="0" smtClean="0"/>
              <a:t> which mountain range you think would be most suited to these people, and why you think this.</a:t>
            </a:r>
            <a:endParaRPr lang="en-GB" sz="2400" dirty="0"/>
          </a:p>
        </p:txBody>
      </p:sp>
      <p:grpSp>
        <p:nvGrpSpPr>
          <p:cNvPr id="11" name="Group 10"/>
          <p:cNvGrpSpPr/>
          <p:nvPr/>
        </p:nvGrpSpPr>
        <p:grpSpPr>
          <a:xfrm>
            <a:off x="2033572" y="165016"/>
            <a:ext cx="6981228" cy="767046"/>
            <a:chOff x="1717683" y="1765343"/>
            <a:chExt cx="5471598" cy="1357996"/>
          </a:xfrm>
        </p:grpSpPr>
        <p:sp>
          <p:nvSpPr>
            <p:cNvPr id="12" name="Pentagon 11"/>
            <p:cNvSpPr/>
            <p:nvPr/>
          </p:nvSpPr>
          <p:spPr>
            <a:xfrm rot="10800000">
              <a:off x="1717683" y="1765343"/>
              <a:ext cx="5471598" cy="1357996"/>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Pentagon 4"/>
            <p:cNvSpPr txBox="1"/>
            <p:nvPr/>
          </p:nvSpPr>
          <p:spPr>
            <a:xfrm rot="21600000">
              <a:off x="2057182" y="1765343"/>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Compare </a:t>
              </a:r>
              <a:r>
                <a:rPr lang="en-GB" sz="2600" b="0" kern="1200" dirty="0" smtClean="0">
                  <a:solidFill>
                    <a:schemeClr val="tx1"/>
                  </a:solidFill>
                </a:rPr>
                <a:t>the main uses of Italy’s mountain ranges</a:t>
              </a:r>
              <a:endParaRPr lang="en-GB" sz="2600" b="0" kern="1200" dirty="0">
                <a:solidFill>
                  <a:schemeClr val="tx1"/>
                </a:solidFill>
              </a:endParaRPr>
            </a:p>
          </p:txBody>
        </p:sp>
      </p:grpSp>
      <p:sp>
        <p:nvSpPr>
          <p:cNvPr id="2" name="TextBox 1"/>
          <p:cNvSpPr txBox="1"/>
          <p:nvPr/>
        </p:nvSpPr>
        <p:spPr>
          <a:xfrm>
            <a:off x="5656217" y="6316913"/>
            <a:ext cx="3376245" cy="369332"/>
          </a:xfrm>
          <a:prstGeom prst="rect">
            <a:avLst/>
          </a:prstGeom>
          <a:noFill/>
        </p:spPr>
        <p:txBody>
          <a:bodyPr wrap="none" rtlCol="0">
            <a:spAutoFit/>
          </a:bodyPr>
          <a:lstStyle/>
          <a:p>
            <a:r>
              <a:rPr lang="en-GB" b="1" dirty="0" smtClean="0"/>
              <a:t>Answers on the next slides…</a:t>
            </a:r>
            <a:endParaRPr lang="en-GB" b="1" dirty="0"/>
          </a:p>
        </p:txBody>
      </p:sp>
    </p:spTree>
    <p:extLst>
      <p:ext uri="{BB962C8B-B14F-4D97-AF65-F5344CB8AC3E}">
        <p14:creationId xmlns:p14="http://schemas.microsoft.com/office/powerpoint/2010/main" val="91935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ip art woman cyc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003" y="814756"/>
            <a:ext cx="1742514" cy="1545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16172" y="1231471"/>
            <a:ext cx="5107577" cy="8490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smtClean="0"/>
              <a:t>This is Sophie, she’s a very keen and experienced cycler. </a:t>
            </a:r>
            <a:endParaRPr lang="en-GB" sz="2400" dirty="0"/>
          </a:p>
        </p:txBody>
      </p:sp>
      <p:sp>
        <p:nvSpPr>
          <p:cNvPr id="4" name="Rounded Rectangle 3"/>
          <p:cNvSpPr/>
          <p:nvPr/>
        </p:nvSpPr>
        <p:spPr>
          <a:xfrm>
            <a:off x="1029443" y="2638696"/>
            <a:ext cx="7285746" cy="3814355"/>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smtClean="0">
                <a:solidFill>
                  <a:srgbClr val="7030A0"/>
                </a:solidFill>
              </a:rPr>
              <a:t>You could have picked either The Alps, or The Dolomites for Sophie to visit. This is because mountain biking is a popular activity in both of these mountain ranges. </a:t>
            </a:r>
            <a:endParaRPr lang="en-GB" sz="2800" dirty="0">
              <a:solidFill>
                <a:srgbClr val="7030A0"/>
              </a:solidFill>
            </a:endParaRPr>
          </a:p>
        </p:txBody>
      </p:sp>
    </p:spTree>
    <p:extLst>
      <p:ext uri="{BB962C8B-B14F-4D97-AF65-F5344CB8AC3E}">
        <p14:creationId xmlns:p14="http://schemas.microsoft.com/office/powerpoint/2010/main" val="173454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29443" y="2638696"/>
            <a:ext cx="7285746" cy="3814355"/>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smtClean="0">
                <a:solidFill>
                  <a:srgbClr val="7030A0"/>
                </a:solidFill>
              </a:rPr>
              <a:t>This was a bit of a trick question. You could have picked any of the mountain ranges as they all provide jobs for the Italian people!</a:t>
            </a:r>
            <a:endParaRPr lang="en-GB" sz="2800" dirty="0">
              <a:solidFill>
                <a:srgbClr val="7030A0"/>
              </a:solidFill>
            </a:endParaRPr>
          </a:p>
        </p:txBody>
      </p:sp>
      <p:sp>
        <p:nvSpPr>
          <p:cNvPr id="5" name="Rectangle 4"/>
          <p:cNvSpPr/>
          <p:nvPr/>
        </p:nvSpPr>
        <p:spPr>
          <a:xfrm>
            <a:off x="1731508" y="911942"/>
            <a:ext cx="5107577" cy="8490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t>This is Mario, he lives in Italy and really needs a job!</a:t>
            </a:r>
            <a:endParaRPr lang="en-GB" sz="2400" dirty="0"/>
          </a:p>
        </p:txBody>
      </p:sp>
      <p:pic>
        <p:nvPicPr>
          <p:cNvPr id="6" name="Picture 4" descr="Image result for clip art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507" y="434638"/>
            <a:ext cx="1302385" cy="206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4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29443" y="2638696"/>
            <a:ext cx="7285746" cy="3814355"/>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smtClean="0">
                <a:solidFill>
                  <a:srgbClr val="7030A0"/>
                </a:solidFill>
              </a:rPr>
              <a:t>The best mountain range for Paul would be The Apennines as it has railways which means Paul could get a job if he needed to! (If he just wanted a holiday, he’d probably prefer visiting the Apennines as he’d be interesting in seeing the trains go through the mountains!) </a:t>
            </a:r>
            <a:endParaRPr lang="en-GB" sz="2800" dirty="0">
              <a:solidFill>
                <a:srgbClr val="7030A0"/>
              </a:solidFill>
            </a:endParaRPr>
          </a:p>
        </p:txBody>
      </p:sp>
      <p:sp>
        <p:nvSpPr>
          <p:cNvPr id="7" name="Rectangle 6"/>
          <p:cNvSpPr/>
          <p:nvPr/>
        </p:nvSpPr>
        <p:spPr>
          <a:xfrm>
            <a:off x="2519725" y="851330"/>
            <a:ext cx="5107577" cy="84908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This is Paul, he’s a train driver.</a:t>
            </a:r>
            <a:endParaRPr lang="en-GB" sz="2400" dirty="0"/>
          </a:p>
        </p:txBody>
      </p:sp>
      <p:pic>
        <p:nvPicPr>
          <p:cNvPr id="8" name="Picture 6" descr="Image result for clip art train driver"/>
          <p:cNvPicPr>
            <a:picLocks noChangeAspect="1" noChangeArrowheads="1"/>
          </p:cNvPicPr>
          <p:nvPr/>
        </p:nvPicPr>
        <p:blipFill rotWithShape="1">
          <a:blip r:embed="rId2">
            <a:extLst>
              <a:ext uri="{28A0092B-C50C-407E-A947-70E740481C1C}">
                <a14:useLocalDpi xmlns:a14="http://schemas.microsoft.com/office/drawing/2010/main" val="0"/>
              </a:ext>
            </a:extLst>
          </a:blip>
          <a:srcRect b="8884"/>
          <a:stretch/>
        </p:blipFill>
        <p:spPr bwMode="auto">
          <a:xfrm>
            <a:off x="578010" y="332238"/>
            <a:ext cx="1941716" cy="190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8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italy's great lak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499" y="1066479"/>
            <a:ext cx="4539997" cy="28374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italy's great la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6" y="3903976"/>
            <a:ext cx="4425103" cy="29391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italy's great l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499" y="3903975"/>
            <a:ext cx="4539997" cy="2954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396" y="0"/>
            <a:ext cx="8965100" cy="1066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smtClean="0"/>
              <a:t>Italy is also famous for it’s great lakes! </a:t>
            </a:r>
          </a:p>
          <a:p>
            <a:pPr algn="ctr"/>
            <a:r>
              <a:rPr lang="en-GB" sz="2800" dirty="0" smtClean="0"/>
              <a:t>What do all of these images have in common?</a:t>
            </a:r>
            <a:endParaRPr lang="en-GB" sz="2800" dirty="0"/>
          </a:p>
        </p:txBody>
      </p:sp>
      <p:pic>
        <p:nvPicPr>
          <p:cNvPr id="6154" name="Picture 10" descr="Alpine la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6" y="1063136"/>
            <a:ext cx="4425103" cy="287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07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 what did they all have in common?</a:t>
            </a:r>
            <a:endParaRPr lang="en-GB" b="1" dirty="0"/>
          </a:p>
        </p:txBody>
      </p:sp>
      <p:sp>
        <p:nvSpPr>
          <p:cNvPr id="3" name="Content Placeholder 2"/>
          <p:cNvSpPr>
            <a:spLocks noGrp="1"/>
          </p:cNvSpPr>
          <p:nvPr>
            <p:ph idx="1"/>
          </p:nvPr>
        </p:nvSpPr>
        <p:spPr/>
        <p:txBody>
          <a:bodyPr>
            <a:normAutofit fontScale="92500"/>
          </a:bodyPr>
          <a:lstStyle/>
          <a:p>
            <a:r>
              <a:rPr lang="en-GB" dirty="0" smtClean="0"/>
              <a:t>All of the famous Italian lakes in the images have mountains in the background! </a:t>
            </a:r>
            <a:endParaRPr lang="en-GB" dirty="0"/>
          </a:p>
          <a:p>
            <a:r>
              <a:rPr lang="en-GB" dirty="0" smtClean="0"/>
              <a:t>They have all been created by activity from the mountain</a:t>
            </a:r>
          </a:p>
          <a:p>
            <a:r>
              <a:rPr lang="en-GB" dirty="0" smtClean="0"/>
              <a:t>They are called </a:t>
            </a:r>
            <a:r>
              <a:rPr lang="en-GB" b="1" dirty="0" smtClean="0"/>
              <a:t>glacial lakes</a:t>
            </a:r>
          </a:p>
          <a:p>
            <a:r>
              <a:rPr lang="en-GB" b="1" dirty="0" smtClean="0"/>
              <a:t>A glacier </a:t>
            </a:r>
            <a:r>
              <a:rPr lang="en-GB" dirty="0" smtClean="0"/>
              <a:t>is a large area of thick ice</a:t>
            </a:r>
          </a:p>
          <a:p>
            <a:r>
              <a:rPr lang="en-GB" dirty="0" smtClean="0"/>
              <a:t>Thousands of years ago the mountains in Italy were covered in thick glaciers which slowly moved and melted to create lakes… look at the following slides to find out what happened!</a:t>
            </a:r>
            <a:endParaRPr lang="en-GB" dirty="0"/>
          </a:p>
        </p:txBody>
      </p:sp>
    </p:spTree>
    <p:extLst>
      <p:ext uri="{BB962C8B-B14F-4D97-AF65-F5344CB8AC3E}">
        <p14:creationId xmlns:p14="http://schemas.microsoft.com/office/powerpoint/2010/main" val="309961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untai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574" y="2249518"/>
            <a:ext cx="6123053" cy="4699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272" y="182880"/>
            <a:ext cx="8413659" cy="12409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smtClean="0"/>
              <a:t>1) The top of mountains have their own climate where it cold and often snowy</a:t>
            </a:r>
            <a:endParaRPr lang="en-GB" sz="2800" dirty="0"/>
          </a:p>
        </p:txBody>
      </p:sp>
      <p:pic>
        <p:nvPicPr>
          <p:cNvPr id="7172" name="Picture 4" descr="Image result for snow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661" y="1297634"/>
            <a:ext cx="2456996" cy="22995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08272" y="6557554"/>
            <a:ext cx="8635728" cy="287382"/>
            <a:chOff x="1717683" y="3528712"/>
            <a:chExt cx="5471598" cy="1357996"/>
          </a:xfrm>
        </p:grpSpPr>
        <p:sp>
          <p:nvSpPr>
            <p:cNvPr id="6" name="Pentagon 5"/>
            <p:cNvSpPr/>
            <p:nvPr/>
          </p:nvSpPr>
          <p:spPr>
            <a:xfrm rot="10800000">
              <a:off x="1717683" y="3528712"/>
              <a:ext cx="5471598" cy="135799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57182" y="3528712"/>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000" b="1" kern="1200" dirty="0" smtClean="0">
                  <a:solidFill>
                    <a:schemeClr val="tx1"/>
                  </a:solidFill>
                </a:rPr>
                <a:t>Analyse </a:t>
              </a:r>
              <a:r>
                <a:rPr lang="en-GB" sz="2000" b="0" kern="1200" dirty="0" smtClean="0">
                  <a:solidFill>
                    <a:schemeClr val="tx1"/>
                  </a:solidFill>
                </a:rPr>
                <a:t>how Italy’s lakes have been formed</a:t>
              </a:r>
              <a:endParaRPr lang="en-GB" sz="2000" b="0" kern="1200" dirty="0">
                <a:solidFill>
                  <a:schemeClr val="tx1"/>
                </a:solidFill>
              </a:endParaRPr>
            </a:p>
          </p:txBody>
        </p:sp>
      </p:grpSp>
    </p:spTree>
    <p:extLst>
      <p:ext uri="{BB962C8B-B14F-4D97-AF65-F5344CB8AC3E}">
        <p14:creationId xmlns:p14="http://schemas.microsoft.com/office/powerpoint/2010/main" val="62614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untain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b="6393"/>
          <a:stretch/>
        </p:blipFill>
        <p:spPr bwMode="auto">
          <a:xfrm>
            <a:off x="1653574" y="2432400"/>
            <a:ext cx="6123053" cy="43994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272" y="182880"/>
            <a:ext cx="8413659" cy="12409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2</a:t>
            </a:r>
            <a:r>
              <a:rPr lang="en-GB" sz="2800" dirty="0" smtClean="0"/>
              <a:t>) The snow piles on top of each other and the stuff at the bottom turns into ice! This is called a glacier.</a:t>
            </a:r>
            <a:endParaRPr lang="en-GB" sz="2800" dirty="0"/>
          </a:p>
        </p:txBody>
      </p:sp>
      <p:pic>
        <p:nvPicPr>
          <p:cNvPr id="8194" name="Picture 2" descr="Image result for glacier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t="11369" b="22631"/>
          <a:stretch/>
        </p:blipFill>
        <p:spPr bwMode="auto">
          <a:xfrm>
            <a:off x="3719737" y="3161213"/>
            <a:ext cx="1990725" cy="10058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now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661" y="1480516"/>
            <a:ext cx="2456996" cy="229959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08272" y="6557554"/>
            <a:ext cx="8635728" cy="287382"/>
            <a:chOff x="1717683" y="3528712"/>
            <a:chExt cx="5471598" cy="1357996"/>
          </a:xfrm>
        </p:grpSpPr>
        <p:sp>
          <p:nvSpPr>
            <p:cNvPr id="7" name="Pentagon 6"/>
            <p:cNvSpPr/>
            <p:nvPr/>
          </p:nvSpPr>
          <p:spPr>
            <a:xfrm rot="10800000">
              <a:off x="1717683" y="3528712"/>
              <a:ext cx="5471598" cy="135799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57182" y="3528712"/>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000" b="1" kern="1200" dirty="0" smtClean="0">
                  <a:solidFill>
                    <a:schemeClr val="tx1"/>
                  </a:solidFill>
                </a:rPr>
                <a:t>Analyse </a:t>
              </a:r>
              <a:r>
                <a:rPr lang="en-GB" sz="2000" b="0" kern="1200" dirty="0" smtClean="0">
                  <a:solidFill>
                    <a:schemeClr val="tx1"/>
                  </a:solidFill>
                </a:rPr>
                <a:t>how Italy’s lakes have been formed</a:t>
              </a:r>
              <a:endParaRPr lang="en-GB" sz="2000" b="0" kern="1200" dirty="0">
                <a:solidFill>
                  <a:schemeClr val="tx1"/>
                </a:solidFill>
              </a:endParaRPr>
            </a:p>
          </p:txBody>
        </p:sp>
      </p:grpSp>
    </p:spTree>
    <p:extLst>
      <p:ext uri="{BB962C8B-B14F-4D97-AF65-F5344CB8AC3E}">
        <p14:creationId xmlns:p14="http://schemas.microsoft.com/office/powerpoint/2010/main" val="25584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untai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574" y="2249518"/>
            <a:ext cx="6123053" cy="4699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272" y="182880"/>
            <a:ext cx="8413659" cy="12409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smtClean="0"/>
              <a:t>3) As the glacier (ice) is so heavy, it very slowly moves down the mountain</a:t>
            </a:r>
            <a:endParaRPr lang="en-GB" sz="2800" dirty="0"/>
          </a:p>
        </p:txBody>
      </p:sp>
      <p:pic>
        <p:nvPicPr>
          <p:cNvPr id="8194" name="Picture 2" descr="Image result for glacier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t="11369" b="22631"/>
          <a:stretch/>
        </p:blipFill>
        <p:spPr bwMode="auto">
          <a:xfrm>
            <a:off x="3719737" y="2978331"/>
            <a:ext cx="1990725" cy="10058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now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661" y="1297634"/>
            <a:ext cx="2456996" cy="229959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08272" y="6557554"/>
            <a:ext cx="8635728" cy="287382"/>
            <a:chOff x="1717683" y="3528712"/>
            <a:chExt cx="5471598" cy="1357996"/>
          </a:xfrm>
        </p:grpSpPr>
        <p:sp>
          <p:nvSpPr>
            <p:cNvPr id="7" name="Pentagon 6"/>
            <p:cNvSpPr/>
            <p:nvPr/>
          </p:nvSpPr>
          <p:spPr>
            <a:xfrm rot="10800000">
              <a:off x="1717683" y="3528712"/>
              <a:ext cx="5471598" cy="135799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57182" y="3528712"/>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000" b="1" kern="1200" dirty="0" smtClean="0">
                  <a:solidFill>
                    <a:schemeClr val="tx1"/>
                  </a:solidFill>
                </a:rPr>
                <a:t>Analyse </a:t>
              </a:r>
              <a:r>
                <a:rPr lang="en-GB" sz="2000" b="0" kern="1200" dirty="0" smtClean="0">
                  <a:solidFill>
                    <a:schemeClr val="tx1"/>
                  </a:solidFill>
                </a:rPr>
                <a:t>how Italy’s lakes have been formed</a:t>
              </a:r>
              <a:endParaRPr lang="en-GB" sz="2000" b="0" kern="1200" dirty="0">
                <a:solidFill>
                  <a:schemeClr val="tx1"/>
                </a:solidFill>
              </a:endParaRPr>
            </a:p>
          </p:txBody>
        </p:sp>
      </p:grpSp>
    </p:spTree>
    <p:extLst>
      <p:ext uri="{BB962C8B-B14F-4D97-AF65-F5344CB8AC3E}">
        <p14:creationId xmlns:p14="http://schemas.microsoft.com/office/powerpoint/2010/main" val="177305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858 0.07523 L 0.06858 0.07523 C 0.08126 0.08727 0.07622 0.08009 0.08421 0.09606 L 0.08716 0.10185 C 0.08751 0.1037 0.08785 0.10579 0.08855 0.10741 C 0.09011 0.1118 0.09549 0.11991 0.09705 0.12268 C 0.0981 0.12454 0.09879 0.12662 0.10001 0.12847 C 0.10122 0.13055 0.10296 0.13194 0.10417 0.13426 C 0.10626 0.13773 0.10747 0.14236 0.1099 0.1456 C 0.11285 0.1493 0.11632 0.15255 0.11858 0.15694 C 0.1224 0.16458 0.11997 0.16157 0.1257 0.16667 C 0.13247 0.18009 0.12396 0.16342 0.13282 0.17986 C 0.13612 0.18588 0.13594 0.18704 0.13994 0.19329 C 0.14132 0.19537 0.14289 0.19699 0.14428 0.19884 C 0.14514 0.20278 0.14549 0.20694 0.14705 0.21042 C 0.15001 0.2162 0.1507 0.2169 0.15278 0.22361 C 0.15348 0.22546 0.15348 0.22778 0.15417 0.2294 C 0.15539 0.23217 0.1573 0.23426 0.15851 0.23704 C 0.16025 0.24097 0.16337 0.25417 0.16424 0.2581 L 0.16563 0.26366 C 0.16615 0.26759 0.1665 0.2713 0.16719 0.27523 C 0.16858 0.28518 0.16823 0.28009 0.16997 0.28842 C 0.17049 0.29097 0.17066 0.29375 0.17136 0.29606 C 0.17344 0.30347 0.17587 0.30602 0.17848 0.31319 C 0.17917 0.31505 0.17935 0.31713 0.18004 0.31898 C 0.18073 0.32153 0.18195 0.32407 0.18282 0.32662 C 0.18351 0.32847 0.18369 0.33055 0.18421 0.33241 C 0.18594 0.3375 0.18837 0.34236 0.18994 0.34745 C 0.19098 0.35069 0.19202 0.35393 0.19289 0.35717 C 0.19428 0.36273 0.19341 0.37083 0.19705 0.3743 L 0.20139 0.37801 C 0.20191 0.37986 0.20209 0.38217 0.20278 0.3838 C 0.20921 0.3963 0.21789 0.39028 0.23004 0.39143 C 0.23195 0.39444 0.23351 0.39792 0.23577 0.40092 C 0.23698 0.40255 0.23855 0.40347 0.23994 0.40463 C 0.24254 0.40671 0.24688 0.40949 0.25001 0.41042 C 0.25087 0.41065 0.25191 0.41042 0.25296 0.41042 L 0.24428 0.41042 " pathEditMode="relative" ptsTypes="AAAAAAAAAAAAAAAAAAAAAAAAAAAAAAAAAAAAAA">
                                      <p:cBhvr>
                                        <p:cTn id="6" dur="4000" fill="hold"/>
                                        <p:tgtEl>
                                          <p:spTgt spid="819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untai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574" y="2249518"/>
            <a:ext cx="6123053" cy="4699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270" y="56663"/>
            <a:ext cx="8413659" cy="12409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smtClean="0"/>
              <a:t>4) The climate at the bottom of the mountain is much warmer than at the top of the mountain which means the glacier (ice) melts…</a:t>
            </a:r>
            <a:endParaRPr lang="en-GB" sz="2800" dirty="0"/>
          </a:p>
        </p:txBody>
      </p:sp>
      <p:pic>
        <p:nvPicPr>
          <p:cNvPr id="8194" name="Picture 2" descr="Image result for glacier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t="11369" b="22631"/>
          <a:stretch/>
        </p:blipFill>
        <p:spPr bwMode="auto">
          <a:xfrm>
            <a:off x="6057989" y="5564777"/>
            <a:ext cx="1990725" cy="1005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SUN CLIPART"/>
          <p:cNvPicPr/>
          <p:nvPr/>
        </p:nvPicPr>
        <p:blipFill>
          <a:blip r:embed="rId4">
            <a:extLst>
              <a:ext uri="{28A0092B-C50C-407E-A947-70E740481C1C}">
                <a14:useLocalDpi xmlns:a14="http://schemas.microsoft.com/office/drawing/2010/main" val="0"/>
              </a:ext>
            </a:extLst>
          </a:blip>
          <a:srcRect/>
          <a:stretch>
            <a:fillRect/>
          </a:stretch>
        </p:blipFill>
        <p:spPr bwMode="auto">
          <a:xfrm>
            <a:off x="6423750" y="2249518"/>
            <a:ext cx="2302239" cy="2014084"/>
          </a:xfrm>
          <a:prstGeom prst="rect">
            <a:avLst/>
          </a:prstGeom>
          <a:noFill/>
          <a:ln>
            <a:noFill/>
          </a:ln>
        </p:spPr>
      </p:pic>
      <p:grpSp>
        <p:nvGrpSpPr>
          <p:cNvPr id="7" name="Group 6"/>
          <p:cNvGrpSpPr/>
          <p:nvPr/>
        </p:nvGrpSpPr>
        <p:grpSpPr>
          <a:xfrm>
            <a:off x="508272" y="6557554"/>
            <a:ext cx="8635728" cy="287382"/>
            <a:chOff x="1717683" y="3528712"/>
            <a:chExt cx="5471598" cy="1357996"/>
          </a:xfrm>
        </p:grpSpPr>
        <p:sp>
          <p:nvSpPr>
            <p:cNvPr id="8" name="Pentagon 7"/>
            <p:cNvSpPr/>
            <p:nvPr/>
          </p:nvSpPr>
          <p:spPr>
            <a:xfrm rot="10800000">
              <a:off x="1717683" y="3528712"/>
              <a:ext cx="5471598" cy="135799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agon 4"/>
            <p:cNvSpPr txBox="1"/>
            <p:nvPr/>
          </p:nvSpPr>
          <p:spPr>
            <a:xfrm rot="21600000">
              <a:off x="2057182" y="3528712"/>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000" b="1" kern="1200" dirty="0" smtClean="0">
                  <a:solidFill>
                    <a:schemeClr val="tx1"/>
                  </a:solidFill>
                </a:rPr>
                <a:t>Analyse </a:t>
              </a:r>
              <a:r>
                <a:rPr lang="en-GB" sz="2000" b="0" kern="1200" dirty="0" smtClean="0">
                  <a:solidFill>
                    <a:schemeClr val="tx1"/>
                  </a:solidFill>
                </a:rPr>
                <a:t>how Italy’s lakes have been formed</a:t>
              </a:r>
              <a:endParaRPr lang="en-GB" sz="2000" b="0" kern="1200" dirty="0">
                <a:solidFill>
                  <a:schemeClr val="tx1"/>
                </a:solidFill>
              </a:endParaRPr>
            </a:p>
          </p:txBody>
        </p:sp>
      </p:grpSp>
    </p:spTree>
    <p:extLst>
      <p:ext uri="{BB962C8B-B14F-4D97-AF65-F5344CB8AC3E}">
        <p14:creationId xmlns:p14="http://schemas.microsoft.com/office/powerpoint/2010/main" val="40184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Physical Features of Italy- Mountains and Lakes</a:t>
            </a:r>
            <a:endParaRPr lang="en-GB" b="1" u="sng"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3146325523"/>
              </p:ext>
            </p:extLst>
          </p:nvPr>
        </p:nvGraphicFramePr>
        <p:xfrm>
          <a:off x="628649" y="1825625"/>
          <a:ext cx="8227967" cy="4888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26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ountai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574" y="2249518"/>
            <a:ext cx="6123053" cy="4699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272" y="182880"/>
            <a:ext cx="8413659" cy="12409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smtClean="0"/>
              <a:t>5) When the glacier (ice) melts, a lake is formed at the bottom of the mountain.</a:t>
            </a:r>
            <a:endParaRPr lang="en-GB" sz="2800" dirty="0"/>
          </a:p>
        </p:txBody>
      </p:sp>
      <p:sp>
        <p:nvSpPr>
          <p:cNvPr id="5" name="Freeform 4"/>
          <p:cNvSpPr/>
          <p:nvPr/>
        </p:nvSpPr>
        <p:spPr>
          <a:xfrm>
            <a:off x="5133703" y="4885509"/>
            <a:ext cx="3357155" cy="1972491"/>
          </a:xfrm>
          <a:custGeom>
            <a:avLst/>
            <a:gdLst>
              <a:gd name="connsiteX0" fmla="*/ 0 w 3461657"/>
              <a:gd name="connsiteY0" fmla="*/ 600891 h 1972491"/>
              <a:gd name="connsiteX1" fmla="*/ 0 w 3461657"/>
              <a:gd name="connsiteY1" fmla="*/ 600891 h 1972491"/>
              <a:gd name="connsiteX2" fmla="*/ 418012 w 3461657"/>
              <a:gd name="connsiteY2" fmla="*/ 640080 h 1972491"/>
              <a:gd name="connsiteX3" fmla="*/ 574766 w 3461657"/>
              <a:gd name="connsiteY3" fmla="*/ 627017 h 1972491"/>
              <a:gd name="connsiteX4" fmla="*/ 666206 w 3461657"/>
              <a:gd name="connsiteY4" fmla="*/ 600891 h 1972491"/>
              <a:gd name="connsiteX5" fmla="*/ 731520 w 3461657"/>
              <a:gd name="connsiteY5" fmla="*/ 587828 h 1972491"/>
              <a:gd name="connsiteX6" fmla="*/ 966652 w 3461657"/>
              <a:gd name="connsiteY6" fmla="*/ 457200 h 1972491"/>
              <a:gd name="connsiteX7" fmla="*/ 1058092 w 3461657"/>
              <a:gd name="connsiteY7" fmla="*/ 391885 h 1972491"/>
              <a:gd name="connsiteX8" fmla="*/ 1162594 w 3461657"/>
              <a:gd name="connsiteY8" fmla="*/ 248194 h 1972491"/>
              <a:gd name="connsiteX9" fmla="*/ 1240972 w 3461657"/>
              <a:gd name="connsiteY9" fmla="*/ 169817 h 1972491"/>
              <a:gd name="connsiteX10" fmla="*/ 1319349 w 3461657"/>
              <a:gd name="connsiteY10" fmla="*/ 91440 h 1972491"/>
              <a:gd name="connsiteX11" fmla="*/ 1423852 w 3461657"/>
              <a:gd name="connsiteY11" fmla="*/ 65314 h 1972491"/>
              <a:gd name="connsiteX12" fmla="*/ 1489166 w 3461657"/>
              <a:gd name="connsiteY12" fmla="*/ 26125 h 1972491"/>
              <a:gd name="connsiteX13" fmla="*/ 1554480 w 3461657"/>
              <a:gd name="connsiteY13" fmla="*/ 13063 h 1972491"/>
              <a:gd name="connsiteX14" fmla="*/ 1593669 w 3461657"/>
              <a:gd name="connsiteY14" fmla="*/ 0 h 1972491"/>
              <a:gd name="connsiteX15" fmla="*/ 1894114 w 3461657"/>
              <a:gd name="connsiteY15" fmla="*/ 26125 h 1972491"/>
              <a:gd name="connsiteX16" fmla="*/ 1933303 w 3461657"/>
              <a:gd name="connsiteY16" fmla="*/ 39188 h 1972491"/>
              <a:gd name="connsiteX17" fmla="*/ 1998617 w 3461657"/>
              <a:gd name="connsiteY17" fmla="*/ 78377 h 1972491"/>
              <a:gd name="connsiteX18" fmla="*/ 2076994 w 3461657"/>
              <a:gd name="connsiteY18" fmla="*/ 104503 h 1972491"/>
              <a:gd name="connsiteX19" fmla="*/ 2246812 w 3461657"/>
              <a:gd name="connsiteY19" fmla="*/ 209005 h 1972491"/>
              <a:gd name="connsiteX20" fmla="*/ 2364377 w 3461657"/>
              <a:gd name="connsiteY20" fmla="*/ 326571 h 1972491"/>
              <a:gd name="connsiteX21" fmla="*/ 2403566 w 3461657"/>
              <a:gd name="connsiteY21" fmla="*/ 365760 h 1972491"/>
              <a:gd name="connsiteX22" fmla="*/ 2495006 w 3461657"/>
              <a:gd name="connsiteY22" fmla="*/ 483325 h 1972491"/>
              <a:gd name="connsiteX23" fmla="*/ 2534194 w 3461657"/>
              <a:gd name="connsiteY23" fmla="*/ 509451 h 1972491"/>
              <a:gd name="connsiteX24" fmla="*/ 2625634 w 3461657"/>
              <a:gd name="connsiteY24" fmla="*/ 587828 h 1972491"/>
              <a:gd name="connsiteX25" fmla="*/ 2664823 w 3461657"/>
              <a:gd name="connsiteY25" fmla="*/ 600891 h 1972491"/>
              <a:gd name="connsiteX26" fmla="*/ 2717074 w 3461657"/>
              <a:gd name="connsiteY26" fmla="*/ 640080 h 1972491"/>
              <a:gd name="connsiteX27" fmla="*/ 2782389 w 3461657"/>
              <a:gd name="connsiteY27" fmla="*/ 653143 h 1972491"/>
              <a:gd name="connsiteX28" fmla="*/ 2886892 w 3461657"/>
              <a:gd name="connsiteY28" fmla="*/ 679268 h 1972491"/>
              <a:gd name="connsiteX29" fmla="*/ 3135086 w 3461657"/>
              <a:gd name="connsiteY29" fmla="*/ 705394 h 1972491"/>
              <a:gd name="connsiteX30" fmla="*/ 3174274 w 3461657"/>
              <a:gd name="connsiteY30" fmla="*/ 718457 h 1972491"/>
              <a:gd name="connsiteX31" fmla="*/ 3317966 w 3461657"/>
              <a:gd name="connsiteY31" fmla="*/ 757645 h 1972491"/>
              <a:gd name="connsiteX32" fmla="*/ 3370217 w 3461657"/>
              <a:gd name="connsiteY32" fmla="*/ 783771 h 1972491"/>
              <a:gd name="connsiteX33" fmla="*/ 3435532 w 3461657"/>
              <a:gd name="connsiteY33" fmla="*/ 901337 h 1972491"/>
              <a:gd name="connsiteX34" fmla="*/ 3461657 w 3461657"/>
              <a:gd name="connsiteY34" fmla="*/ 1162594 h 1972491"/>
              <a:gd name="connsiteX35" fmla="*/ 3448594 w 3461657"/>
              <a:gd name="connsiteY35" fmla="*/ 1449977 h 1972491"/>
              <a:gd name="connsiteX36" fmla="*/ 3409406 w 3461657"/>
              <a:gd name="connsiteY36" fmla="*/ 1593668 h 1972491"/>
              <a:gd name="connsiteX37" fmla="*/ 3370217 w 3461657"/>
              <a:gd name="connsiteY37" fmla="*/ 1672045 h 1972491"/>
              <a:gd name="connsiteX38" fmla="*/ 3239589 w 3461657"/>
              <a:gd name="connsiteY38" fmla="*/ 1750423 h 1972491"/>
              <a:gd name="connsiteX39" fmla="*/ 3187337 w 3461657"/>
              <a:gd name="connsiteY39" fmla="*/ 1763485 h 1972491"/>
              <a:gd name="connsiteX40" fmla="*/ 3108960 w 3461657"/>
              <a:gd name="connsiteY40" fmla="*/ 1802674 h 1972491"/>
              <a:gd name="connsiteX41" fmla="*/ 2978332 w 3461657"/>
              <a:gd name="connsiteY41" fmla="*/ 1854925 h 1972491"/>
              <a:gd name="connsiteX42" fmla="*/ 2821577 w 3461657"/>
              <a:gd name="connsiteY42" fmla="*/ 1920240 h 1972491"/>
              <a:gd name="connsiteX43" fmla="*/ 2743200 w 3461657"/>
              <a:gd name="connsiteY43" fmla="*/ 1946365 h 1972491"/>
              <a:gd name="connsiteX44" fmla="*/ 2599509 w 3461657"/>
              <a:gd name="connsiteY44" fmla="*/ 1972491 h 1972491"/>
              <a:gd name="connsiteX45" fmla="*/ 2272937 w 3461657"/>
              <a:gd name="connsiteY45" fmla="*/ 1959428 h 1972491"/>
              <a:gd name="connsiteX46" fmla="*/ 2220686 w 3461657"/>
              <a:gd name="connsiteY46" fmla="*/ 1946365 h 1972491"/>
              <a:gd name="connsiteX47" fmla="*/ 2103120 w 3461657"/>
              <a:gd name="connsiteY47" fmla="*/ 1894114 h 1972491"/>
              <a:gd name="connsiteX48" fmla="*/ 1933303 w 3461657"/>
              <a:gd name="connsiteY48" fmla="*/ 1828800 h 1972491"/>
              <a:gd name="connsiteX49" fmla="*/ 1881052 w 3461657"/>
              <a:gd name="connsiteY49" fmla="*/ 1802674 h 1972491"/>
              <a:gd name="connsiteX50" fmla="*/ 1841863 w 3461657"/>
              <a:gd name="connsiteY50" fmla="*/ 1776548 h 1972491"/>
              <a:gd name="connsiteX51" fmla="*/ 1802674 w 3461657"/>
              <a:gd name="connsiteY51" fmla="*/ 1763485 h 1972491"/>
              <a:gd name="connsiteX52" fmla="*/ 1737360 w 3461657"/>
              <a:gd name="connsiteY52" fmla="*/ 1737360 h 1972491"/>
              <a:gd name="connsiteX53" fmla="*/ 1632857 w 3461657"/>
              <a:gd name="connsiteY53" fmla="*/ 1698171 h 1972491"/>
              <a:gd name="connsiteX54" fmla="*/ 1580606 w 3461657"/>
              <a:gd name="connsiteY54" fmla="*/ 1672045 h 1972491"/>
              <a:gd name="connsiteX55" fmla="*/ 1449977 w 3461657"/>
              <a:gd name="connsiteY55" fmla="*/ 1632857 h 1972491"/>
              <a:gd name="connsiteX56" fmla="*/ 953589 w 3461657"/>
              <a:gd name="connsiteY56" fmla="*/ 1619794 h 1972491"/>
              <a:gd name="connsiteX57" fmla="*/ 418012 w 3461657"/>
              <a:gd name="connsiteY57" fmla="*/ 1554480 h 1972491"/>
              <a:gd name="connsiteX58" fmla="*/ 352697 w 3461657"/>
              <a:gd name="connsiteY58" fmla="*/ 1515291 h 1972491"/>
              <a:gd name="connsiteX59" fmla="*/ 287383 w 3461657"/>
              <a:gd name="connsiteY59" fmla="*/ 1397725 h 1972491"/>
              <a:gd name="connsiteX60" fmla="*/ 300446 w 3461657"/>
              <a:gd name="connsiteY60" fmla="*/ 1005840 h 1972491"/>
              <a:gd name="connsiteX61" fmla="*/ 365760 w 3461657"/>
              <a:gd name="connsiteY61" fmla="*/ 822960 h 1972491"/>
              <a:gd name="connsiteX62" fmla="*/ 404949 w 3461657"/>
              <a:gd name="connsiteY62" fmla="*/ 796834 h 1972491"/>
              <a:gd name="connsiteX63" fmla="*/ 418012 w 3461657"/>
              <a:gd name="connsiteY63" fmla="*/ 757645 h 1972491"/>
              <a:gd name="connsiteX64" fmla="*/ 496389 w 3461657"/>
              <a:gd name="connsiteY64" fmla="*/ 731520 h 1972491"/>
              <a:gd name="connsiteX65" fmla="*/ 535577 w 3461657"/>
              <a:gd name="connsiteY65" fmla="*/ 692331 h 1972491"/>
              <a:gd name="connsiteX66" fmla="*/ 613954 w 3461657"/>
              <a:gd name="connsiteY66" fmla="*/ 679268 h 1972491"/>
              <a:gd name="connsiteX67" fmla="*/ 836023 w 3461657"/>
              <a:gd name="connsiteY67" fmla="*/ 587828 h 197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61657" h="1972491">
                <a:moveTo>
                  <a:pt x="0" y="600891"/>
                </a:moveTo>
                <a:lnTo>
                  <a:pt x="0" y="600891"/>
                </a:lnTo>
                <a:cubicBezTo>
                  <a:pt x="188779" y="635215"/>
                  <a:pt x="179646" y="640080"/>
                  <a:pt x="418012" y="640080"/>
                </a:cubicBezTo>
                <a:cubicBezTo>
                  <a:pt x="470444" y="640080"/>
                  <a:pt x="522515" y="631371"/>
                  <a:pt x="574766" y="627017"/>
                </a:cubicBezTo>
                <a:cubicBezTo>
                  <a:pt x="605246" y="618308"/>
                  <a:pt x="635453" y="608579"/>
                  <a:pt x="666206" y="600891"/>
                </a:cubicBezTo>
                <a:cubicBezTo>
                  <a:pt x="687746" y="595506"/>
                  <a:pt x="710797" y="595798"/>
                  <a:pt x="731520" y="587828"/>
                </a:cubicBezTo>
                <a:cubicBezTo>
                  <a:pt x="782453" y="568238"/>
                  <a:pt x="931693" y="483420"/>
                  <a:pt x="966652" y="457200"/>
                </a:cubicBezTo>
                <a:cubicBezTo>
                  <a:pt x="1031463" y="408591"/>
                  <a:pt x="1000788" y="430088"/>
                  <a:pt x="1058092" y="391885"/>
                </a:cubicBezTo>
                <a:cubicBezTo>
                  <a:pt x="1095457" y="335837"/>
                  <a:pt x="1117679" y="297600"/>
                  <a:pt x="1162594" y="248194"/>
                </a:cubicBezTo>
                <a:cubicBezTo>
                  <a:pt x="1187448" y="220855"/>
                  <a:pt x="1214846" y="195943"/>
                  <a:pt x="1240972" y="169817"/>
                </a:cubicBezTo>
                <a:cubicBezTo>
                  <a:pt x="1267098" y="143691"/>
                  <a:pt x="1284298" y="103124"/>
                  <a:pt x="1319349" y="91440"/>
                </a:cubicBezTo>
                <a:cubicBezTo>
                  <a:pt x="1379600" y="71356"/>
                  <a:pt x="1345035" y="81077"/>
                  <a:pt x="1423852" y="65314"/>
                </a:cubicBezTo>
                <a:cubicBezTo>
                  <a:pt x="1445623" y="52251"/>
                  <a:pt x="1465592" y="35554"/>
                  <a:pt x="1489166" y="26125"/>
                </a:cubicBezTo>
                <a:cubicBezTo>
                  <a:pt x="1509780" y="17879"/>
                  <a:pt x="1532940" y="18448"/>
                  <a:pt x="1554480" y="13063"/>
                </a:cubicBezTo>
                <a:cubicBezTo>
                  <a:pt x="1567839" y="9723"/>
                  <a:pt x="1580606" y="4354"/>
                  <a:pt x="1593669" y="0"/>
                </a:cubicBezTo>
                <a:cubicBezTo>
                  <a:pt x="1765996" y="9070"/>
                  <a:pt x="1781816" y="-5959"/>
                  <a:pt x="1894114" y="26125"/>
                </a:cubicBezTo>
                <a:cubicBezTo>
                  <a:pt x="1907354" y="29908"/>
                  <a:pt x="1920987" y="33030"/>
                  <a:pt x="1933303" y="39188"/>
                </a:cubicBezTo>
                <a:cubicBezTo>
                  <a:pt x="1956012" y="50543"/>
                  <a:pt x="1975503" y="67871"/>
                  <a:pt x="1998617" y="78377"/>
                </a:cubicBezTo>
                <a:cubicBezTo>
                  <a:pt x="2023687" y="89773"/>
                  <a:pt x="2052362" y="92188"/>
                  <a:pt x="2076994" y="104503"/>
                </a:cubicBezTo>
                <a:cubicBezTo>
                  <a:pt x="2134502" y="133256"/>
                  <a:pt x="2202221" y="164413"/>
                  <a:pt x="2246812" y="209005"/>
                </a:cubicBezTo>
                <a:lnTo>
                  <a:pt x="2364377" y="326571"/>
                </a:lnTo>
                <a:cubicBezTo>
                  <a:pt x="2377440" y="339634"/>
                  <a:pt x="2393319" y="350389"/>
                  <a:pt x="2403566" y="365760"/>
                </a:cubicBezTo>
                <a:cubicBezTo>
                  <a:pt x="2439982" y="420384"/>
                  <a:pt x="2448960" y="444953"/>
                  <a:pt x="2495006" y="483325"/>
                </a:cubicBezTo>
                <a:cubicBezTo>
                  <a:pt x="2507067" y="493376"/>
                  <a:pt x="2522133" y="499400"/>
                  <a:pt x="2534194" y="509451"/>
                </a:cubicBezTo>
                <a:cubicBezTo>
                  <a:pt x="2584730" y="551565"/>
                  <a:pt x="2563374" y="552251"/>
                  <a:pt x="2625634" y="587828"/>
                </a:cubicBezTo>
                <a:cubicBezTo>
                  <a:pt x="2637589" y="594660"/>
                  <a:pt x="2651760" y="596537"/>
                  <a:pt x="2664823" y="600891"/>
                </a:cubicBezTo>
                <a:cubicBezTo>
                  <a:pt x="2682240" y="613954"/>
                  <a:pt x="2697179" y="631238"/>
                  <a:pt x="2717074" y="640080"/>
                </a:cubicBezTo>
                <a:cubicBezTo>
                  <a:pt x="2737363" y="649097"/>
                  <a:pt x="2760849" y="647758"/>
                  <a:pt x="2782389" y="653143"/>
                </a:cubicBezTo>
                <a:cubicBezTo>
                  <a:pt x="2883338" y="678380"/>
                  <a:pt x="2742450" y="655194"/>
                  <a:pt x="2886892" y="679268"/>
                </a:cubicBezTo>
                <a:cubicBezTo>
                  <a:pt x="2989282" y="696333"/>
                  <a:pt x="3017393" y="695586"/>
                  <a:pt x="3135086" y="705394"/>
                </a:cubicBezTo>
                <a:cubicBezTo>
                  <a:pt x="3148149" y="709748"/>
                  <a:pt x="3160990" y="714834"/>
                  <a:pt x="3174274" y="718457"/>
                </a:cubicBezTo>
                <a:cubicBezTo>
                  <a:pt x="3192560" y="723444"/>
                  <a:pt x="3282898" y="742616"/>
                  <a:pt x="3317966" y="757645"/>
                </a:cubicBezTo>
                <a:cubicBezTo>
                  <a:pt x="3335864" y="765316"/>
                  <a:pt x="3352800" y="775062"/>
                  <a:pt x="3370217" y="783771"/>
                </a:cubicBezTo>
                <a:cubicBezTo>
                  <a:pt x="3430107" y="873605"/>
                  <a:pt x="3412540" y="832360"/>
                  <a:pt x="3435532" y="901337"/>
                </a:cubicBezTo>
                <a:cubicBezTo>
                  <a:pt x="3452162" y="1001121"/>
                  <a:pt x="3461657" y="1043001"/>
                  <a:pt x="3461657" y="1162594"/>
                </a:cubicBezTo>
                <a:cubicBezTo>
                  <a:pt x="3461657" y="1258487"/>
                  <a:pt x="3455191" y="1354311"/>
                  <a:pt x="3448594" y="1449977"/>
                </a:cubicBezTo>
                <a:cubicBezTo>
                  <a:pt x="3440799" y="1563007"/>
                  <a:pt x="3444229" y="1512415"/>
                  <a:pt x="3409406" y="1593668"/>
                </a:cubicBezTo>
                <a:cubicBezTo>
                  <a:pt x="3393469" y="1630855"/>
                  <a:pt x="3401598" y="1640664"/>
                  <a:pt x="3370217" y="1672045"/>
                </a:cubicBezTo>
                <a:cubicBezTo>
                  <a:pt x="3338261" y="1704001"/>
                  <a:pt x="3278860" y="1734715"/>
                  <a:pt x="3239589" y="1750423"/>
                </a:cubicBezTo>
                <a:cubicBezTo>
                  <a:pt x="3222920" y="1757091"/>
                  <a:pt x="3204754" y="1759131"/>
                  <a:pt x="3187337" y="1763485"/>
                </a:cubicBezTo>
                <a:cubicBezTo>
                  <a:pt x="3105861" y="1817803"/>
                  <a:pt x="3190084" y="1766619"/>
                  <a:pt x="3108960" y="1802674"/>
                </a:cubicBezTo>
                <a:cubicBezTo>
                  <a:pt x="2987545" y="1856637"/>
                  <a:pt x="3075503" y="1830634"/>
                  <a:pt x="2978332" y="1854925"/>
                </a:cubicBezTo>
                <a:cubicBezTo>
                  <a:pt x="2904772" y="1903965"/>
                  <a:pt x="2954038" y="1876086"/>
                  <a:pt x="2821577" y="1920240"/>
                </a:cubicBezTo>
                <a:cubicBezTo>
                  <a:pt x="2821566" y="1920244"/>
                  <a:pt x="2743211" y="1946363"/>
                  <a:pt x="2743200" y="1946365"/>
                </a:cubicBezTo>
                <a:cubicBezTo>
                  <a:pt x="2642923" y="1963078"/>
                  <a:pt x="2690795" y="1954234"/>
                  <a:pt x="2599509" y="1972491"/>
                </a:cubicBezTo>
                <a:cubicBezTo>
                  <a:pt x="2490652" y="1968137"/>
                  <a:pt x="2381623" y="1966924"/>
                  <a:pt x="2272937" y="1959428"/>
                </a:cubicBezTo>
                <a:cubicBezTo>
                  <a:pt x="2255026" y="1958193"/>
                  <a:pt x="2237496" y="1952669"/>
                  <a:pt x="2220686" y="1946365"/>
                </a:cubicBezTo>
                <a:cubicBezTo>
                  <a:pt x="2038588" y="1878079"/>
                  <a:pt x="2317614" y="1965613"/>
                  <a:pt x="2103120" y="1894114"/>
                </a:cubicBezTo>
                <a:cubicBezTo>
                  <a:pt x="1955735" y="1844985"/>
                  <a:pt x="2195141" y="1949648"/>
                  <a:pt x="1933303" y="1828800"/>
                </a:cubicBezTo>
                <a:cubicBezTo>
                  <a:pt x="1915622" y="1820640"/>
                  <a:pt x="1897959" y="1812335"/>
                  <a:pt x="1881052" y="1802674"/>
                </a:cubicBezTo>
                <a:cubicBezTo>
                  <a:pt x="1867421" y="1794885"/>
                  <a:pt x="1855905" y="1783569"/>
                  <a:pt x="1841863" y="1776548"/>
                </a:cubicBezTo>
                <a:cubicBezTo>
                  <a:pt x="1829547" y="1770390"/>
                  <a:pt x="1815567" y="1768320"/>
                  <a:pt x="1802674" y="1763485"/>
                </a:cubicBezTo>
                <a:cubicBezTo>
                  <a:pt x="1780719" y="1755252"/>
                  <a:pt x="1758787" y="1746883"/>
                  <a:pt x="1737360" y="1737360"/>
                </a:cubicBezTo>
                <a:cubicBezTo>
                  <a:pt x="1649530" y="1698325"/>
                  <a:pt x="1721998" y="1720456"/>
                  <a:pt x="1632857" y="1698171"/>
                </a:cubicBezTo>
                <a:cubicBezTo>
                  <a:pt x="1615440" y="1689462"/>
                  <a:pt x="1598686" y="1679277"/>
                  <a:pt x="1580606" y="1672045"/>
                </a:cubicBezTo>
                <a:cubicBezTo>
                  <a:pt x="1572818" y="1668930"/>
                  <a:pt x="1471823" y="1633897"/>
                  <a:pt x="1449977" y="1632857"/>
                </a:cubicBezTo>
                <a:cubicBezTo>
                  <a:pt x="1284644" y="1624984"/>
                  <a:pt x="1119052" y="1624148"/>
                  <a:pt x="953589" y="1619794"/>
                </a:cubicBezTo>
                <a:cubicBezTo>
                  <a:pt x="573984" y="1586785"/>
                  <a:pt x="752302" y="1610194"/>
                  <a:pt x="418012" y="1554480"/>
                </a:cubicBezTo>
                <a:cubicBezTo>
                  <a:pt x="396240" y="1541417"/>
                  <a:pt x="370650" y="1533244"/>
                  <a:pt x="352697" y="1515291"/>
                </a:cubicBezTo>
                <a:cubicBezTo>
                  <a:pt x="307781" y="1470375"/>
                  <a:pt x="303809" y="1447004"/>
                  <a:pt x="287383" y="1397725"/>
                </a:cubicBezTo>
                <a:cubicBezTo>
                  <a:pt x="291737" y="1267097"/>
                  <a:pt x="292771" y="1136315"/>
                  <a:pt x="300446" y="1005840"/>
                </a:cubicBezTo>
                <a:cubicBezTo>
                  <a:pt x="302901" y="964098"/>
                  <a:pt x="364261" y="823959"/>
                  <a:pt x="365760" y="822960"/>
                </a:cubicBezTo>
                <a:lnTo>
                  <a:pt x="404949" y="796834"/>
                </a:lnTo>
                <a:cubicBezTo>
                  <a:pt x="409303" y="783771"/>
                  <a:pt x="406807" y="765648"/>
                  <a:pt x="418012" y="757645"/>
                </a:cubicBezTo>
                <a:cubicBezTo>
                  <a:pt x="440421" y="741638"/>
                  <a:pt x="496389" y="731520"/>
                  <a:pt x="496389" y="731520"/>
                </a:cubicBezTo>
                <a:cubicBezTo>
                  <a:pt x="509452" y="718457"/>
                  <a:pt x="520206" y="702578"/>
                  <a:pt x="535577" y="692331"/>
                </a:cubicBezTo>
                <a:cubicBezTo>
                  <a:pt x="561367" y="675137"/>
                  <a:pt x="585463" y="679268"/>
                  <a:pt x="613954" y="679268"/>
                </a:cubicBezTo>
                <a:lnTo>
                  <a:pt x="836023" y="587828"/>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mage result for SUN CLIPART"/>
          <p:cNvPicPr/>
          <p:nvPr/>
        </p:nvPicPr>
        <p:blipFill>
          <a:blip r:embed="rId3">
            <a:extLst>
              <a:ext uri="{28A0092B-C50C-407E-A947-70E740481C1C}">
                <a14:useLocalDpi xmlns:a14="http://schemas.microsoft.com/office/drawing/2010/main" val="0"/>
              </a:ext>
            </a:extLst>
          </a:blip>
          <a:srcRect/>
          <a:stretch>
            <a:fillRect/>
          </a:stretch>
        </p:blipFill>
        <p:spPr bwMode="auto">
          <a:xfrm>
            <a:off x="6423750" y="2249518"/>
            <a:ext cx="2302239" cy="2014084"/>
          </a:xfrm>
          <a:prstGeom prst="rect">
            <a:avLst/>
          </a:prstGeom>
          <a:noFill/>
          <a:ln>
            <a:noFill/>
          </a:ln>
        </p:spPr>
      </p:pic>
      <p:grpSp>
        <p:nvGrpSpPr>
          <p:cNvPr id="11" name="Group 10"/>
          <p:cNvGrpSpPr/>
          <p:nvPr/>
        </p:nvGrpSpPr>
        <p:grpSpPr>
          <a:xfrm>
            <a:off x="508272" y="6557554"/>
            <a:ext cx="8635728" cy="287382"/>
            <a:chOff x="1717683" y="3528712"/>
            <a:chExt cx="5471598" cy="1357996"/>
          </a:xfrm>
        </p:grpSpPr>
        <p:sp>
          <p:nvSpPr>
            <p:cNvPr id="12" name="Pentagon 11"/>
            <p:cNvSpPr/>
            <p:nvPr/>
          </p:nvSpPr>
          <p:spPr>
            <a:xfrm rot="10800000">
              <a:off x="1717683" y="3528712"/>
              <a:ext cx="5471598" cy="135799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Pentagon 4"/>
            <p:cNvSpPr txBox="1"/>
            <p:nvPr/>
          </p:nvSpPr>
          <p:spPr>
            <a:xfrm rot="21600000">
              <a:off x="2057182" y="3528712"/>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000" b="1" kern="1200" dirty="0" smtClean="0">
                  <a:solidFill>
                    <a:schemeClr val="tx1"/>
                  </a:solidFill>
                </a:rPr>
                <a:t>Analyse </a:t>
              </a:r>
              <a:r>
                <a:rPr lang="en-GB" sz="2000" b="0" kern="1200" dirty="0" smtClean="0">
                  <a:solidFill>
                    <a:schemeClr val="tx1"/>
                  </a:solidFill>
                </a:rPr>
                <a:t>how Italy’s lakes have been formed</a:t>
              </a:r>
              <a:endParaRPr lang="en-GB" sz="2000" b="0" kern="1200" dirty="0">
                <a:solidFill>
                  <a:schemeClr val="tx1"/>
                </a:solidFill>
              </a:endParaRPr>
            </a:p>
          </p:txBody>
        </p:sp>
      </p:grpSp>
    </p:spTree>
    <p:extLst>
      <p:ext uri="{BB962C8B-B14F-4D97-AF65-F5344CB8AC3E}">
        <p14:creationId xmlns:p14="http://schemas.microsoft.com/office/powerpoint/2010/main" val="17291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mountain and lak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99" y="2307771"/>
            <a:ext cx="7519878" cy="41583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272" y="182880"/>
            <a:ext cx="8413659" cy="12409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6</a:t>
            </a:r>
            <a:r>
              <a:rPr lang="en-GB" sz="2800" dirty="0" smtClean="0"/>
              <a:t>) These lakes are special and beautiful which means lots of tourists want to go and visit them- this means they make lots of money!</a:t>
            </a:r>
            <a:endParaRPr lang="en-GB" sz="2800" dirty="0"/>
          </a:p>
        </p:txBody>
      </p:sp>
      <p:grpSp>
        <p:nvGrpSpPr>
          <p:cNvPr id="5" name="Group 4"/>
          <p:cNvGrpSpPr/>
          <p:nvPr/>
        </p:nvGrpSpPr>
        <p:grpSpPr>
          <a:xfrm>
            <a:off x="508272" y="6557554"/>
            <a:ext cx="8635728" cy="287382"/>
            <a:chOff x="1717683" y="3528712"/>
            <a:chExt cx="5471598" cy="1357996"/>
          </a:xfrm>
        </p:grpSpPr>
        <p:sp>
          <p:nvSpPr>
            <p:cNvPr id="6" name="Pentagon 5"/>
            <p:cNvSpPr/>
            <p:nvPr/>
          </p:nvSpPr>
          <p:spPr>
            <a:xfrm rot="10800000">
              <a:off x="1717683" y="3528712"/>
              <a:ext cx="5471598" cy="135799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57182" y="3528712"/>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000" b="1" kern="1200" dirty="0" smtClean="0">
                  <a:solidFill>
                    <a:schemeClr val="tx1"/>
                  </a:solidFill>
                </a:rPr>
                <a:t>Analyse </a:t>
              </a:r>
              <a:r>
                <a:rPr lang="en-GB" sz="2000" b="0" kern="1200" dirty="0" smtClean="0">
                  <a:solidFill>
                    <a:schemeClr val="tx1"/>
                  </a:solidFill>
                </a:rPr>
                <a:t>how Italy’s lakes have been formed</a:t>
              </a:r>
              <a:endParaRPr lang="en-GB" sz="2000" b="0" kern="1200" dirty="0">
                <a:solidFill>
                  <a:schemeClr val="tx1"/>
                </a:solidFill>
              </a:endParaRPr>
            </a:p>
          </p:txBody>
        </p:sp>
      </p:grpSp>
    </p:spTree>
    <p:extLst>
      <p:ext uri="{BB962C8B-B14F-4D97-AF65-F5344CB8AC3E}">
        <p14:creationId xmlns:p14="http://schemas.microsoft.com/office/powerpoint/2010/main" val="106862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9006" y="3579223"/>
            <a:ext cx="8757776" cy="2024743"/>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Task 4:</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smtClean="0"/>
              <a:t>Complete worksheet 3 by describing what is happening in each of the diagrams</a:t>
            </a:r>
          </a:p>
          <a:p>
            <a:endParaRPr lang="en-GB" sz="3200" dirty="0"/>
          </a:p>
          <a:p>
            <a:pPr marL="0" indent="0">
              <a:buNone/>
            </a:pPr>
            <a:r>
              <a:rPr lang="en-GB" sz="3200" dirty="0" smtClean="0"/>
              <a:t>Stretch and Challenge:</a:t>
            </a:r>
          </a:p>
          <a:p>
            <a:pPr lvl="1"/>
            <a:r>
              <a:rPr lang="en-GB" sz="2800" b="1" dirty="0" smtClean="0"/>
              <a:t>Justify</a:t>
            </a:r>
            <a:r>
              <a:rPr lang="en-GB" sz="2800" dirty="0" smtClean="0"/>
              <a:t> </a:t>
            </a:r>
            <a:r>
              <a:rPr lang="en-GB" sz="2800" b="1" dirty="0" smtClean="0"/>
              <a:t>why these lakes are so important to Italy</a:t>
            </a:r>
            <a:r>
              <a:rPr lang="en-GB" sz="2800" b="1" dirty="0" smtClean="0"/>
              <a:t>. </a:t>
            </a:r>
          </a:p>
          <a:p>
            <a:pPr marL="457200" lvl="1" indent="0">
              <a:buNone/>
            </a:pPr>
            <a:r>
              <a:rPr lang="en-GB" sz="2800" dirty="0" smtClean="0"/>
              <a:t>(answer on the next slide)</a:t>
            </a:r>
            <a:endParaRPr lang="en-GB" sz="2800" dirty="0"/>
          </a:p>
        </p:txBody>
      </p:sp>
      <p:grpSp>
        <p:nvGrpSpPr>
          <p:cNvPr id="7" name="Group 6"/>
          <p:cNvGrpSpPr/>
          <p:nvPr/>
        </p:nvGrpSpPr>
        <p:grpSpPr>
          <a:xfrm>
            <a:off x="3495184" y="124367"/>
            <a:ext cx="5471598" cy="1357996"/>
            <a:chOff x="1717683" y="3528712"/>
            <a:chExt cx="5471598" cy="1357996"/>
          </a:xfrm>
        </p:grpSpPr>
        <p:sp>
          <p:nvSpPr>
            <p:cNvPr id="8" name="Pentagon 7"/>
            <p:cNvSpPr/>
            <p:nvPr/>
          </p:nvSpPr>
          <p:spPr>
            <a:xfrm rot="10800000">
              <a:off x="1717683" y="3528712"/>
              <a:ext cx="5471598" cy="135799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agon 4"/>
            <p:cNvSpPr txBox="1"/>
            <p:nvPr/>
          </p:nvSpPr>
          <p:spPr>
            <a:xfrm rot="21600000">
              <a:off x="2057182" y="3528712"/>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Analyse </a:t>
              </a:r>
              <a:r>
                <a:rPr lang="en-GB" sz="2600" b="0" kern="1200" dirty="0" smtClean="0">
                  <a:solidFill>
                    <a:schemeClr val="tx1"/>
                  </a:solidFill>
                </a:rPr>
                <a:t>how Italy’s lakes have been formed</a:t>
              </a:r>
              <a:endParaRPr lang="en-GB" sz="2600" b="0" kern="1200" dirty="0">
                <a:solidFill>
                  <a:schemeClr val="tx1"/>
                </a:solidFill>
              </a:endParaRPr>
            </a:p>
          </p:txBody>
        </p:sp>
      </p:grpSp>
    </p:spTree>
    <p:extLst>
      <p:ext uri="{BB962C8B-B14F-4D97-AF65-F5344CB8AC3E}">
        <p14:creationId xmlns:p14="http://schemas.microsoft.com/office/powerpoint/2010/main" val="2758842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Stretch and Challenge answer:</a:t>
            </a:r>
            <a:endParaRPr lang="en-GB" dirty="0"/>
          </a:p>
        </p:txBody>
      </p:sp>
      <p:sp>
        <p:nvSpPr>
          <p:cNvPr id="3" name="Content Placeholder 2"/>
          <p:cNvSpPr>
            <a:spLocks noGrp="1"/>
          </p:cNvSpPr>
          <p:nvPr>
            <p:ph idx="1"/>
          </p:nvPr>
        </p:nvSpPr>
        <p:spPr/>
        <p:txBody>
          <a:bodyPr/>
          <a:lstStyle/>
          <a:p>
            <a:r>
              <a:rPr lang="en-GB" dirty="0" smtClean="0">
                <a:solidFill>
                  <a:srgbClr val="7030A0"/>
                </a:solidFill>
              </a:rPr>
              <a:t>The lakes are so important to Italy for lots of reasons including:</a:t>
            </a:r>
          </a:p>
          <a:p>
            <a:pPr lvl="1"/>
            <a:r>
              <a:rPr lang="en-GB" dirty="0" smtClean="0">
                <a:solidFill>
                  <a:srgbClr val="7030A0"/>
                </a:solidFill>
              </a:rPr>
              <a:t>They are beautiful landmarks in the country and something that the people are proud of. The way they were made is very special and Italian people love to visit them</a:t>
            </a:r>
          </a:p>
          <a:p>
            <a:pPr lvl="1"/>
            <a:r>
              <a:rPr lang="en-GB" dirty="0" smtClean="0">
                <a:solidFill>
                  <a:srgbClr val="7030A0"/>
                </a:solidFill>
              </a:rPr>
              <a:t>As the lakes are so special they bring lots of tourists to Italy. Tourist’s spend money in the country which is good for the economy. </a:t>
            </a:r>
          </a:p>
          <a:p>
            <a:pPr lvl="1"/>
            <a:r>
              <a:rPr lang="en-GB" dirty="0" smtClean="0">
                <a:solidFill>
                  <a:srgbClr val="7030A0"/>
                </a:solidFill>
              </a:rPr>
              <a:t>The amount of tourism also provides jobs for Italian people. </a:t>
            </a:r>
            <a:endParaRPr lang="en-GB" dirty="0">
              <a:solidFill>
                <a:srgbClr val="7030A0"/>
              </a:solidFill>
            </a:endParaRPr>
          </a:p>
        </p:txBody>
      </p:sp>
    </p:spTree>
    <p:extLst>
      <p:ext uri="{BB962C8B-B14F-4D97-AF65-F5344CB8AC3E}">
        <p14:creationId xmlns:p14="http://schemas.microsoft.com/office/powerpoint/2010/main" val="331446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713" y="1420677"/>
            <a:ext cx="7886700" cy="4351338"/>
          </a:xfrm>
        </p:spPr>
        <p:txBody>
          <a:bodyPr>
            <a:normAutofit/>
          </a:bodyPr>
          <a:lstStyle/>
          <a:p>
            <a:r>
              <a:rPr lang="en-GB" sz="4000" dirty="0" smtClean="0"/>
              <a:t>Italy has lots of mountains. In fact, mountains make up approximately 40% of Italy. </a:t>
            </a:r>
          </a:p>
          <a:p>
            <a:r>
              <a:rPr lang="en-GB" sz="4000" dirty="0" smtClean="0"/>
              <a:t>It has three mountain ranges:</a:t>
            </a:r>
          </a:p>
          <a:p>
            <a:pPr lvl="1"/>
            <a:r>
              <a:rPr lang="en-GB" sz="3600" dirty="0" smtClean="0"/>
              <a:t>The Alps</a:t>
            </a:r>
          </a:p>
          <a:p>
            <a:pPr lvl="1"/>
            <a:r>
              <a:rPr lang="en-GB" sz="3600" dirty="0" smtClean="0"/>
              <a:t>The Apennines</a:t>
            </a:r>
          </a:p>
          <a:p>
            <a:pPr lvl="1"/>
            <a:r>
              <a:rPr lang="en-GB" sz="3600" dirty="0" smtClean="0"/>
              <a:t>The Dolomites</a:t>
            </a:r>
            <a:endParaRPr lang="en-GB" sz="3600" dirty="0"/>
          </a:p>
        </p:txBody>
      </p:sp>
      <p:grpSp>
        <p:nvGrpSpPr>
          <p:cNvPr id="4" name="Group 3"/>
          <p:cNvGrpSpPr/>
          <p:nvPr/>
        </p:nvGrpSpPr>
        <p:grpSpPr>
          <a:xfrm>
            <a:off x="2076994" y="62681"/>
            <a:ext cx="6889788" cy="982348"/>
            <a:chOff x="1717683" y="1975"/>
            <a:chExt cx="5471598" cy="1357996"/>
          </a:xfrm>
        </p:grpSpPr>
        <p:sp>
          <p:nvSpPr>
            <p:cNvPr id="5" name="Pentagon 4"/>
            <p:cNvSpPr/>
            <p:nvPr/>
          </p:nvSpPr>
          <p:spPr>
            <a:xfrm rot="10800000">
              <a:off x="1717683" y="1975"/>
              <a:ext cx="5471598" cy="1357996"/>
            </a:xfrm>
            <a:prstGeom prst="homePlate">
              <a:avLst/>
            </a:pr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57182" y="1975"/>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Identify and locate </a:t>
              </a:r>
              <a:r>
                <a:rPr lang="en-GB" sz="2600" b="0" kern="1200" dirty="0" smtClean="0">
                  <a:solidFill>
                    <a:schemeClr val="tx1"/>
                  </a:solidFill>
                </a:rPr>
                <a:t>Italy’s three mountain ranges</a:t>
              </a:r>
              <a:endParaRPr lang="en-GB" sz="2600" b="0" kern="1200" dirty="0">
                <a:solidFill>
                  <a:schemeClr val="tx1"/>
                </a:solidFill>
              </a:endParaRPr>
            </a:p>
          </p:txBody>
        </p:sp>
      </p:grpSp>
    </p:spTree>
    <p:extLst>
      <p:ext uri="{BB962C8B-B14F-4D97-AF65-F5344CB8AC3E}">
        <p14:creationId xmlns:p14="http://schemas.microsoft.com/office/powerpoint/2010/main" val="3711680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40" y="953588"/>
            <a:ext cx="2650127" cy="1325563"/>
          </a:xfrm>
        </p:spPr>
        <p:txBody>
          <a:bodyPr/>
          <a:lstStyle/>
          <a:p>
            <a:pPr algn="ctr"/>
            <a:r>
              <a:rPr lang="en-GB" b="1" dirty="0" smtClean="0"/>
              <a:t>The Alps</a:t>
            </a:r>
            <a:endParaRPr lang="en-GB" b="1" dirty="0"/>
          </a:p>
        </p:txBody>
      </p:sp>
      <p:grpSp>
        <p:nvGrpSpPr>
          <p:cNvPr id="8" name="Group 7"/>
          <p:cNvGrpSpPr/>
          <p:nvPr/>
        </p:nvGrpSpPr>
        <p:grpSpPr>
          <a:xfrm>
            <a:off x="2110520" y="171607"/>
            <a:ext cx="6889788" cy="982348"/>
            <a:chOff x="1717683" y="1975"/>
            <a:chExt cx="5471598" cy="1357996"/>
          </a:xfrm>
        </p:grpSpPr>
        <p:sp>
          <p:nvSpPr>
            <p:cNvPr id="9" name="Pentagon 8"/>
            <p:cNvSpPr/>
            <p:nvPr/>
          </p:nvSpPr>
          <p:spPr>
            <a:xfrm rot="10800000">
              <a:off x="1717683" y="1975"/>
              <a:ext cx="5471598" cy="1357996"/>
            </a:xfrm>
            <a:prstGeom prst="homePlate">
              <a:avLst/>
            </a:pr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57182" y="1975"/>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Identify and locate </a:t>
              </a:r>
              <a:r>
                <a:rPr lang="en-GB" sz="2600" b="0" kern="1200" dirty="0" smtClean="0">
                  <a:solidFill>
                    <a:schemeClr val="tx1"/>
                  </a:solidFill>
                </a:rPr>
                <a:t>Italy’s three mountain ranges</a:t>
              </a:r>
              <a:endParaRPr lang="en-GB" sz="2600" b="0" kern="1200" dirty="0">
                <a:solidFill>
                  <a:schemeClr val="tx1"/>
                </a:solidFill>
              </a:endParaRPr>
            </a:p>
          </p:txBody>
        </p:sp>
      </p:grpSp>
      <p:pic>
        <p:nvPicPr>
          <p:cNvPr id="1032" name="Picture 8" descr="Image result for the al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5204" y="2038214"/>
            <a:ext cx="7673996" cy="448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6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848" y="839696"/>
            <a:ext cx="7886700" cy="1325563"/>
          </a:xfrm>
        </p:spPr>
        <p:txBody>
          <a:bodyPr/>
          <a:lstStyle/>
          <a:p>
            <a:pPr algn="ctr"/>
            <a:r>
              <a:rPr lang="en-GB" b="1" dirty="0" smtClean="0"/>
              <a:t>The Apennines </a:t>
            </a:r>
            <a:endParaRPr lang="en-GB" b="1" dirty="0"/>
          </a:p>
        </p:txBody>
      </p:sp>
      <p:pic>
        <p:nvPicPr>
          <p:cNvPr id="2050" name="Picture 2" descr="https://earth-chronicles.com/wp-content/uploads/2016/10/Vyr4DIk0hC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2019" y="1946366"/>
            <a:ext cx="7765473" cy="45197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110520" y="171607"/>
            <a:ext cx="6889788" cy="982348"/>
            <a:chOff x="1717683" y="1975"/>
            <a:chExt cx="5471598" cy="1357996"/>
          </a:xfrm>
        </p:grpSpPr>
        <p:sp>
          <p:nvSpPr>
            <p:cNvPr id="6" name="Pentagon 5"/>
            <p:cNvSpPr/>
            <p:nvPr/>
          </p:nvSpPr>
          <p:spPr>
            <a:xfrm rot="10800000">
              <a:off x="1717683" y="1975"/>
              <a:ext cx="5471598" cy="1357996"/>
            </a:xfrm>
            <a:prstGeom prst="homePlate">
              <a:avLst/>
            </a:pr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57182" y="1975"/>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Identify and locate </a:t>
              </a:r>
              <a:r>
                <a:rPr lang="en-GB" sz="2600" b="0" kern="1200" dirty="0" smtClean="0">
                  <a:solidFill>
                    <a:schemeClr val="tx1"/>
                  </a:solidFill>
                </a:rPr>
                <a:t>Italy’s three mountain ranges</a:t>
              </a:r>
              <a:endParaRPr lang="en-GB" sz="2600" b="0" kern="1200" dirty="0">
                <a:solidFill>
                  <a:schemeClr val="tx1"/>
                </a:solidFill>
              </a:endParaRPr>
            </a:p>
          </p:txBody>
        </p:sp>
      </p:grpSp>
    </p:spTree>
    <p:extLst>
      <p:ext uri="{BB962C8B-B14F-4D97-AF65-F5344CB8AC3E}">
        <p14:creationId xmlns:p14="http://schemas.microsoft.com/office/powerpoint/2010/main" val="536534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93" y="1122772"/>
            <a:ext cx="7886700" cy="1325563"/>
          </a:xfrm>
        </p:spPr>
        <p:txBody>
          <a:bodyPr/>
          <a:lstStyle/>
          <a:p>
            <a:r>
              <a:rPr lang="en-GB" dirty="0" smtClean="0"/>
              <a:t>The Dolomites</a:t>
            </a:r>
            <a:endParaRPr lang="en-GB" dirty="0"/>
          </a:p>
        </p:txBody>
      </p:sp>
      <p:pic>
        <p:nvPicPr>
          <p:cNvPr id="3074" name="Picture 2" descr="Hotel Posta Zirm Dolomite Mountains Ital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76703"/>
            <a:ext cx="9148920" cy="32759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110520" y="171607"/>
            <a:ext cx="6889788" cy="982348"/>
            <a:chOff x="1717683" y="1975"/>
            <a:chExt cx="5471598" cy="1357996"/>
          </a:xfrm>
        </p:grpSpPr>
        <p:sp>
          <p:nvSpPr>
            <p:cNvPr id="6" name="Pentagon 5"/>
            <p:cNvSpPr/>
            <p:nvPr/>
          </p:nvSpPr>
          <p:spPr>
            <a:xfrm rot="10800000">
              <a:off x="1717683" y="1975"/>
              <a:ext cx="5471598" cy="1357996"/>
            </a:xfrm>
            <a:prstGeom prst="homePlate">
              <a:avLst/>
            </a:pr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57182" y="1975"/>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Identify and locate </a:t>
              </a:r>
              <a:r>
                <a:rPr lang="en-GB" sz="2600" b="0" kern="1200" dirty="0" smtClean="0">
                  <a:solidFill>
                    <a:schemeClr val="tx1"/>
                  </a:solidFill>
                </a:rPr>
                <a:t>Italy’s three mountain ranges</a:t>
              </a:r>
              <a:endParaRPr lang="en-GB" sz="2600" b="0" kern="1200" dirty="0">
                <a:solidFill>
                  <a:schemeClr val="tx1"/>
                </a:solidFill>
              </a:endParaRPr>
            </a:p>
          </p:txBody>
        </p:sp>
      </p:grpSp>
    </p:spTree>
    <p:extLst>
      <p:ext uri="{BB962C8B-B14F-4D97-AF65-F5344CB8AC3E}">
        <p14:creationId xmlns:p14="http://schemas.microsoft.com/office/powerpoint/2010/main" val="287068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036015"/>
            <a:ext cx="7886700" cy="1325563"/>
          </a:xfrm>
        </p:spPr>
        <p:txBody>
          <a:bodyPr/>
          <a:lstStyle/>
          <a:p>
            <a:r>
              <a:rPr lang="en-GB" dirty="0" smtClean="0"/>
              <a:t>Task 1:</a:t>
            </a:r>
            <a:endParaRPr lang="en-GB" dirty="0"/>
          </a:p>
        </p:txBody>
      </p:sp>
      <p:sp>
        <p:nvSpPr>
          <p:cNvPr id="3" name="Content Placeholder 2"/>
          <p:cNvSpPr>
            <a:spLocks noGrp="1"/>
          </p:cNvSpPr>
          <p:nvPr>
            <p:ph idx="1"/>
          </p:nvPr>
        </p:nvSpPr>
        <p:spPr>
          <a:xfrm>
            <a:off x="720906" y="2521130"/>
            <a:ext cx="7886700" cy="4073843"/>
          </a:xfrm>
        </p:spPr>
        <p:txBody>
          <a:bodyPr/>
          <a:lstStyle/>
          <a:p>
            <a:pPr marL="0" indent="0">
              <a:buNone/>
            </a:pPr>
            <a:r>
              <a:rPr lang="en-GB" dirty="0" smtClean="0"/>
              <a:t>-Use google maps to find the location of each of the mountain ranges.</a:t>
            </a:r>
          </a:p>
          <a:p>
            <a:pPr marL="0" indent="0">
              <a:buNone/>
            </a:pPr>
            <a:endParaRPr lang="en-GB" dirty="0"/>
          </a:p>
        </p:txBody>
      </p:sp>
      <p:sp>
        <p:nvSpPr>
          <p:cNvPr id="4" name="Rectangle 3"/>
          <p:cNvSpPr/>
          <p:nvPr/>
        </p:nvSpPr>
        <p:spPr>
          <a:xfrm>
            <a:off x="628650" y="5394960"/>
            <a:ext cx="8071213" cy="10058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smtClean="0"/>
              <a:t>The Alps, The Apennines, The Dolomites</a:t>
            </a:r>
            <a:endParaRPr lang="en-GB" sz="3200" dirty="0"/>
          </a:p>
        </p:txBody>
      </p:sp>
      <p:grpSp>
        <p:nvGrpSpPr>
          <p:cNvPr id="5" name="Group 4"/>
          <p:cNvGrpSpPr/>
          <p:nvPr/>
        </p:nvGrpSpPr>
        <p:grpSpPr>
          <a:xfrm>
            <a:off x="2110520" y="171607"/>
            <a:ext cx="6889788" cy="982348"/>
            <a:chOff x="1717683" y="1975"/>
            <a:chExt cx="5471598" cy="1357996"/>
          </a:xfrm>
        </p:grpSpPr>
        <p:sp>
          <p:nvSpPr>
            <p:cNvPr id="6" name="Pentagon 5"/>
            <p:cNvSpPr/>
            <p:nvPr/>
          </p:nvSpPr>
          <p:spPr>
            <a:xfrm rot="10800000">
              <a:off x="1717683" y="1975"/>
              <a:ext cx="5471598" cy="1357996"/>
            </a:xfrm>
            <a:prstGeom prst="homePlate">
              <a:avLst/>
            </a:pr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57182" y="1975"/>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Identify and locate </a:t>
              </a:r>
              <a:r>
                <a:rPr lang="en-GB" sz="2600" b="0" kern="1200" dirty="0" smtClean="0">
                  <a:solidFill>
                    <a:schemeClr val="tx1"/>
                  </a:solidFill>
                </a:rPr>
                <a:t>Italy’s three mountain ranges</a:t>
              </a:r>
              <a:endParaRPr lang="en-GB" sz="2600" b="0" kern="1200" dirty="0">
                <a:solidFill>
                  <a:schemeClr val="tx1"/>
                </a:solidFill>
              </a:endParaRPr>
            </a:p>
          </p:txBody>
        </p:sp>
      </p:grpSp>
    </p:spTree>
    <p:extLst>
      <p:ext uri="{BB962C8B-B14F-4D97-AF65-F5344CB8AC3E}">
        <p14:creationId xmlns:p14="http://schemas.microsoft.com/office/powerpoint/2010/main" val="3630861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blank map of 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420" y="229174"/>
            <a:ext cx="6192974" cy="674639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rot="19595827">
            <a:off x="1179033" y="468720"/>
            <a:ext cx="2807298" cy="1280962"/>
          </a:xfrm>
          <a:prstGeom prst="ellipse">
            <a:avLst/>
          </a:prstGeom>
          <a:solidFill>
            <a:schemeClr val="accent1">
              <a:alpha val="5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200" b="1" dirty="0" smtClean="0"/>
              <a:t>THE ALPS</a:t>
            </a:r>
            <a:endParaRPr lang="en-GB" sz="3200" b="1" dirty="0"/>
          </a:p>
        </p:txBody>
      </p:sp>
      <p:sp>
        <p:nvSpPr>
          <p:cNvPr id="4" name="Oval 3"/>
          <p:cNvSpPr/>
          <p:nvPr/>
        </p:nvSpPr>
        <p:spPr>
          <a:xfrm rot="2501368">
            <a:off x="3005107" y="2785396"/>
            <a:ext cx="3583225" cy="743722"/>
          </a:xfrm>
          <a:prstGeom prst="ellipse">
            <a:avLst/>
          </a:prstGeom>
          <a:solidFill>
            <a:schemeClr val="accent1">
              <a:alpha val="5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smtClean="0"/>
              <a:t>THE APENNIES</a:t>
            </a:r>
            <a:endParaRPr lang="en-GB" sz="2000" b="1" dirty="0"/>
          </a:p>
        </p:txBody>
      </p:sp>
      <p:sp>
        <p:nvSpPr>
          <p:cNvPr id="5" name="Oval 4"/>
          <p:cNvSpPr/>
          <p:nvPr/>
        </p:nvSpPr>
        <p:spPr>
          <a:xfrm rot="1263039">
            <a:off x="3213900" y="163860"/>
            <a:ext cx="2131540" cy="1180696"/>
          </a:xfrm>
          <a:prstGeom prst="ellipse">
            <a:avLst/>
          </a:prstGeom>
          <a:solidFill>
            <a:schemeClr val="accent1">
              <a:alpha val="5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b="1" dirty="0" smtClean="0"/>
              <a:t>THE DOLOMITES</a:t>
            </a:r>
            <a:endParaRPr lang="en-GB" sz="1600" b="1" dirty="0"/>
          </a:p>
        </p:txBody>
      </p:sp>
    </p:spTree>
    <p:extLst>
      <p:ext uri="{BB962C8B-B14F-4D97-AF65-F5344CB8AC3E}">
        <p14:creationId xmlns:p14="http://schemas.microsoft.com/office/powerpoint/2010/main" val="1817488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2:</a:t>
            </a:r>
            <a:endParaRPr lang="en-GB" dirty="0"/>
          </a:p>
        </p:txBody>
      </p:sp>
      <p:sp>
        <p:nvSpPr>
          <p:cNvPr id="3" name="Content Placeholder 2"/>
          <p:cNvSpPr>
            <a:spLocks noGrp="1"/>
          </p:cNvSpPr>
          <p:nvPr>
            <p:ph idx="1"/>
          </p:nvPr>
        </p:nvSpPr>
        <p:spPr>
          <a:xfrm>
            <a:off x="511084" y="1786437"/>
            <a:ext cx="7886700" cy="4351338"/>
          </a:xfrm>
        </p:spPr>
        <p:txBody>
          <a:bodyPr/>
          <a:lstStyle/>
          <a:p>
            <a:r>
              <a:rPr lang="en-GB" dirty="0" smtClean="0"/>
              <a:t>Open worksheet 1 to find lots of information about the 3 mountain ranges </a:t>
            </a:r>
          </a:p>
          <a:p>
            <a:r>
              <a:rPr lang="en-GB" dirty="0" smtClean="0"/>
              <a:t>Open worksheet 2 and complete the table using the information you find in worksheet 1:</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86093306"/>
              </p:ext>
            </p:extLst>
          </p:nvPr>
        </p:nvGraphicFramePr>
        <p:xfrm>
          <a:off x="628651" y="4180113"/>
          <a:ext cx="7864383" cy="2325389"/>
        </p:xfrm>
        <a:graphic>
          <a:graphicData uri="http://schemas.openxmlformats.org/drawingml/2006/table">
            <a:tbl>
              <a:tblPr firstRow="1" bandRow="1">
                <a:tableStyleId>{08FB837D-C827-4EFA-A057-4D05807E0F7C}</a:tableStyleId>
              </a:tblPr>
              <a:tblGrid>
                <a:gridCol w="2621461">
                  <a:extLst>
                    <a:ext uri="{9D8B030D-6E8A-4147-A177-3AD203B41FA5}">
                      <a16:colId xmlns:a16="http://schemas.microsoft.com/office/drawing/2014/main" val="3511828487"/>
                    </a:ext>
                  </a:extLst>
                </a:gridCol>
                <a:gridCol w="2621461">
                  <a:extLst>
                    <a:ext uri="{9D8B030D-6E8A-4147-A177-3AD203B41FA5}">
                      <a16:colId xmlns:a16="http://schemas.microsoft.com/office/drawing/2014/main" val="1962964982"/>
                    </a:ext>
                  </a:extLst>
                </a:gridCol>
                <a:gridCol w="2621461">
                  <a:extLst>
                    <a:ext uri="{9D8B030D-6E8A-4147-A177-3AD203B41FA5}">
                      <a16:colId xmlns:a16="http://schemas.microsoft.com/office/drawing/2014/main" val="1340631701"/>
                    </a:ext>
                  </a:extLst>
                </a:gridCol>
              </a:tblGrid>
              <a:tr h="1257374">
                <a:tc>
                  <a:txBody>
                    <a:bodyPr/>
                    <a:lstStyle/>
                    <a:p>
                      <a:r>
                        <a:rPr lang="en-GB" sz="2400" dirty="0" smtClean="0"/>
                        <a:t>Name of mountain range</a:t>
                      </a:r>
                      <a:endParaRPr lang="en-GB" sz="2400" dirty="0">
                        <a:solidFill>
                          <a:schemeClr val="tx1"/>
                        </a:solidFill>
                      </a:endParaRPr>
                    </a:p>
                  </a:txBody>
                  <a:tcPr/>
                </a:tc>
                <a:tc>
                  <a:txBody>
                    <a:bodyPr/>
                    <a:lstStyle/>
                    <a:p>
                      <a:r>
                        <a:rPr lang="en-GB" sz="2400" dirty="0" smtClean="0"/>
                        <a:t>Highest peak (what is it called and how</a:t>
                      </a:r>
                      <a:r>
                        <a:rPr lang="en-GB" sz="2400" baseline="0" dirty="0" smtClean="0"/>
                        <a:t> high is it?)</a:t>
                      </a:r>
                      <a:endParaRPr lang="en-GB" sz="2400" dirty="0">
                        <a:solidFill>
                          <a:schemeClr val="tx1"/>
                        </a:solidFill>
                      </a:endParaRPr>
                    </a:p>
                  </a:txBody>
                  <a:tcPr/>
                </a:tc>
                <a:tc>
                  <a:txBody>
                    <a:bodyPr/>
                    <a:lstStyle/>
                    <a:p>
                      <a:r>
                        <a:rPr lang="en-GB" sz="2400" dirty="0" smtClean="0"/>
                        <a:t>What are the mountains used for?</a:t>
                      </a:r>
                      <a:endParaRPr lang="en-GB" sz="2400" dirty="0">
                        <a:solidFill>
                          <a:schemeClr val="tx1"/>
                        </a:solidFill>
                      </a:endParaRPr>
                    </a:p>
                  </a:txBody>
                  <a:tcPr/>
                </a:tc>
                <a:extLst>
                  <a:ext uri="{0D108BD9-81ED-4DB2-BD59-A6C34878D82A}">
                    <a16:rowId xmlns:a16="http://schemas.microsoft.com/office/drawing/2014/main" val="3688951258"/>
                  </a:ext>
                </a:extLst>
              </a:tr>
              <a:tr h="770909">
                <a:tc>
                  <a:txBody>
                    <a:bodyPr/>
                    <a:lstStyle/>
                    <a:p>
                      <a:endParaRPr lang="en-GB" sz="2400" dirty="0">
                        <a:solidFill>
                          <a:schemeClr val="tx1"/>
                        </a:solidFill>
                      </a:endParaRPr>
                    </a:p>
                  </a:txBody>
                  <a:tcPr/>
                </a:tc>
                <a:tc>
                  <a:txBody>
                    <a:bodyPr/>
                    <a:lstStyle/>
                    <a:p>
                      <a:endParaRPr lang="en-GB" sz="2400">
                        <a:solidFill>
                          <a:schemeClr val="tx1"/>
                        </a:solidFill>
                      </a:endParaRPr>
                    </a:p>
                  </a:txBody>
                  <a:tcPr/>
                </a:tc>
                <a:tc>
                  <a:txBody>
                    <a:bodyPr/>
                    <a:lstStyle/>
                    <a:p>
                      <a:endParaRPr lang="en-GB" sz="2400" dirty="0">
                        <a:solidFill>
                          <a:schemeClr val="tx1"/>
                        </a:solidFill>
                      </a:endParaRPr>
                    </a:p>
                  </a:txBody>
                  <a:tcPr/>
                </a:tc>
                <a:extLst>
                  <a:ext uri="{0D108BD9-81ED-4DB2-BD59-A6C34878D82A}">
                    <a16:rowId xmlns:a16="http://schemas.microsoft.com/office/drawing/2014/main" val="3861170769"/>
                  </a:ext>
                </a:extLst>
              </a:tr>
            </a:tbl>
          </a:graphicData>
        </a:graphic>
      </p:graphicFrame>
      <p:grpSp>
        <p:nvGrpSpPr>
          <p:cNvPr id="5" name="Group 4"/>
          <p:cNvGrpSpPr/>
          <p:nvPr/>
        </p:nvGrpSpPr>
        <p:grpSpPr>
          <a:xfrm>
            <a:off x="3521310" y="150233"/>
            <a:ext cx="5471598" cy="1357996"/>
            <a:chOff x="1717683" y="1765343"/>
            <a:chExt cx="5471598" cy="1357996"/>
          </a:xfrm>
        </p:grpSpPr>
        <p:sp>
          <p:nvSpPr>
            <p:cNvPr id="6" name="Pentagon 5"/>
            <p:cNvSpPr/>
            <p:nvPr/>
          </p:nvSpPr>
          <p:spPr>
            <a:xfrm rot="10800000">
              <a:off x="1717683" y="1765343"/>
              <a:ext cx="5471598" cy="1357996"/>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57182" y="1765343"/>
              <a:ext cx="5132099" cy="1357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8839" tIns="99060" rIns="184912" bIns="99060" numCol="1" spcCol="1270" anchor="ctr" anchorCtr="0">
              <a:noAutofit/>
            </a:bodyPr>
            <a:lstStyle/>
            <a:p>
              <a:pPr lvl="0" algn="ctr" defTabSz="1155700">
                <a:lnSpc>
                  <a:spcPct val="90000"/>
                </a:lnSpc>
                <a:spcBef>
                  <a:spcPct val="0"/>
                </a:spcBef>
                <a:spcAft>
                  <a:spcPct val="35000"/>
                </a:spcAft>
              </a:pPr>
              <a:r>
                <a:rPr lang="en-GB" sz="2600" b="1" kern="1200" dirty="0" smtClean="0">
                  <a:solidFill>
                    <a:schemeClr val="tx1"/>
                  </a:solidFill>
                </a:rPr>
                <a:t>Compare </a:t>
              </a:r>
              <a:r>
                <a:rPr lang="en-GB" sz="2600" b="0" kern="1200" dirty="0" smtClean="0">
                  <a:solidFill>
                    <a:schemeClr val="tx1"/>
                  </a:solidFill>
                </a:rPr>
                <a:t>the main uses of Italy’s mountain ranges</a:t>
              </a:r>
              <a:endParaRPr lang="en-GB" sz="2600" b="0" kern="1200" dirty="0">
                <a:solidFill>
                  <a:schemeClr val="tx1"/>
                </a:solidFill>
              </a:endParaRPr>
            </a:p>
          </p:txBody>
        </p:sp>
      </p:grpSp>
    </p:spTree>
    <p:extLst>
      <p:ext uri="{BB962C8B-B14F-4D97-AF65-F5344CB8AC3E}">
        <p14:creationId xmlns:p14="http://schemas.microsoft.com/office/powerpoint/2010/main" val="3959053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o">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TotalTime>
  <Words>846</Words>
  <Application>Microsoft Office PowerPoint</Application>
  <PresentationFormat>On-screen Show (4:3)</PresentationFormat>
  <Paragraphs>75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Comic Sans MS</vt:lpstr>
      <vt:lpstr>Office Theme</vt:lpstr>
      <vt:lpstr>PowerPoint Presentation</vt:lpstr>
      <vt:lpstr>Physical Features of Italy- Mountains and Lakes</vt:lpstr>
      <vt:lpstr>PowerPoint Presentation</vt:lpstr>
      <vt:lpstr>The Alps</vt:lpstr>
      <vt:lpstr>The Apennines </vt:lpstr>
      <vt:lpstr>The Dolomites</vt:lpstr>
      <vt:lpstr>Task 1:</vt:lpstr>
      <vt:lpstr>PowerPoint Presentation</vt:lpstr>
      <vt:lpstr>Task 2:</vt:lpstr>
      <vt:lpstr>PowerPoint Presentation</vt:lpstr>
      <vt:lpstr>PowerPoint Presentation</vt:lpstr>
      <vt:lpstr>PowerPoint Presentation</vt:lpstr>
      <vt:lpstr>PowerPoint Presentation</vt:lpstr>
      <vt:lpstr>PowerPoint Presentation</vt:lpstr>
      <vt:lpstr>So, what did they all have in common?</vt:lpstr>
      <vt:lpstr>PowerPoint Presentation</vt:lpstr>
      <vt:lpstr>PowerPoint Presentation</vt:lpstr>
      <vt:lpstr>PowerPoint Presentation</vt:lpstr>
      <vt:lpstr>PowerPoint Presentation</vt:lpstr>
      <vt:lpstr>PowerPoint Presentation</vt:lpstr>
      <vt:lpstr>PowerPoint Presentation</vt:lpstr>
      <vt:lpstr>Task 4:</vt:lpstr>
      <vt:lpstr>Stretch and Challenge answer:</vt:lpstr>
    </vt:vector>
  </TitlesOfParts>
  <Company>Woodhouse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Hyland</dc:creator>
  <cp:lastModifiedBy>J Hyland</cp:lastModifiedBy>
  <cp:revision>22</cp:revision>
  <dcterms:created xsi:type="dcterms:W3CDTF">2020-03-23T12:09:02Z</dcterms:created>
  <dcterms:modified xsi:type="dcterms:W3CDTF">2020-04-21T11:17:53Z</dcterms:modified>
</cp:coreProperties>
</file>