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84" r:id="rId15"/>
    <p:sldId id="280" r:id="rId16"/>
    <p:sldId id="281" r:id="rId17"/>
    <p:sldId id="282"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13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15B869-DD3D-4F9A-845E-37008CADBDA3}" type="doc">
      <dgm:prSet loTypeId="urn:microsoft.com/office/officeart/2005/8/layout/vList3#1" loCatId="list" qsTypeId="urn:microsoft.com/office/officeart/2005/8/quickstyle/simple1" qsCatId="simple" csTypeId="urn:microsoft.com/office/officeart/2005/8/colors/accent1_2" csCatId="accent1" phldr="1"/>
      <dgm:spPr/>
      <dgm:t>
        <a:bodyPr/>
        <a:lstStyle/>
        <a:p>
          <a:endParaRPr lang="en-GB"/>
        </a:p>
      </dgm:t>
    </dgm:pt>
    <dgm:pt modelId="{9FD4823C-6633-4D35-A344-454BAB211EA5}">
      <dgm:prSet phldrT="[Text]"/>
      <dgm:spPr>
        <a:solidFill>
          <a:srgbClr val="993300"/>
        </a:solidFill>
      </dgm:spPr>
      <dgm:t>
        <a:bodyPr/>
        <a:lstStyle/>
        <a:p>
          <a:r>
            <a:rPr lang="en-GB" b="1" dirty="0">
              <a:solidFill>
                <a:schemeClr val="tx1"/>
              </a:solidFill>
            </a:rPr>
            <a:t>Identify </a:t>
          </a:r>
          <a:r>
            <a:rPr lang="en-GB" b="0" dirty="0">
              <a:solidFill>
                <a:schemeClr val="tx1"/>
              </a:solidFill>
            </a:rPr>
            <a:t>the key features found at each stage of a river’s journey</a:t>
          </a:r>
        </a:p>
      </dgm:t>
    </dgm:pt>
    <dgm:pt modelId="{753396D8-EBD5-4F27-9343-CF11EB016B16}" type="parTrans" cxnId="{BF268D77-CE5D-48D6-A935-336C3F557B63}">
      <dgm:prSet/>
      <dgm:spPr/>
      <dgm:t>
        <a:bodyPr/>
        <a:lstStyle/>
        <a:p>
          <a:endParaRPr lang="en-GB">
            <a:solidFill>
              <a:schemeClr val="tx1"/>
            </a:solidFill>
          </a:endParaRPr>
        </a:p>
      </dgm:t>
    </dgm:pt>
    <dgm:pt modelId="{9F22AE9C-4ECB-4640-92F3-A905963B57B3}" type="sibTrans" cxnId="{BF268D77-CE5D-48D6-A935-336C3F557B63}">
      <dgm:prSet/>
      <dgm:spPr/>
      <dgm:t>
        <a:bodyPr/>
        <a:lstStyle/>
        <a:p>
          <a:endParaRPr lang="en-GB">
            <a:solidFill>
              <a:schemeClr val="tx1"/>
            </a:solidFill>
          </a:endParaRPr>
        </a:p>
      </dgm:t>
    </dgm:pt>
    <dgm:pt modelId="{E9566A28-5ACD-4B1E-B51E-16F349058315}">
      <dgm:prSet phldrT="[Text]"/>
      <dgm:spPr>
        <a:solidFill>
          <a:schemeClr val="bg1">
            <a:lumMod val="65000"/>
          </a:schemeClr>
        </a:solidFill>
      </dgm:spPr>
      <dgm:t>
        <a:bodyPr/>
        <a:lstStyle/>
        <a:p>
          <a:r>
            <a:rPr lang="en-GB" b="1" dirty="0">
              <a:solidFill>
                <a:schemeClr val="tx1"/>
              </a:solidFill>
            </a:rPr>
            <a:t>Describe </a:t>
          </a:r>
          <a:r>
            <a:rPr lang="en-GB" b="0" dirty="0">
              <a:solidFill>
                <a:schemeClr val="tx1"/>
              </a:solidFill>
            </a:rPr>
            <a:t>the features found at each stage of a river’s journey</a:t>
          </a:r>
        </a:p>
      </dgm:t>
    </dgm:pt>
    <dgm:pt modelId="{DDF75108-4826-4E19-BC05-2F2551D66BDE}" type="parTrans" cxnId="{8B876A7B-5612-4D63-905B-BA609B3A4568}">
      <dgm:prSet/>
      <dgm:spPr/>
      <dgm:t>
        <a:bodyPr/>
        <a:lstStyle/>
        <a:p>
          <a:endParaRPr lang="en-GB">
            <a:solidFill>
              <a:schemeClr val="tx1"/>
            </a:solidFill>
          </a:endParaRPr>
        </a:p>
      </dgm:t>
    </dgm:pt>
    <dgm:pt modelId="{0F68EBD7-9387-4235-80C9-0DD7D3D93741}" type="sibTrans" cxnId="{8B876A7B-5612-4D63-905B-BA609B3A4568}">
      <dgm:prSet/>
      <dgm:spPr/>
      <dgm:t>
        <a:bodyPr/>
        <a:lstStyle/>
        <a:p>
          <a:endParaRPr lang="en-GB">
            <a:solidFill>
              <a:schemeClr val="tx1"/>
            </a:solidFill>
          </a:endParaRPr>
        </a:p>
      </dgm:t>
    </dgm:pt>
    <dgm:pt modelId="{37802A34-3BF2-4FE0-84F3-AFEDA7E54ED3}">
      <dgm:prSet phldrT="[Text]"/>
      <dgm:spPr>
        <a:solidFill>
          <a:srgbClr val="FFC000"/>
        </a:solidFill>
      </dgm:spPr>
      <dgm:t>
        <a:bodyPr/>
        <a:lstStyle/>
        <a:p>
          <a:r>
            <a:rPr lang="en-GB" b="1" dirty="0">
              <a:solidFill>
                <a:schemeClr val="tx1"/>
              </a:solidFill>
            </a:rPr>
            <a:t>Create </a:t>
          </a:r>
          <a:r>
            <a:rPr lang="en-GB" b="0" dirty="0">
              <a:solidFill>
                <a:schemeClr val="tx1"/>
              </a:solidFill>
            </a:rPr>
            <a:t>a detailed diagram of a river’s journey</a:t>
          </a:r>
        </a:p>
      </dgm:t>
    </dgm:pt>
    <dgm:pt modelId="{35410B36-DF1C-410A-A48F-714BD9E8FD79}" type="parTrans" cxnId="{207D6D4C-644A-4A0D-93DE-28C39B99DE40}">
      <dgm:prSet/>
      <dgm:spPr/>
      <dgm:t>
        <a:bodyPr/>
        <a:lstStyle/>
        <a:p>
          <a:endParaRPr lang="en-GB">
            <a:solidFill>
              <a:schemeClr val="tx1"/>
            </a:solidFill>
          </a:endParaRPr>
        </a:p>
      </dgm:t>
    </dgm:pt>
    <dgm:pt modelId="{EC601FC1-B93A-4869-A701-034A52409E6D}" type="sibTrans" cxnId="{207D6D4C-644A-4A0D-93DE-28C39B99DE40}">
      <dgm:prSet/>
      <dgm:spPr/>
      <dgm:t>
        <a:bodyPr/>
        <a:lstStyle/>
        <a:p>
          <a:endParaRPr lang="en-GB">
            <a:solidFill>
              <a:schemeClr val="tx1"/>
            </a:solidFill>
          </a:endParaRPr>
        </a:p>
      </dgm:t>
    </dgm:pt>
    <dgm:pt modelId="{4188A397-039A-4944-A31B-619A33B4E98A}" type="pres">
      <dgm:prSet presAssocID="{C915B869-DD3D-4F9A-845E-37008CADBDA3}" presName="linearFlow" presStyleCnt="0">
        <dgm:presLayoutVars>
          <dgm:dir/>
          <dgm:resizeHandles val="exact"/>
        </dgm:presLayoutVars>
      </dgm:prSet>
      <dgm:spPr/>
      <dgm:t>
        <a:bodyPr/>
        <a:lstStyle/>
        <a:p>
          <a:endParaRPr lang="en-US"/>
        </a:p>
      </dgm:t>
    </dgm:pt>
    <dgm:pt modelId="{30A768FF-5486-451C-8D28-3E402F996E53}" type="pres">
      <dgm:prSet presAssocID="{9FD4823C-6633-4D35-A344-454BAB211EA5}" presName="composite" presStyleCnt="0"/>
      <dgm:spPr/>
    </dgm:pt>
    <dgm:pt modelId="{310A4C49-36CF-424D-A405-8412F3B9523B}" type="pres">
      <dgm:prSet presAssocID="{9FD4823C-6633-4D35-A344-454BAB211EA5}"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10000" b="-10000"/>
          </a:stretch>
        </a:blipFill>
      </dgm:spPr>
    </dgm:pt>
    <dgm:pt modelId="{4847FBB8-04B6-434D-9662-884FE21BE275}" type="pres">
      <dgm:prSet presAssocID="{9FD4823C-6633-4D35-A344-454BAB211EA5}" presName="txShp" presStyleLbl="node1" presStyleIdx="0" presStyleCnt="3">
        <dgm:presLayoutVars>
          <dgm:bulletEnabled val="1"/>
        </dgm:presLayoutVars>
      </dgm:prSet>
      <dgm:spPr/>
      <dgm:t>
        <a:bodyPr/>
        <a:lstStyle/>
        <a:p>
          <a:endParaRPr lang="en-US"/>
        </a:p>
      </dgm:t>
    </dgm:pt>
    <dgm:pt modelId="{928B0000-EC6F-4E30-9993-6B3473C9815C}" type="pres">
      <dgm:prSet presAssocID="{9F22AE9C-4ECB-4640-92F3-A905963B57B3}" presName="spacing" presStyleCnt="0"/>
      <dgm:spPr/>
    </dgm:pt>
    <dgm:pt modelId="{28F82717-41E5-4994-8AC1-F747FDAE1959}" type="pres">
      <dgm:prSet presAssocID="{E9566A28-5ACD-4B1E-B51E-16F349058315}" presName="composite" presStyleCnt="0"/>
      <dgm:spPr/>
    </dgm:pt>
    <dgm:pt modelId="{45B99FEE-4E56-4314-A5B0-53E34C8B0149}" type="pres">
      <dgm:prSet presAssocID="{E9566A28-5ACD-4B1E-B51E-16F349058315}"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10000" b="-10000"/>
          </a:stretch>
        </a:blipFill>
      </dgm:spPr>
    </dgm:pt>
    <dgm:pt modelId="{45D3CAE1-118A-4ACA-B71C-FB2DF82DDC8D}" type="pres">
      <dgm:prSet presAssocID="{E9566A28-5ACD-4B1E-B51E-16F349058315}" presName="txShp" presStyleLbl="node1" presStyleIdx="1" presStyleCnt="3">
        <dgm:presLayoutVars>
          <dgm:bulletEnabled val="1"/>
        </dgm:presLayoutVars>
      </dgm:prSet>
      <dgm:spPr/>
      <dgm:t>
        <a:bodyPr/>
        <a:lstStyle/>
        <a:p>
          <a:endParaRPr lang="en-US"/>
        </a:p>
      </dgm:t>
    </dgm:pt>
    <dgm:pt modelId="{0B3A8ADA-AB8C-4626-A697-CD7FE5B1590B}" type="pres">
      <dgm:prSet presAssocID="{0F68EBD7-9387-4235-80C9-0DD7D3D93741}" presName="spacing" presStyleCnt="0"/>
      <dgm:spPr/>
    </dgm:pt>
    <dgm:pt modelId="{8880477E-D9C6-468A-9CAA-BFC0164CA71A}" type="pres">
      <dgm:prSet presAssocID="{37802A34-3BF2-4FE0-84F3-AFEDA7E54ED3}" presName="composite" presStyleCnt="0"/>
      <dgm:spPr/>
    </dgm:pt>
    <dgm:pt modelId="{FABDD2E3-9646-4F44-9A2D-0484455B72C9}" type="pres">
      <dgm:prSet presAssocID="{37802A34-3BF2-4FE0-84F3-AFEDA7E54ED3}"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12000" b="-12000"/>
          </a:stretch>
        </a:blipFill>
      </dgm:spPr>
    </dgm:pt>
    <dgm:pt modelId="{09FB03FA-59C9-4B18-AB5E-CA7E06E8A7D6}" type="pres">
      <dgm:prSet presAssocID="{37802A34-3BF2-4FE0-84F3-AFEDA7E54ED3}" presName="txShp" presStyleLbl="node1" presStyleIdx="2" presStyleCnt="3">
        <dgm:presLayoutVars>
          <dgm:bulletEnabled val="1"/>
        </dgm:presLayoutVars>
      </dgm:prSet>
      <dgm:spPr/>
      <dgm:t>
        <a:bodyPr/>
        <a:lstStyle/>
        <a:p>
          <a:endParaRPr lang="en-US"/>
        </a:p>
      </dgm:t>
    </dgm:pt>
  </dgm:ptLst>
  <dgm:cxnLst>
    <dgm:cxn modelId="{BF268D77-CE5D-48D6-A935-336C3F557B63}" srcId="{C915B869-DD3D-4F9A-845E-37008CADBDA3}" destId="{9FD4823C-6633-4D35-A344-454BAB211EA5}" srcOrd="0" destOrd="0" parTransId="{753396D8-EBD5-4F27-9343-CF11EB016B16}" sibTransId="{9F22AE9C-4ECB-4640-92F3-A905963B57B3}"/>
    <dgm:cxn modelId="{A66867B8-5ECE-4D62-A730-E199E8DA823C}" type="presOf" srcId="{C915B869-DD3D-4F9A-845E-37008CADBDA3}" destId="{4188A397-039A-4944-A31B-619A33B4E98A}" srcOrd="0" destOrd="0" presId="urn:microsoft.com/office/officeart/2005/8/layout/vList3#1"/>
    <dgm:cxn modelId="{866E0436-DD57-416F-8335-70CC9966F17D}" type="presOf" srcId="{E9566A28-5ACD-4B1E-B51E-16F349058315}" destId="{45D3CAE1-118A-4ACA-B71C-FB2DF82DDC8D}" srcOrd="0" destOrd="0" presId="urn:microsoft.com/office/officeart/2005/8/layout/vList3#1"/>
    <dgm:cxn modelId="{207D6D4C-644A-4A0D-93DE-28C39B99DE40}" srcId="{C915B869-DD3D-4F9A-845E-37008CADBDA3}" destId="{37802A34-3BF2-4FE0-84F3-AFEDA7E54ED3}" srcOrd="2" destOrd="0" parTransId="{35410B36-DF1C-410A-A48F-714BD9E8FD79}" sibTransId="{EC601FC1-B93A-4869-A701-034A52409E6D}"/>
    <dgm:cxn modelId="{6452FEB4-77A1-46D3-A793-AD8A13947AF7}" type="presOf" srcId="{37802A34-3BF2-4FE0-84F3-AFEDA7E54ED3}" destId="{09FB03FA-59C9-4B18-AB5E-CA7E06E8A7D6}" srcOrd="0" destOrd="0" presId="urn:microsoft.com/office/officeart/2005/8/layout/vList3#1"/>
    <dgm:cxn modelId="{8B876A7B-5612-4D63-905B-BA609B3A4568}" srcId="{C915B869-DD3D-4F9A-845E-37008CADBDA3}" destId="{E9566A28-5ACD-4B1E-B51E-16F349058315}" srcOrd="1" destOrd="0" parTransId="{DDF75108-4826-4E19-BC05-2F2551D66BDE}" sibTransId="{0F68EBD7-9387-4235-80C9-0DD7D3D93741}"/>
    <dgm:cxn modelId="{C95D3BE4-CE6C-421D-B748-A4424BF61557}" type="presOf" srcId="{9FD4823C-6633-4D35-A344-454BAB211EA5}" destId="{4847FBB8-04B6-434D-9662-884FE21BE275}" srcOrd="0" destOrd="0" presId="urn:microsoft.com/office/officeart/2005/8/layout/vList3#1"/>
    <dgm:cxn modelId="{D5CF7D5C-E899-468E-9939-3EC1171AC769}" type="presParOf" srcId="{4188A397-039A-4944-A31B-619A33B4E98A}" destId="{30A768FF-5486-451C-8D28-3E402F996E53}" srcOrd="0" destOrd="0" presId="urn:microsoft.com/office/officeart/2005/8/layout/vList3#1"/>
    <dgm:cxn modelId="{B2C9AC79-CD3C-4233-AB81-9C5A33EEB8D0}" type="presParOf" srcId="{30A768FF-5486-451C-8D28-3E402F996E53}" destId="{310A4C49-36CF-424D-A405-8412F3B9523B}" srcOrd="0" destOrd="0" presId="urn:microsoft.com/office/officeart/2005/8/layout/vList3#1"/>
    <dgm:cxn modelId="{A542121D-2B32-4C95-8571-D972717C4D7C}" type="presParOf" srcId="{30A768FF-5486-451C-8D28-3E402F996E53}" destId="{4847FBB8-04B6-434D-9662-884FE21BE275}" srcOrd="1" destOrd="0" presId="urn:microsoft.com/office/officeart/2005/8/layout/vList3#1"/>
    <dgm:cxn modelId="{BC576EC0-14A0-455E-BCAD-B99CCAAAA4C6}" type="presParOf" srcId="{4188A397-039A-4944-A31B-619A33B4E98A}" destId="{928B0000-EC6F-4E30-9993-6B3473C9815C}" srcOrd="1" destOrd="0" presId="urn:microsoft.com/office/officeart/2005/8/layout/vList3#1"/>
    <dgm:cxn modelId="{FC402C1E-31DB-4948-8DBD-4D52EDCD52A2}" type="presParOf" srcId="{4188A397-039A-4944-A31B-619A33B4E98A}" destId="{28F82717-41E5-4994-8AC1-F747FDAE1959}" srcOrd="2" destOrd="0" presId="urn:microsoft.com/office/officeart/2005/8/layout/vList3#1"/>
    <dgm:cxn modelId="{8354BE56-CA6E-42DC-B109-E7399132C9FC}" type="presParOf" srcId="{28F82717-41E5-4994-8AC1-F747FDAE1959}" destId="{45B99FEE-4E56-4314-A5B0-53E34C8B0149}" srcOrd="0" destOrd="0" presId="urn:microsoft.com/office/officeart/2005/8/layout/vList3#1"/>
    <dgm:cxn modelId="{CD759A8C-2C81-4815-A4E3-E1514C265229}" type="presParOf" srcId="{28F82717-41E5-4994-8AC1-F747FDAE1959}" destId="{45D3CAE1-118A-4ACA-B71C-FB2DF82DDC8D}" srcOrd="1" destOrd="0" presId="urn:microsoft.com/office/officeart/2005/8/layout/vList3#1"/>
    <dgm:cxn modelId="{C9C5DD39-9E34-4E42-9DFF-2F540BF77097}" type="presParOf" srcId="{4188A397-039A-4944-A31B-619A33B4E98A}" destId="{0B3A8ADA-AB8C-4626-A697-CD7FE5B1590B}" srcOrd="3" destOrd="0" presId="urn:microsoft.com/office/officeart/2005/8/layout/vList3#1"/>
    <dgm:cxn modelId="{F5FB5367-5F32-4ECE-8B67-419B2C095059}" type="presParOf" srcId="{4188A397-039A-4944-A31B-619A33B4E98A}" destId="{8880477E-D9C6-468A-9CAA-BFC0164CA71A}" srcOrd="4" destOrd="0" presId="urn:microsoft.com/office/officeart/2005/8/layout/vList3#1"/>
    <dgm:cxn modelId="{58535670-A519-4DBD-A326-568A5F167552}" type="presParOf" srcId="{8880477E-D9C6-468A-9CAA-BFC0164CA71A}" destId="{FABDD2E3-9646-4F44-9A2D-0484455B72C9}" srcOrd="0" destOrd="0" presId="urn:microsoft.com/office/officeart/2005/8/layout/vList3#1"/>
    <dgm:cxn modelId="{D08711C8-95DB-4DDC-B0B4-D1D14F6A1C74}" type="presParOf" srcId="{8880477E-D9C6-468A-9CAA-BFC0164CA71A}" destId="{09FB03FA-59C9-4B18-AB5E-CA7E06E8A7D6}"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47FBB8-04B6-434D-9662-884FE21BE275}">
      <dsp:nvSpPr>
        <dsp:cNvPr id="0" name=""/>
        <dsp:cNvSpPr/>
      </dsp:nvSpPr>
      <dsp:spPr>
        <a:xfrm rot="10800000">
          <a:off x="1726258" y="1035"/>
          <a:ext cx="5490309" cy="1373444"/>
        </a:xfrm>
        <a:prstGeom prst="homePlate">
          <a:avLst/>
        </a:prstGeom>
        <a:solidFill>
          <a:srgbClr val="9933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5651" tIns="91440" rIns="170688" bIns="91440" numCol="1" spcCol="1270" anchor="ctr" anchorCtr="0">
          <a:noAutofit/>
        </a:bodyPr>
        <a:lstStyle/>
        <a:p>
          <a:pPr lvl="0" algn="ctr" defTabSz="1066800">
            <a:lnSpc>
              <a:spcPct val="90000"/>
            </a:lnSpc>
            <a:spcBef>
              <a:spcPct val="0"/>
            </a:spcBef>
            <a:spcAft>
              <a:spcPct val="35000"/>
            </a:spcAft>
          </a:pPr>
          <a:r>
            <a:rPr lang="en-GB" sz="2400" b="1" kern="1200" dirty="0">
              <a:solidFill>
                <a:schemeClr val="tx1"/>
              </a:solidFill>
            </a:rPr>
            <a:t>Identify </a:t>
          </a:r>
          <a:r>
            <a:rPr lang="en-GB" sz="2400" b="0" kern="1200" dirty="0">
              <a:solidFill>
                <a:schemeClr val="tx1"/>
              </a:solidFill>
            </a:rPr>
            <a:t>the key features found at each stage of a river’s journey</a:t>
          </a:r>
        </a:p>
      </dsp:txBody>
      <dsp:txXfrm rot="10800000">
        <a:off x="2069619" y="1035"/>
        <a:ext cx="5146948" cy="1373444"/>
      </dsp:txXfrm>
    </dsp:sp>
    <dsp:sp modelId="{310A4C49-36CF-424D-A405-8412F3B9523B}">
      <dsp:nvSpPr>
        <dsp:cNvPr id="0" name=""/>
        <dsp:cNvSpPr/>
      </dsp:nvSpPr>
      <dsp:spPr>
        <a:xfrm>
          <a:off x="1039536" y="1035"/>
          <a:ext cx="1373444" cy="137344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0" b="-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D3CAE1-118A-4ACA-B71C-FB2DF82DDC8D}">
      <dsp:nvSpPr>
        <dsp:cNvPr id="0" name=""/>
        <dsp:cNvSpPr/>
      </dsp:nvSpPr>
      <dsp:spPr>
        <a:xfrm rot="10800000">
          <a:off x="1726258" y="1784462"/>
          <a:ext cx="5490309" cy="1373444"/>
        </a:xfrm>
        <a:prstGeom prst="homePlate">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5651" tIns="91440" rIns="170688" bIns="91440" numCol="1" spcCol="1270" anchor="ctr" anchorCtr="0">
          <a:noAutofit/>
        </a:bodyPr>
        <a:lstStyle/>
        <a:p>
          <a:pPr lvl="0" algn="ctr" defTabSz="1066800">
            <a:lnSpc>
              <a:spcPct val="90000"/>
            </a:lnSpc>
            <a:spcBef>
              <a:spcPct val="0"/>
            </a:spcBef>
            <a:spcAft>
              <a:spcPct val="35000"/>
            </a:spcAft>
          </a:pPr>
          <a:r>
            <a:rPr lang="en-GB" sz="2400" b="1" kern="1200" dirty="0">
              <a:solidFill>
                <a:schemeClr val="tx1"/>
              </a:solidFill>
            </a:rPr>
            <a:t>Describe </a:t>
          </a:r>
          <a:r>
            <a:rPr lang="en-GB" sz="2400" b="0" kern="1200" dirty="0">
              <a:solidFill>
                <a:schemeClr val="tx1"/>
              </a:solidFill>
            </a:rPr>
            <a:t>the features found at each stage of a river’s journey</a:t>
          </a:r>
        </a:p>
      </dsp:txBody>
      <dsp:txXfrm rot="10800000">
        <a:off x="2069619" y="1784462"/>
        <a:ext cx="5146948" cy="1373444"/>
      </dsp:txXfrm>
    </dsp:sp>
    <dsp:sp modelId="{45B99FEE-4E56-4314-A5B0-53E34C8B0149}">
      <dsp:nvSpPr>
        <dsp:cNvPr id="0" name=""/>
        <dsp:cNvSpPr/>
      </dsp:nvSpPr>
      <dsp:spPr>
        <a:xfrm>
          <a:off x="1039536" y="1784462"/>
          <a:ext cx="1373444" cy="1373444"/>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0000" b="-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FB03FA-59C9-4B18-AB5E-CA7E06E8A7D6}">
      <dsp:nvSpPr>
        <dsp:cNvPr id="0" name=""/>
        <dsp:cNvSpPr/>
      </dsp:nvSpPr>
      <dsp:spPr>
        <a:xfrm rot="10800000">
          <a:off x="1726258" y="3567890"/>
          <a:ext cx="5490309" cy="1373444"/>
        </a:xfrm>
        <a:prstGeom prst="homePlat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5651" tIns="91440" rIns="170688" bIns="91440" numCol="1" spcCol="1270" anchor="ctr" anchorCtr="0">
          <a:noAutofit/>
        </a:bodyPr>
        <a:lstStyle/>
        <a:p>
          <a:pPr lvl="0" algn="ctr" defTabSz="1066800">
            <a:lnSpc>
              <a:spcPct val="90000"/>
            </a:lnSpc>
            <a:spcBef>
              <a:spcPct val="0"/>
            </a:spcBef>
            <a:spcAft>
              <a:spcPct val="35000"/>
            </a:spcAft>
          </a:pPr>
          <a:r>
            <a:rPr lang="en-GB" sz="2400" b="1" kern="1200" dirty="0">
              <a:solidFill>
                <a:schemeClr val="tx1"/>
              </a:solidFill>
            </a:rPr>
            <a:t>Create </a:t>
          </a:r>
          <a:r>
            <a:rPr lang="en-GB" sz="2400" b="0" kern="1200" dirty="0">
              <a:solidFill>
                <a:schemeClr val="tx1"/>
              </a:solidFill>
            </a:rPr>
            <a:t>a detailed diagram of a river’s journey</a:t>
          </a:r>
        </a:p>
      </dsp:txBody>
      <dsp:txXfrm rot="10800000">
        <a:off x="2069619" y="3567890"/>
        <a:ext cx="5146948" cy="1373444"/>
      </dsp:txXfrm>
    </dsp:sp>
    <dsp:sp modelId="{FABDD2E3-9646-4F44-9A2D-0484455B72C9}">
      <dsp:nvSpPr>
        <dsp:cNvPr id="0" name=""/>
        <dsp:cNvSpPr/>
      </dsp:nvSpPr>
      <dsp:spPr>
        <a:xfrm>
          <a:off x="1039536" y="3567890"/>
          <a:ext cx="1373444" cy="1373444"/>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2000" b="-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E305834-0B72-4479-A6D1-DB4BF87FE1C5}" type="datetimeFigureOut">
              <a:rPr lang="en-GB" smtClean="0"/>
              <a:t>21/04/2020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11BF68-B1F0-4685-BA55-86C772303338}" type="slidenum">
              <a:rPr lang="en-GB" smtClean="0"/>
              <a:t>‹#›</a:t>
            </a:fld>
            <a:endParaRPr lang="en-GB"/>
          </a:p>
        </p:txBody>
      </p:sp>
    </p:spTree>
    <p:extLst>
      <p:ext uri="{BB962C8B-B14F-4D97-AF65-F5344CB8AC3E}">
        <p14:creationId xmlns:p14="http://schemas.microsoft.com/office/powerpoint/2010/main" val="1071840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305834-0B72-4479-A6D1-DB4BF87FE1C5}" type="datetimeFigureOut">
              <a:rPr lang="en-GB" smtClean="0"/>
              <a:t>21/04/2020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11BF68-B1F0-4685-BA55-86C772303338}" type="slidenum">
              <a:rPr lang="en-GB" smtClean="0"/>
              <a:t>‹#›</a:t>
            </a:fld>
            <a:endParaRPr lang="en-GB"/>
          </a:p>
        </p:txBody>
      </p:sp>
    </p:spTree>
    <p:extLst>
      <p:ext uri="{BB962C8B-B14F-4D97-AF65-F5344CB8AC3E}">
        <p14:creationId xmlns:p14="http://schemas.microsoft.com/office/powerpoint/2010/main" val="210267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305834-0B72-4479-A6D1-DB4BF87FE1C5}" type="datetimeFigureOut">
              <a:rPr lang="en-GB" smtClean="0"/>
              <a:t>21/04/2020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11BF68-B1F0-4685-BA55-86C772303338}" type="slidenum">
              <a:rPr lang="en-GB" smtClean="0"/>
              <a:t>‹#›</a:t>
            </a:fld>
            <a:endParaRPr lang="en-GB"/>
          </a:p>
        </p:txBody>
      </p:sp>
    </p:spTree>
    <p:extLst>
      <p:ext uri="{BB962C8B-B14F-4D97-AF65-F5344CB8AC3E}">
        <p14:creationId xmlns:p14="http://schemas.microsoft.com/office/powerpoint/2010/main" val="2006171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305834-0B72-4479-A6D1-DB4BF87FE1C5}" type="datetimeFigureOut">
              <a:rPr lang="en-GB" smtClean="0"/>
              <a:t>21/04/2020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11BF68-B1F0-4685-BA55-86C772303338}" type="slidenum">
              <a:rPr lang="en-GB" smtClean="0"/>
              <a:t>‹#›</a:t>
            </a:fld>
            <a:endParaRPr lang="en-GB"/>
          </a:p>
        </p:txBody>
      </p:sp>
    </p:spTree>
    <p:extLst>
      <p:ext uri="{BB962C8B-B14F-4D97-AF65-F5344CB8AC3E}">
        <p14:creationId xmlns:p14="http://schemas.microsoft.com/office/powerpoint/2010/main" val="975012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E305834-0B72-4479-A6D1-DB4BF87FE1C5}" type="datetimeFigureOut">
              <a:rPr lang="en-GB" smtClean="0"/>
              <a:t>21/04/2020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11BF68-B1F0-4685-BA55-86C772303338}" type="slidenum">
              <a:rPr lang="en-GB" smtClean="0"/>
              <a:t>‹#›</a:t>
            </a:fld>
            <a:endParaRPr lang="en-GB"/>
          </a:p>
        </p:txBody>
      </p:sp>
    </p:spTree>
    <p:extLst>
      <p:ext uri="{BB962C8B-B14F-4D97-AF65-F5344CB8AC3E}">
        <p14:creationId xmlns:p14="http://schemas.microsoft.com/office/powerpoint/2010/main" val="302935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305834-0B72-4479-A6D1-DB4BF87FE1C5}" type="datetimeFigureOut">
              <a:rPr lang="en-GB" smtClean="0"/>
              <a:t>21/04/2020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111BF68-B1F0-4685-BA55-86C772303338}" type="slidenum">
              <a:rPr lang="en-GB" smtClean="0"/>
              <a:t>‹#›</a:t>
            </a:fld>
            <a:endParaRPr lang="en-GB"/>
          </a:p>
        </p:txBody>
      </p:sp>
    </p:spTree>
    <p:extLst>
      <p:ext uri="{BB962C8B-B14F-4D97-AF65-F5344CB8AC3E}">
        <p14:creationId xmlns:p14="http://schemas.microsoft.com/office/powerpoint/2010/main" val="3477740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E305834-0B72-4479-A6D1-DB4BF87FE1C5}" type="datetimeFigureOut">
              <a:rPr lang="en-GB" smtClean="0"/>
              <a:t>21/04/2020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111BF68-B1F0-4685-BA55-86C772303338}" type="slidenum">
              <a:rPr lang="en-GB" smtClean="0"/>
              <a:t>‹#›</a:t>
            </a:fld>
            <a:endParaRPr lang="en-GB"/>
          </a:p>
        </p:txBody>
      </p:sp>
    </p:spTree>
    <p:extLst>
      <p:ext uri="{BB962C8B-B14F-4D97-AF65-F5344CB8AC3E}">
        <p14:creationId xmlns:p14="http://schemas.microsoft.com/office/powerpoint/2010/main" val="4222387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E305834-0B72-4479-A6D1-DB4BF87FE1C5}" type="datetimeFigureOut">
              <a:rPr lang="en-GB" smtClean="0"/>
              <a:t>21/04/2020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111BF68-B1F0-4685-BA55-86C772303338}" type="slidenum">
              <a:rPr lang="en-GB" smtClean="0"/>
              <a:t>‹#›</a:t>
            </a:fld>
            <a:endParaRPr lang="en-GB"/>
          </a:p>
        </p:txBody>
      </p:sp>
    </p:spTree>
    <p:extLst>
      <p:ext uri="{BB962C8B-B14F-4D97-AF65-F5344CB8AC3E}">
        <p14:creationId xmlns:p14="http://schemas.microsoft.com/office/powerpoint/2010/main" val="908807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305834-0B72-4479-A6D1-DB4BF87FE1C5}" type="datetimeFigureOut">
              <a:rPr lang="en-GB" smtClean="0"/>
              <a:t>21/04/2020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111BF68-B1F0-4685-BA55-86C772303338}" type="slidenum">
              <a:rPr lang="en-GB" smtClean="0"/>
              <a:t>‹#›</a:t>
            </a:fld>
            <a:endParaRPr lang="en-GB"/>
          </a:p>
        </p:txBody>
      </p:sp>
    </p:spTree>
    <p:extLst>
      <p:ext uri="{BB962C8B-B14F-4D97-AF65-F5344CB8AC3E}">
        <p14:creationId xmlns:p14="http://schemas.microsoft.com/office/powerpoint/2010/main" val="3856365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E305834-0B72-4479-A6D1-DB4BF87FE1C5}" type="datetimeFigureOut">
              <a:rPr lang="en-GB" smtClean="0"/>
              <a:t>21/04/2020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111BF68-B1F0-4685-BA55-86C772303338}" type="slidenum">
              <a:rPr lang="en-GB" smtClean="0"/>
              <a:t>‹#›</a:t>
            </a:fld>
            <a:endParaRPr lang="en-GB"/>
          </a:p>
        </p:txBody>
      </p:sp>
    </p:spTree>
    <p:extLst>
      <p:ext uri="{BB962C8B-B14F-4D97-AF65-F5344CB8AC3E}">
        <p14:creationId xmlns:p14="http://schemas.microsoft.com/office/powerpoint/2010/main" val="2569946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E305834-0B72-4479-A6D1-DB4BF87FE1C5}" type="datetimeFigureOut">
              <a:rPr lang="en-GB" smtClean="0"/>
              <a:t>21/04/2020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111BF68-B1F0-4685-BA55-86C772303338}" type="slidenum">
              <a:rPr lang="en-GB" smtClean="0"/>
              <a:t>‹#›</a:t>
            </a:fld>
            <a:endParaRPr lang="en-GB"/>
          </a:p>
        </p:txBody>
      </p:sp>
    </p:spTree>
    <p:extLst>
      <p:ext uri="{BB962C8B-B14F-4D97-AF65-F5344CB8AC3E}">
        <p14:creationId xmlns:p14="http://schemas.microsoft.com/office/powerpoint/2010/main" val="2241871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305834-0B72-4479-A6D1-DB4BF87FE1C5}" type="datetimeFigureOut">
              <a:rPr lang="en-GB" smtClean="0"/>
              <a:t>21/04/2020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11BF68-B1F0-4685-BA55-86C772303338}" type="slidenum">
              <a:rPr lang="en-GB" smtClean="0"/>
              <a:t>‹#›</a:t>
            </a:fld>
            <a:endParaRPr lang="en-GB"/>
          </a:p>
        </p:txBody>
      </p:sp>
    </p:spTree>
    <p:extLst>
      <p:ext uri="{BB962C8B-B14F-4D97-AF65-F5344CB8AC3E}">
        <p14:creationId xmlns:p14="http://schemas.microsoft.com/office/powerpoint/2010/main" val="19366621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CF30BB-ACE5-4D8B-890F-0D147356BB67}"/>
              </a:ext>
            </a:extLst>
          </p:cNvPr>
          <p:cNvSpPr>
            <a:spLocks noGrp="1"/>
          </p:cNvSpPr>
          <p:nvPr>
            <p:ph type="title"/>
          </p:nvPr>
        </p:nvSpPr>
        <p:spPr/>
        <p:txBody>
          <a:bodyPr/>
          <a:lstStyle/>
          <a:p>
            <a:pPr algn="ctr"/>
            <a:r>
              <a:rPr lang="en-GB" b="1" u="sng" dirty="0"/>
              <a:t>A River’s Journey</a:t>
            </a:r>
          </a:p>
        </p:txBody>
      </p:sp>
      <p:graphicFrame>
        <p:nvGraphicFramePr>
          <p:cNvPr id="6" name="Content Placeholder 7">
            <a:extLst>
              <a:ext uri="{FF2B5EF4-FFF2-40B4-BE49-F238E27FC236}">
                <a16:creationId xmlns:a16="http://schemas.microsoft.com/office/drawing/2014/main" id="{62C560F4-8AFD-4EF5-9C13-119D0ADEC8CA}"/>
              </a:ext>
            </a:extLst>
          </p:cNvPr>
          <p:cNvGraphicFramePr>
            <a:graphicFrameLocks noGrp="1"/>
          </p:cNvGraphicFramePr>
          <p:nvPr>
            <p:ph idx="1"/>
            <p:extLst>
              <p:ext uri="{D42A27DB-BD31-4B8C-83A1-F6EECF244321}">
                <p14:modId xmlns:p14="http://schemas.microsoft.com/office/powerpoint/2010/main" val="2100158899"/>
              </p:ext>
            </p:extLst>
          </p:nvPr>
        </p:nvGraphicFramePr>
        <p:xfrm>
          <a:off x="463826" y="1550504"/>
          <a:ext cx="8256104" cy="49423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3866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64E90-F9AF-47B1-A344-93F0E807E675}"/>
              </a:ext>
            </a:extLst>
          </p:cNvPr>
          <p:cNvSpPr>
            <a:spLocks noGrp="1"/>
          </p:cNvSpPr>
          <p:nvPr>
            <p:ph type="title"/>
          </p:nvPr>
        </p:nvSpPr>
        <p:spPr/>
        <p:txBody>
          <a:bodyPr/>
          <a:lstStyle/>
          <a:p>
            <a:r>
              <a:rPr lang="en-GB" b="1" dirty="0"/>
              <a:t>FLOODPLAIN</a:t>
            </a:r>
          </a:p>
        </p:txBody>
      </p:sp>
      <p:pic>
        <p:nvPicPr>
          <p:cNvPr id="5" name="Content Placeholder 4">
            <a:extLst>
              <a:ext uri="{FF2B5EF4-FFF2-40B4-BE49-F238E27FC236}">
                <a16:creationId xmlns:a16="http://schemas.microsoft.com/office/drawing/2014/main" id="{164EBF0C-ACF7-4F5B-AECA-2E08E335442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02387" y="1764989"/>
            <a:ext cx="6139226" cy="4092817"/>
          </a:xfrm>
        </p:spPr>
      </p:pic>
      <p:cxnSp>
        <p:nvCxnSpPr>
          <p:cNvPr id="7" name="Straight Arrow Connector 6">
            <a:extLst>
              <a:ext uri="{FF2B5EF4-FFF2-40B4-BE49-F238E27FC236}">
                <a16:creationId xmlns:a16="http://schemas.microsoft.com/office/drawing/2014/main" id="{73EBF38B-7C9F-4F62-AAB5-04793A9AF41B}"/>
              </a:ext>
            </a:extLst>
          </p:cNvPr>
          <p:cNvCxnSpPr>
            <a:cxnSpLocks/>
          </p:cNvCxnSpPr>
          <p:nvPr/>
        </p:nvCxnSpPr>
        <p:spPr>
          <a:xfrm flipH="1">
            <a:off x="2252870" y="1690689"/>
            <a:ext cx="1919833" cy="2841554"/>
          </a:xfrm>
          <a:prstGeom prst="straightConnector1">
            <a:avLst/>
          </a:prstGeom>
          <a:ln w="762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8" name="Straight Arrow Connector 7">
            <a:extLst>
              <a:ext uri="{FF2B5EF4-FFF2-40B4-BE49-F238E27FC236}">
                <a16:creationId xmlns:a16="http://schemas.microsoft.com/office/drawing/2014/main" id="{F29FB402-4CF6-4A0F-88E4-4FB1EAB83BC9}"/>
              </a:ext>
            </a:extLst>
          </p:cNvPr>
          <p:cNvCxnSpPr>
            <a:cxnSpLocks/>
          </p:cNvCxnSpPr>
          <p:nvPr/>
        </p:nvCxnSpPr>
        <p:spPr>
          <a:xfrm>
            <a:off x="4971298" y="1690689"/>
            <a:ext cx="1919832" cy="3000581"/>
          </a:xfrm>
          <a:prstGeom prst="straightConnector1">
            <a:avLst/>
          </a:prstGeom>
          <a:ln w="762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1" name="TextBox 10">
            <a:extLst>
              <a:ext uri="{FF2B5EF4-FFF2-40B4-BE49-F238E27FC236}">
                <a16:creationId xmlns:a16="http://schemas.microsoft.com/office/drawing/2014/main" id="{23C8555C-7E74-42E1-B0C0-784D658ACA3D}"/>
              </a:ext>
            </a:extLst>
          </p:cNvPr>
          <p:cNvSpPr txBox="1"/>
          <p:nvPr/>
        </p:nvSpPr>
        <p:spPr>
          <a:xfrm>
            <a:off x="457200" y="5932106"/>
            <a:ext cx="8229600" cy="707886"/>
          </a:xfrm>
          <a:prstGeom prst="rect">
            <a:avLst/>
          </a:prstGeom>
          <a:noFill/>
        </p:spPr>
        <p:txBody>
          <a:bodyPr wrap="square" rtlCol="0">
            <a:spAutoFit/>
          </a:bodyPr>
          <a:lstStyle/>
          <a:p>
            <a:r>
              <a:rPr lang="en-GB" sz="2000" dirty="0"/>
              <a:t>The floodplains are simply the bits of land either side of the river that will be flooded if the river ever gets too full!</a:t>
            </a:r>
          </a:p>
        </p:txBody>
      </p:sp>
    </p:spTree>
    <p:extLst>
      <p:ext uri="{BB962C8B-B14F-4D97-AF65-F5344CB8AC3E}">
        <p14:creationId xmlns:p14="http://schemas.microsoft.com/office/powerpoint/2010/main" val="3977776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C39D9-4B88-4ED3-8089-39ADF90F92C0}"/>
              </a:ext>
            </a:extLst>
          </p:cNvPr>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pPr algn="ctr"/>
            <a:r>
              <a:rPr lang="en-GB" b="1" dirty="0"/>
              <a:t>The Lower Course </a:t>
            </a:r>
          </a:p>
        </p:txBody>
      </p:sp>
      <p:sp>
        <p:nvSpPr>
          <p:cNvPr id="7" name="Content Placeholder 6">
            <a:extLst>
              <a:ext uri="{FF2B5EF4-FFF2-40B4-BE49-F238E27FC236}">
                <a16:creationId xmlns:a16="http://schemas.microsoft.com/office/drawing/2014/main" id="{AD5C393A-73A6-4419-B479-B3054324EBD2}"/>
              </a:ext>
            </a:extLst>
          </p:cNvPr>
          <p:cNvSpPr>
            <a:spLocks noGrp="1"/>
          </p:cNvSpPr>
          <p:nvPr>
            <p:ph idx="1"/>
          </p:nvPr>
        </p:nvSpPr>
        <p:spPr/>
        <p:txBody>
          <a:bodyPr>
            <a:normAutofit/>
          </a:bodyPr>
          <a:lstStyle/>
          <a:p>
            <a:r>
              <a:rPr lang="en-GB" sz="4000" dirty="0"/>
              <a:t> The following slides show you the important parts of the lower course of the river. </a:t>
            </a:r>
          </a:p>
          <a:p>
            <a:r>
              <a:rPr lang="en-GB" sz="4000" dirty="0"/>
              <a:t> Remember, this is when the river has nearly finished it’s journey.</a:t>
            </a:r>
          </a:p>
        </p:txBody>
      </p:sp>
    </p:spTree>
    <p:extLst>
      <p:ext uri="{BB962C8B-B14F-4D97-AF65-F5344CB8AC3E}">
        <p14:creationId xmlns:p14="http://schemas.microsoft.com/office/powerpoint/2010/main" val="3005193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55037-4302-4F9F-BCC0-581C1D51C9CF}"/>
              </a:ext>
            </a:extLst>
          </p:cNvPr>
          <p:cNvSpPr>
            <a:spLocks noGrp="1"/>
          </p:cNvSpPr>
          <p:nvPr>
            <p:ph type="title"/>
          </p:nvPr>
        </p:nvSpPr>
        <p:spPr/>
        <p:txBody>
          <a:bodyPr/>
          <a:lstStyle/>
          <a:p>
            <a:r>
              <a:rPr lang="en-GB" b="1" dirty="0"/>
              <a:t>Mouth</a:t>
            </a:r>
          </a:p>
        </p:txBody>
      </p:sp>
      <p:pic>
        <p:nvPicPr>
          <p:cNvPr id="5" name="Content Placeholder 4">
            <a:extLst>
              <a:ext uri="{FF2B5EF4-FFF2-40B4-BE49-F238E27FC236}">
                <a16:creationId xmlns:a16="http://schemas.microsoft.com/office/drawing/2014/main" id="{8F0779B7-A20F-48C7-A050-981E3C68915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09530" y="1359209"/>
            <a:ext cx="6188405" cy="4000708"/>
          </a:xfrm>
        </p:spPr>
      </p:pic>
      <p:sp>
        <p:nvSpPr>
          <p:cNvPr id="6" name="TextBox 5">
            <a:extLst>
              <a:ext uri="{FF2B5EF4-FFF2-40B4-BE49-F238E27FC236}">
                <a16:creationId xmlns:a16="http://schemas.microsoft.com/office/drawing/2014/main" id="{3DDB4ED7-3E4B-4142-AC4B-67CF4ABB2CF8}"/>
              </a:ext>
            </a:extLst>
          </p:cNvPr>
          <p:cNvSpPr txBox="1"/>
          <p:nvPr/>
        </p:nvSpPr>
        <p:spPr>
          <a:xfrm>
            <a:off x="457200" y="5359917"/>
            <a:ext cx="8229600" cy="1569660"/>
          </a:xfrm>
          <a:prstGeom prst="rect">
            <a:avLst/>
          </a:prstGeom>
          <a:noFill/>
        </p:spPr>
        <p:txBody>
          <a:bodyPr wrap="square" rtlCol="0">
            <a:spAutoFit/>
          </a:bodyPr>
          <a:lstStyle/>
          <a:p>
            <a:r>
              <a:rPr lang="en-GB" sz="2400" dirty="0"/>
              <a:t>The most important thing which happens in the lower course is that the river will eventually finish it’s journey and flow into the sea or ocean. Where the river meets the sea or ocean is called the mouth. </a:t>
            </a:r>
          </a:p>
        </p:txBody>
      </p:sp>
    </p:spTree>
    <p:extLst>
      <p:ext uri="{BB962C8B-B14F-4D97-AF65-F5344CB8AC3E}">
        <p14:creationId xmlns:p14="http://schemas.microsoft.com/office/powerpoint/2010/main" val="2491435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415FF-F32F-4548-A0EC-D5496B8A52CD}"/>
              </a:ext>
            </a:extLst>
          </p:cNvPr>
          <p:cNvSpPr>
            <a:spLocks noGrp="1"/>
          </p:cNvSpPr>
          <p:nvPr>
            <p:ph type="title"/>
          </p:nvPr>
        </p:nvSpPr>
        <p:spPr>
          <a:xfrm>
            <a:off x="593934" y="220560"/>
            <a:ext cx="7886700" cy="1325563"/>
          </a:xfrm>
        </p:spPr>
        <p:txBody>
          <a:bodyPr/>
          <a:lstStyle/>
          <a:p>
            <a:r>
              <a:rPr lang="en-GB" dirty="0"/>
              <a:t>Let’s put it all together:</a:t>
            </a:r>
          </a:p>
        </p:txBody>
      </p:sp>
      <p:pic>
        <p:nvPicPr>
          <p:cNvPr id="14" name="Picture 13">
            <a:extLst>
              <a:ext uri="{FF2B5EF4-FFF2-40B4-BE49-F238E27FC236}">
                <a16:creationId xmlns:a16="http://schemas.microsoft.com/office/drawing/2014/main" id="{74C316EF-52D3-4B73-908E-55A1B4D358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269" y="1387612"/>
            <a:ext cx="8836030" cy="5105261"/>
          </a:xfrm>
          <a:prstGeom prst="rect">
            <a:avLst/>
          </a:prstGeom>
        </p:spPr>
      </p:pic>
      <p:sp>
        <p:nvSpPr>
          <p:cNvPr id="15" name="Rectangle 14">
            <a:extLst>
              <a:ext uri="{FF2B5EF4-FFF2-40B4-BE49-F238E27FC236}">
                <a16:creationId xmlns:a16="http://schemas.microsoft.com/office/drawing/2014/main" id="{1B9FF513-CDE3-45D0-90F0-9420D929F441}"/>
              </a:ext>
            </a:extLst>
          </p:cNvPr>
          <p:cNvSpPr/>
          <p:nvPr/>
        </p:nvSpPr>
        <p:spPr>
          <a:xfrm>
            <a:off x="967409" y="1987826"/>
            <a:ext cx="1351721" cy="35780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SOURCE</a:t>
            </a:r>
          </a:p>
        </p:txBody>
      </p:sp>
      <p:sp>
        <p:nvSpPr>
          <p:cNvPr id="16" name="Rectangle 15">
            <a:extLst>
              <a:ext uri="{FF2B5EF4-FFF2-40B4-BE49-F238E27FC236}">
                <a16:creationId xmlns:a16="http://schemas.microsoft.com/office/drawing/2014/main" id="{415191B9-B042-499A-AE3C-3FCA122A341E}"/>
              </a:ext>
            </a:extLst>
          </p:cNvPr>
          <p:cNvSpPr/>
          <p:nvPr/>
        </p:nvSpPr>
        <p:spPr>
          <a:xfrm>
            <a:off x="1254779" y="3671542"/>
            <a:ext cx="1663147" cy="35780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TRIBUTARY</a:t>
            </a:r>
          </a:p>
        </p:txBody>
      </p:sp>
      <p:sp>
        <p:nvSpPr>
          <p:cNvPr id="17" name="Rectangle 16">
            <a:extLst>
              <a:ext uri="{FF2B5EF4-FFF2-40B4-BE49-F238E27FC236}">
                <a16:creationId xmlns:a16="http://schemas.microsoft.com/office/drawing/2014/main" id="{53F51744-4EA4-4B9E-AF44-202799B1B9CB}"/>
              </a:ext>
            </a:extLst>
          </p:cNvPr>
          <p:cNvSpPr/>
          <p:nvPr/>
        </p:nvSpPr>
        <p:spPr>
          <a:xfrm>
            <a:off x="3429000" y="2480107"/>
            <a:ext cx="1755914" cy="35780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CONFLUENCE</a:t>
            </a:r>
          </a:p>
        </p:txBody>
      </p:sp>
      <p:sp>
        <p:nvSpPr>
          <p:cNvPr id="18" name="Rectangle 17">
            <a:extLst>
              <a:ext uri="{FF2B5EF4-FFF2-40B4-BE49-F238E27FC236}">
                <a16:creationId xmlns:a16="http://schemas.microsoft.com/office/drawing/2014/main" id="{FE9BBD99-B960-4C16-98A4-20AB87ED031A}"/>
              </a:ext>
            </a:extLst>
          </p:cNvPr>
          <p:cNvSpPr/>
          <p:nvPr/>
        </p:nvSpPr>
        <p:spPr>
          <a:xfrm>
            <a:off x="5557702" y="3429000"/>
            <a:ext cx="1351721" cy="35780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MEANDER</a:t>
            </a:r>
          </a:p>
        </p:txBody>
      </p:sp>
      <p:sp>
        <p:nvSpPr>
          <p:cNvPr id="19" name="Rectangle 18">
            <a:extLst>
              <a:ext uri="{FF2B5EF4-FFF2-40B4-BE49-F238E27FC236}">
                <a16:creationId xmlns:a16="http://schemas.microsoft.com/office/drawing/2014/main" id="{A552122A-3CD2-4F37-A867-571CAADE3ECB}"/>
              </a:ext>
            </a:extLst>
          </p:cNvPr>
          <p:cNvSpPr/>
          <p:nvPr/>
        </p:nvSpPr>
        <p:spPr>
          <a:xfrm>
            <a:off x="3366053" y="4192482"/>
            <a:ext cx="1881808" cy="35780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FLOODPLAINS</a:t>
            </a:r>
          </a:p>
        </p:txBody>
      </p:sp>
      <p:sp>
        <p:nvSpPr>
          <p:cNvPr id="20" name="Rectangle 19">
            <a:extLst>
              <a:ext uri="{FF2B5EF4-FFF2-40B4-BE49-F238E27FC236}">
                <a16:creationId xmlns:a16="http://schemas.microsoft.com/office/drawing/2014/main" id="{B5B0D12A-37D0-4181-9878-C7DEA22A5743}"/>
              </a:ext>
            </a:extLst>
          </p:cNvPr>
          <p:cNvSpPr/>
          <p:nvPr/>
        </p:nvSpPr>
        <p:spPr>
          <a:xfrm>
            <a:off x="616227" y="2864816"/>
            <a:ext cx="1633329" cy="35780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WATERFALL</a:t>
            </a:r>
          </a:p>
        </p:txBody>
      </p:sp>
      <p:sp>
        <p:nvSpPr>
          <p:cNvPr id="21" name="Rectangle 20">
            <a:extLst>
              <a:ext uri="{FF2B5EF4-FFF2-40B4-BE49-F238E27FC236}">
                <a16:creationId xmlns:a16="http://schemas.microsoft.com/office/drawing/2014/main" id="{5150B899-D5D2-4CBE-AF8F-1CF95DDA82AB}"/>
              </a:ext>
            </a:extLst>
          </p:cNvPr>
          <p:cNvSpPr/>
          <p:nvPr/>
        </p:nvSpPr>
        <p:spPr>
          <a:xfrm>
            <a:off x="5597458" y="4960936"/>
            <a:ext cx="1351721" cy="35780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MOUTH</a:t>
            </a:r>
          </a:p>
        </p:txBody>
      </p:sp>
      <p:cxnSp>
        <p:nvCxnSpPr>
          <p:cNvPr id="23" name="Straight Arrow Connector 22">
            <a:extLst>
              <a:ext uri="{FF2B5EF4-FFF2-40B4-BE49-F238E27FC236}">
                <a16:creationId xmlns:a16="http://schemas.microsoft.com/office/drawing/2014/main" id="{94D15B6F-B9C6-4940-B202-3A2BBA53FA61}"/>
              </a:ext>
            </a:extLst>
          </p:cNvPr>
          <p:cNvCxnSpPr>
            <a:stCxn id="15" idx="3"/>
          </p:cNvCxnSpPr>
          <p:nvPr/>
        </p:nvCxnSpPr>
        <p:spPr>
          <a:xfrm flipV="1">
            <a:off x="2319130" y="2166730"/>
            <a:ext cx="437322" cy="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12537D17-8928-4837-A1D0-54589EB6D49B}"/>
              </a:ext>
            </a:extLst>
          </p:cNvPr>
          <p:cNvCxnSpPr/>
          <p:nvPr/>
        </p:nvCxnSpPr>
        <p:spPr>
          <a:xfrm flipV="1">
            <a:off x="2249556" y="3047033"/>
            <a:ext cx="437322" cy="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029FACE-D04C-4248-AB95-E32F08F8D3CD}"/>
              </a:ext>
            </a:extLst>
          </p:cNvPr>
          <p:cNvCxnSpPr>
            <a:cxnSpLocks/>
          </p:cNvCxnSpPr>
          <p:nvPr/>
        </p:nvCxnSpPr>
        <p:spPr>
          <a:xfrm>
            <a:off x="3574774" y="2861848"/>
            <a:ext cx="202096" cy="53581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A98EA761-D16A-4299-9274-30B646BC69E8}"/>
              </a:ext>
            </a:extLst>
          </p:cNvPr>
          <p:cNvCxnSpPr>
            <a:cxnSpLocks/>
          </p:cNvCxnSpPr>
          <p:nvPr/>
        </p:nvCxnSpPr>
        <p:spPr>
          <a:xfrm flipV="1">
            <a:off x="2917926" y="3671542"/>
            <a:ext cx="511074" cy="17010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AB36FD01-604A-47D7-8B17-97E67BA9091F}"/>
              </a:ext>
            </a:extLst>
          </p:cNvPr>
          <p:cNvCxnSpPr>
            <a:cxnSpLocks/>
          </p:cNvCxnSpPr>
          <p:nvPr/>
        </p:nvCxnSpPr>
        <p:spPr>
          <a:xfrm flipH="1">
            <a:off x="5247861" y="3607906"/>
            <a:ext cx="309841" cy="6363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891BC08-41F8-4002-B92D-D9705442284A}"/>
              </a:ext>
            </a:extLst>
          </p:cNvPr>
          <p:cNvCxnSpPr>
            <a:cxnSpLocks/>
          </p:cNvCxnSpPr>
          <p:nvPr/>
        </p:nvCxnSpPr>
        <p:spPr>
          <a:xfrm flipV="1">
            <a:off x="4306957" y="3841646"/>
            <a:ext cx="265043" cy="34690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6D0551B0-D129-4C07-96F8-6FAA63540C72}"/>
              </a:ext>
            </a:extLst>
          </p:cNvPr>
          <p:cNvCxnSpPr>
            <a:cxnSpLocks/>
          </p:cNvCxnSpPr>
          <p:nvPr/>
        </p:nvCxnSpPr>
        <p:spPr>
          <a:xfrm flipV="1">
            <a:off x="4747592" y="3860402"/>
            <a:ext cx="619538" cy="32814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B2EF05C0-7019-4BA6-8ABF-E2ACFED4453B}"/>
              </a:ext>
            </a:extLst>
          </p:cNvPr>
          <p:cNvCxnSpPr>
            <a:cxnSpLocks/>
          </p:cNvCxnSpPr>
          <p:nvPr/>
        </p:nvCxnSpPr>
        <p:spPr>
          <a:xfrm flipV="1">
            <a:off x="6260066" y="4550291"/>
            <a:ext cx="206995" cy="41996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7000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ought Bubble: Cloud 1">
            <a:extLst>
              <a:ext uri="{FF2B5EF4-FFF2-40B4-BE49-F238E27FC236}">
                <a16:creationId xmlns:a16="http://schemas.microsoft.com/office/drawing/2014/main" id="{8B1B4704-44AD-470E-B354-DAD3808502CD}"/>
              </a:ext>
            </a:extLst>
          </p:cNvPr>
          <p:cNvSpPr/>
          <p:nvPr/>
        </p:nvSpPr>
        <p:spPr>
          <a:xfrm>
            <a:off x="503238" y="188913"/>
            <a:ext cx="8640762" cy="6048375"/>
          </a:xfrm>
          <a:prstGeom prst="cloudCallout">
            <a:avLst>
              <a:gd name="adj1" fmla="val -53107"/>
              <a:gd name="adj2" fmla="val 55820"/>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GB" sz="2000" dirty="0"/>
              <a:t>Now you’ve got all the knowledge you need for this lesson, have a go at the questions on the next slides to test your knowledge…</a:t>
            </a:r>
          </a:p>
          <a:p>
            <a:pPr algn="ctr">
              <a:defRPr/>
            </a:pPr>
            <a:endParaRPr lang="en-GB" sz="2000" dirty="0"/>
          </a:p>
          <a:p>
            <a:pPr algn="ctr">
              <a:defRPr/>
            </a:pPr>
            <a:r>
              <a:rPr lang="en-GB" sz="2000" dirty="0"/>
              <a:t>Write your answers down then use the answers (on the answers PPT) to check if you were right.</a:t>
            </a:r>
          </a:p>
          <a:p>
            <a:pPr algn="ctr">
              <a:defRPr/>
            </a:pPr>
            <a:endParaRPr lang="en-GB" sz="2000" dirty="0"/>
          </a:p>
          <a:p>
            <a:pPr algn="ctr">
              <a:defRPr/>
            </a:pPr>
            <a:r>
              <a:rPr lang="en-GB" sz="2000" dirty="0"/>
              <a:t>If  you got one wrong don’t worry- do as we always do and correct it! (yes- you should do this in purple pen at school, but don’t worry if you don’t have one of those, any colour will do!)</a:t>
            </a:r>
          </a:p>
        </p:txBody>
      </p:sp>
      <p:sp>
        <p:nvSpPr>
          <p:cNvPr id="3" name="Rectangle: Rounded Corners 2">
            <a:extLst>
              <a:ext uri="{FF2B5EF4-FFF2-40B4-BE49-F238E27FC236}">
                <a16:creationId xmlns:a16="http://schemas.microsoft.com/office/drawing/2014/main" id="{E1FB9274-9814-4F4D-8F8B-F1CEAE66E89B}"/>
              </a:ext>
            </a:extLst>
          </p:cNvPr>
          <p:cNvSpPr/>
          <p:nvPr/>
        </p:nvSpPr>
        <p:spPr>
          <a:xfrm>
            <a:off x="4572000" y="5326386"/>
            <a:ext cx="4536504" cy="1511895"/>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GB" dirty="0"/>
              <a:t>Remember you should all do the developing and secure questions. If you are targeted S+, or you would like to challenge yourself, do those questions too!</a:t>
            </a:r>
          </a:p>
        </p:txBody>
      </p:sp>
    </p:spTree>
    <p:extLst>
      <p:ext uri="{BB962C8B-B14F-4D97-AF65-F5344CB8AC3E}">
        <p14:creationId xmlns:p14="http://schemas.microsoft.com/office/powerpoint/2010/main" val="1968152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65F68D-8FCC-4CED-9738-622309EB9BD0}"/>
              </a:ext>
            </a:extLst>
          </p:cNvPr>
          <p:cNvSpPr/>
          <p:nvPr/>
        </p:nvSpPr>
        <p:spPr>
          <a:xfrm>
            <a:off x="457200" y="333375"/>
            <a:ext cx="8229600" cy="6305964"/>
          </a:xfrm>
          <a:prstGeom prst="rect">
            <a:avLst/>
          </a:prstGeom>
          <a:ln w="76200">
            <a:solidFill>
              <a:srgbClr val="9F0000"/>
            </a:solidFill>
          </a:ln>
        </p:spPr>
        <p:style>
          <a:lnRef idx="2">
            <a:schemeClr val="dk1"/>
          </a:lnRef>
          <a:fillRef idx="1">
            <a:schemeClr val="lt1"/>
          </a:fillRef>
          <a:effectRef idx="0">
            <a:schemeClr val="dk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omic Sans MS"/>
              <a:ea typeface="+mn-ea"/>
              <a:cs typeface="+mn-cs"/>
            </a:endParaRPr>
          </a:p>
        </p:txBody>
      </p:sp>
      <p:sp>
        <p:nvSpPr>
          <p:cNvPr id="20483" name="Title 1">
            <a:extLst>
              <a:ext uri="{FF2B5EF4-FFF2-40B4-BE49-F238E27FC236}">
                <a16:creationId xmlns:a16="http://schemas.microsoft.com/office/drawing/2014/main" id="{E8A96220-FFC5-4E57-A513-3FEB47029E13}"/>
              </a:ext>
            </a:extLst>
          </p:cNvPr>
          <p:cNvSpPr>
            <a:spLocks noGrp="1"/>
          </p:cNvSpPr>
          <p:nvPr>
            <p:ph type="title"/>
          </p:nvPr>
        </p:nvSpPr>
        <p:spPr>
          <a:xfrm>
            <a:off x="457200" y="381825"/>
            <a:ext cx="8229600" cy="1143000"/>
          </a:xfrm>
        </p:spPr>
        <p:txBody>
          <a:bodyPr>
            <a:normAutofit fontScale="90000"/>
          </a:bodyPr>
          <a:lstStyle/>
          <a:p>
            <a:r>
              <a:rPr lang="en-GB" altLang="en-US" dirty="0"/>
              <a:t>Test your knowledge: </a:t>
            </a:r>
            <a:r>
              <a:rPr lang="en-GB" altLang="en-US" b="1" dirty="0"/>
              <a:t>Developing</a:t>
            </a:r>
          </a:p>
        </p:txBody>
      </p:sp>
      <p:sp>
        <p:nvSpPr>
          <p:cNvPr id="20484" name="Content Placeholder 2">
            <a:extLst>
              <a:ext uri="{FF2B5EF4-FFF2-40B4-BE49-F238E27FC236}">
                <a16:creationId xmlns:a16="http://schemas.microsoft.com/office/drawing/2014/main" id="{B59CC5E4-A5D9-4EF9-97E9-FDF06FE5A6D2}"/>
              </a:ext>
            </a:extLst>
          </p:cNvPr>
          <p:cNvSpPr>
            <a:spLocks noGrp="1"/>
          </p:cNvSpPr>
          <p:nvPr>
            <p:ph idx="1"/>
          </p:nvPr>
        </p:nvSpPr>
        <p:spPr>
          <a:xfrm>
            <a:off x="1032875" y="1755774"/>
            <a:ext cx="6958185" cy="4154695"/>
          </a:xfrm>
        </p:spPr>
        <p:txBody>
          <a:bodyPr>
            <a:normAutofit/>
          </a:bodyPr>
          <a:lstStyle/>
          <a:p>
            <a:pPr marL="514350" indent="-514350">
              <a:buFont typeface="Arial" panose="020B0604020202020204" pitchFamily="34" charset="0"/>
              <a:buAutoNum type="arabicParenR"/>
            </a:pPr>
            <a:r>
              <a:rPr lang="en-GB" altLang="en-US" sz="3200" dirty="0"/>
              <a:t>What features can be found in the upper course of a river?</a:t>
            </a:r>
          </a:p>
          <a:p>
            <a:pPr marL="514350" indent="-514350">
              <a:buFont typeface="Arial" panose="020B0604020202020204" pitchFamily="34" charset="0"/>
              <a:buAutoNum type="arabicParenR"/>
            </a:pPr>
            <a:r>
              <a:rPr lang="en-GB" altLang="en-US" sz="3200" dirty="0"/>
              <a:t>What features can be found in the middle course of a river?</a:t>
            </a:r>
          </a:p>
          <a:p>
            <a:pPr marL="514350" indent="-514350">
              <a:buFont typeface="Arial" panose="020B0604020202020204" pitchFamily="34" charset="0"/>
              <a:buAutoNum type="arabicParenR"/>
            </a:pPr>
            <a:r>
              <a:rPr lang="en-GB" altLang="en-US" sz="3200" dirty="0"/>
              <a:t>What features can be found in the lower course of the river?</a:t>
            </a:r>
          </a:p>
          <a:p>
            <a:pPr marL="0" indent="0">
              <a:buNone/>
            </a:pPr>
            <a:endParaRPr lang="en-GB" altLang="en-US" sz="3200" dirty="0"/>
          </a:p>
        </p:txBody>
      </p:sp>
    </p:spTree>
    <p:extLst>
      <p:ext uri="{BB962C8B-B14F-4D97-AF65-F5344CB8AC3E}">
        <p14:creationId xmlns:p14="http://schemas.microsoft.com/office/powerpoint/2010/main" val="355754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65F68D-8FCC-4CED-9738-622309EB9BD0}"/>
              </a:ext>
            </a:extLst>
          </p:cNvPr>
          <p:cNvSpPr/>
          <p:nvPr/>
        </p:nvSpPr>
        <p:spPr>
          <a:xfrm>
            <a:off x="457200" y="333375"/>
            <a:ext cx="8229600" cy="6048375"/>
          </a:xfrm>
          <a:prstGeom prst="rect">
            <a:avLst/>
          </a:prstGeom>
          <a:ln w="76200">
            <a:solidFill>
              <a:srgbClr val="AD8C74"/>
            </a:solidFill>
          </a:ln>
        </p:spPr>
        <p:style>
          <a:lnRef idx="2">
            <a:schemeClr val="dk1"/>
          </a:lnRef>
          <a:fillRef idx="1">
            <a:schemeClr val="lt1"/>
          </a:fillRef>
          <a:effectRef idx="0">
            <a:schemeClr val="dk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omic Sans MS"/>
              <a:ea typeface="+mn-ea"/>
              <a:cs typeface="+mn-cs"/>
            </a:endParaRPr>
          </a:p>
        </p:txBody>
      </p:sp>
      <p:sp>
        <p:nvSpPr>
          <p:cNvPr id="21507" name="Title 1">
            <a:extLst>
              <a:ext uri="{FF2B5EF4-FFF2-40B4-BE49-F238E27FC236}">
                <a16:creationId xmlns:a16="http://schemas.microsoft.com/office/drawing/2014/main" id="{B9E5A3EF-7FFE-496F-BAC0-5594257D0288}"/>
              </a:ext>
            </a:extLst>
          </p:cNvPr>
          <p:cNvSpPr>
            <a:spLocks noGrp="1"/>
          </p:cNvSpPr>
          <p:nvPr>
            <p:ph type="title"/>
          </p:nvPr>
        </p:nvSpPr>
        <p:spPr>
          <a:xfrm>
            <a:off x="457200" y="476250"/>
            <a:ext cx="8229600" cy="1143000"/>
          </a:xfrm>
        </p:spPr>
        <p:txBody>
          <a:bodyPr>
            <a:normAutofit/>
          </a:bodyPr>
          <a:lstStyle/>
          <a:p>
            <a:r>
              <a:rPr lang="en-GB" altLang="en-US" dirty="0"/>
              <a:t>Test your knowledge: </a:t>
            </a:r>
            <a:r>
              <a:rPr lang="en-GB" altLang="en-US" b="1" dirty="0"/>
              <a:t>Secure</a:t>
            </a:r>
          </a:p>
        </p:txBody>
      </p:sp>
      <p:sp>
        <p:nvSpPr>
          <p:cNvPr id="3" name="Content Placeholder 2">
            <a:extLst>
              <a:ext uri="{FF2B5EF4-FFF2-40B4-BE49-F238E27FC236}">
                <a16:creationId xmlns:a16="http://schemas.microsoft.com/office/drawing/2014/main" id="{CDE51B2F-2779-45C1-9E0A-1E8ED73AC620}"/>
              </a:ext>
            </a:extLst>
          </p:cNvPr>
          <p:cNvSpPr>
            <a:spLocks noGrp="1"/>
          </p:cNvSpPr>
          <p:nvPr>
            <p:ph idx="1"/>
          </p:nvPr>
        </p:nvSpPr>
        <p:spPr>
          <a:xfrm>
            <a:off x="646043" y="1835150"/>
            <a:ext cx="7851913" cy="4176712"/>
          </a:xfrm>
        </p:spPr>
        <p:txBody>
          <a:bodyPr>
            <a:normAutofit/>
          </a:bodyPr>
          <a:lstStyle/>
          <a:p>
            <a:pPr marL="0" indent="0">
              <a:buNone/>
              <a:defRPr/>
            </a:pPr>
            <a:r>
              <a:rPr lang="en-GB" sz="2800" dirty="0"/>
              <a:t>4) Describe what the following key features:</a:t>
            </a:r>
          </a:p>
          <a:p>
            <a:pPr>
              <a:defRPr/>
            </a:pPr>
            <a:r>
              <a:rPr lang="en-GB" dirty="0"/>
              <a:t>Source</a:t>
            </a:r>
          </a:p>
          <a:p>
            <a:pPr>
              <a:defRPr/>
            </a:pPr>
            <a:r>
              <a:rPr lang="en-GB" sz="2800" dirty="0"/>
              <a:t>Tributary</a:t>
            </a:r>
          </a:p>
          <a:p>
            <a:pPr>
              <a:defRPr/>
            </a:pPr>
            <a:r>
              <a:rPr lang="en-GB" sz="2800" dirty="0"/>
              <a:t>Confluence</a:t>
            </a:r>
          </a:p>
          <a:p>
            <a:pPr>
              <a:defRPr/>
            </a:pPr>
            <a:r>
              <a:rPr lang="en-GB" dirty="0"/>
              <a:t>Waterfall</a:t>
            </a:r>
          </a:p>
          <a:p>
            <a:pPr>
              <a:defRPr/>
            </a:pPr>
            <a:r>
              <a:rPr lang="en-GB" dirty="0"/>
              <a:t>Meander</a:t>
            </a:r>
          </a:p>
          <a:p>
            <a:pPr>
              <a:defRPr/>
            </a:pPr>
            <a:r>
              <a:rPr lang="en-GB" dirty="0"/>
              <a:t>Floodplain</a:t>
            </a:r>
          </a:p>
          <a:p>
            <a:pPr>
              <a:defRPr/>
            </a:pPr>
            <a:r>
              <a:rPr lang="en-GB" dirty="0"/>
              <a:t>Mouth</a:t>
            </a:r>
          </a:p>
          <a:p>
            <a:pPr>
              <a:defRPr/>
            </a:pPr>
            <a:endParaRPr lang="en-GB" dirty="0"/>
          </a:p>
          <a:p>
            <a:pPr>
              <a:defRPr/>
            </a:pPr>
            <a:endParaRPr lang="en-GB" sz="2800" dirty="0"/>
          </a:p>
        </p:txBody>
      </p:sp>
    </p:spTree>
    <p:extLst>
      <p:ext uri="{BB962C8B-B14F-4D97-AF65-F5344CB8AC3E}">
        <p14:creationId xmlns:p14="http://schemas.microsoft.com/office/powerpoint/2010/main" val="1104698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65F68D-8FCC-4CED-9738-622309EB9BD0}"/>
              </a:ext>
            </a:extLst>
          </p:cNvPr>
          <p:cNvSpPr/>
          <p:nvPr/>
        </p:nvSpPr>
        <p:spPr>
          <a:xfrm>
            <a:off x="457200" y="333375"/>
            <a:ext cx="8229600" cy="6048375"/>
          </a:xfrm>
          <a:prstGeom prst="rect">
            <a:avLst/>
          </a:prstGeom>
          <a:ln w="76200">
            <a:solidFill>
              <a:srgbClr val="FFC000"/>
            </a:solidFill>
          </a:ln>
        </p:spPr>
        <p:style>
          <a:lnRef idx="2">
            <a:schemeClr val="dk1"/>
          </a:lnRef>
          <a:fillRef idx="1">
            <a:schemeClr val="lt1"/>
          </a:fillRef>
          <a:effectRef idx="0">
            <a:schemeClr val="dk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omic Sans MS"/>
              <a:ea typeface="+mn-ea"/>
              <a:cs typeface="+mn-cs"/>
            </a:endParaRPr>
          </a:p>
        </p:txBody>
      </p:sp>
      <p:sp>
        <p:nvSpPr>
          <p:cNvPr id="22531" name="Title 1">
            <a:extLst>
              <a:ext uri="{FF2B5EF4-FFF2-40B4-BE49-F238E27FC236}">
                <a16:creationId xmlns:a16="http://schemas.microsoft.com/office/drawing/2014/main" id="{91A00EFC-9354-4D5B-92BA-516553C9FA02}"/>
              </a:ext>
            </a:extLst>
          </p:cNvPr>
          <p:cNvSpPr>
            <a:spLocks noGrp="1"/>
          </p:cNvSpPr>
          <p:nvPr>
            <p:ph type="title"/>
          </p:nvPr>
        </p:nvSpPr>
        <p:spPr>
          <a:xfrm>
            <a:off x="457200" y="620713"/>
            <a:ext cx="8229600" cy="1143000"/>
          </a:xfrm>
        </p:spPr>
        <p:txBody>
          <a:bodyPr>
            <a:normAutofit/>
          </a:bodyPr>
          <a:lstStyle/>
          <a:p>
            <a:r>
              <a:rPr lang="en-GB" altLang="en-US" dirty="0"/>
              <a:t>Test your knowledge: </a:t>
            </a:r>
            <a:r>
              <a:rPr lang="en-GB" altLang="en-US" b="1" dirty="0"/>
              <a:t>Secure+</a:t>
            </a:r>
          </a:p>
        </p:txBody>
      </p:sp>
      <p:sp>
        <p:nvSpPr>
          <p:cNvPr id="3" name="Content Placeholder 2">
            <a:extLst>
              <a:ext uri="{FF2B5EF4-FFF2-40B4-BE49-F238E27FC236}">
                <a16:creationId xmlns:a16="http://schemas.microsoft.com/office/drawing/2014/main" id="{CDE51B2F-2779-45C1-9E0A-1E8ED73AC620}"/>
              </a:ext>
            </a:extLst>
          </p:cNvPr>
          <p:cNvSpPr>
            <a:spLocks noGrp="1"/>
          </p:cNvSpPr>
          <p:nvPr>
            <p:ph idx="1"/>
          </p:nvPr>
        </p:nvSpPr>
        <p:spPr>
          <a:xfrm>
            <a:off x="622853" y="1763713"/>
            <a:ext cx="7858538" cy="4473574"/>
          </a:xfrm>
        </p:spPr>
        <p:txBody>
          <a:bodyPr>
            <a:normAutofit/>
          </a:bodyPr>
          <a:lstStyle/>
          <a:p>
            <a:pPr marL="0" indent="0">
              <a:buFont typeface="Arial" panose="020B0604020202020204" pitchFamily="34" charset="0"/>
              <a:buNone/>
              <a:defRPr/>
            </a:pPr>
            <a:r>
              <a:rPr lang="en-GB" sz="2400" dirty="0"/>
              <a:t>5) Create your own detailed diagram to show a rivers journey from the source at the start to the mouth at the end. </a:t>
            </a:r>
          </a:p>
          <a:p>
            <a:pPr marL="0" indent="0">
              <a:buFont typeface="Arial" panose="020B0604020202020204" pitchFamily="34" charset="0"/>
              <a:buNone/>
              <a:defRPr/>
            </a:pPr>
            <a:r>
              <a:rPr lang="en-GB" sz="2400" b="1" dirty="0"/>
              <a:t>Try to include:</a:t>
            </a:r>
          </a:p>
          <a:p>
            <a:pPr marL="0" indent="0">
              <a:buFont typeface="Arial" panose="020B0604020202020204" pitchFamily="34" charset="0"/>
              <a:buNone/>
              <a:defRPr/>
            </a:pPr>
            <a:r>
              <a:rPr lang="en-GB" sz="2400" dirty="0"/>
              <a:t>-All of the key terms</a:t>
            </a:r>
          </a:p>
          <a:p>
            <a:pPr>
              <a:buFontTx/>
              <a:buChar char="-"/>
              <a:defRPr/>
            </a:pPr>
            <a:r>
              <a:rPr lang="en-GB" sz="2400" dirty="0"/>
              <a:t>Clear arrows to show where your labels are pointing to</a:t>
            </a:r>
          </a:p>
          <a:p>
            <a:pPr>
              <a:buFontTx/>
              <a:buChar char="-"/>
              <a:defRPr/>
            </a:pPr>
            <a:r>
              <a:rPr lang="en-GB" sz="2400" dirty="0"/>
              <a:t>Labels to show the 3 courses of the river</a:t>
            </a:r>
          </a:p>
          <a:p>
            <a:pPr>
              <a:buFontTx/>
              <a:buChar char="-"/>
              <a:defRPr/>
            </a:pPr>
            <a:r>
              <a:rPr lang="en-GB" sz="2400" dirty="0"/>
              <a:t>Draw in pencil and write in pen</a:t>
            </a:r>
          </a:p>
          <a:p>
            <a:pPr>
              <a:buFontTx/>
              <a:buChar char="-"/>
              <a:defRPr/>
            </a:pPr>
            <a:r>
              <a:rPr lang="en-GB" sz="2400" dirty="0"/>
              <a:t>Add colour if you would like to! </a:t>
            </a:r>
          </a:p>
          <a:p>
            <a:pPr>
              <a:defRPr/>
            </a:pPr>
            <a:endParaRPr lang="en-GB" sz="2400" dirty="0"/>
          </a:p>
        </p:txBody>
      </p:sp>
    </p:spTree>
    <p:extLst>
      <p:ext uri="{BB962C8B-B14F-4D97-AF65-F5344CB8AC3E}">
        <p14:creationId xmlns:p14="http://schemas.microsoft.com/office/powerpoint/2010/main" val="3922300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618555B-5A45-4DC5-96EB-64A657D5905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318236"/>
            <a:ext cx="9117960" cy="3459712"/>
          </a:xfrm>
        </p:spPr>
      </p:pic>
      <p:sp>
        <p:nvSpPr>
          <p:cNvPr id="2" name="Title 1">
            <a:extLst>
              <a:ext uri="{FF2B5EF4-FFF2-40B4-BE49-F238E27FC236}">
                <a16:creationId xmlns:a16="http://schemas.microsoft.com/office/drawing/2014/main" id="{5C881A20-7D91-48F0-8BE7-42B0A5178F78}"/>
              </a:ext>
            </a:extLst>
          </p:cNvPr>
          <p:cNvSpPr>
            <a:spLocks noGrp="1"/>
          </p:cNvSpPr>
          <p:nvPr>
            <p:ph type="title"/>
          </p:nvPr>
        </p:nvSpPr>
        <p:spPr>
          <a:xfrm>
            <a:off x="628650" y="1080052"/>
            <a:ext cx="7886700" cy="1325563"/>
          </a:xfrm>
        </p:spPr>
        <p:txBody>
          <a:bodyPr>
            <a:normAutofit fontScale="90000"/>
          </a:bodyPr>
          <a:lstStyle/>
          <a:p>
            <a:pPr algn="r"/>
            <a:r>
              <a:rPr lang="en-GB" dirty="0"/>
              <a:t>A river can be split into 3 sections:</a:t>
            </a:r>
            <a:br>
              <a:rPr lang="en-GB" dirty="0"/>
            </a:br>
            <a:r>
              <a:rPr lang="en-GB" dirty="0"/>
              <a:t>The Upper Course</a:t>
            </a:r>
            <a:br>
              <a:rPr lang="en-GB" dirty="0"/>
            </a:br>
            <a:r>
              <a:rPr lang="en-GB" dirty="0"/>
              <a:t>The Middle Course</a:t>
            </a:r>
            <a:br>
              <a:rPr lang="en-GB" dirty="0"/>
            </a:br>
            <a:r>
              <a:rPr lang="en-GB" dirty="0"/>
              <a:t>The Lower Course</a:t>
            </a:r>
          </a:p>
        </p:txBody>
      </p:sp>
    </p:spTree>
    <p:extLst>
      <p:ext uri="{BB962C8B-B14F-4D97-AF65-F5344CB8AC3E}">
        <p14:creationId xmlns:p14="http://schemas.microsoft.com/office/powerpoint/2010/main" val="2196549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C39D9-4B88-4ED3-8089-39ADF90F92C0}"/>
              </a:ext>
            </a:extLst>
          </p:cNvPr>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lstStyle/>
          <a:p>
            <a:pPr algn="ctr"/>
            <a:r>
              <a:rPr lang="en-GB" b="1" dirty="0"/>
              <a:t>The Upper Course </a:t>
            </a:r>
          </a:p>
        </p:txBody>
      </p:sp>
      <p:sp>
        <p:nvSpPr>
          <p:cNvPr id="7" name="Content Placeholder 6">
            <a:extLst>
              <a:ext uri="{FF2B5EF4-FFF2-40B4-BE49-F238E27FC236}">
                <a16:creationId xmlns:a16="http://schemas.microsoft.com/office/drawing/2014/main" id="{AD5C393A-73A6-4419-B479-B3054324EBD2}"/>
              </a:ext>
            </a:extLst>
          </p:cNvPr>
          <p:cNvSpPr>
            <a:spLocks noGrp="1"/>
          </p:cNvSpPr>
          <p:nvPr>
            <p:ph idx="1"/>
          </p:nvPr>
        </p:nvSpPr>
        <p:spPr/>
        <p:txBody>
          <a:bodyPr>
            <a:normAutofit/>
          </a:bodyPr>
          <a:lstStyle/>
          <a:p>
            <a:r>
              <a:rPr lang="en-GB" sz="4000" dirty="0"/>
              <a:t> The following slides show you the important parts of the upper course of the river. </a:t>
            </a:r>
          </a:p>
          <a:p>
            <a:r>
              <a:rPr lang="en-GB" sz="4000" dirty="0"/>
              <a:t> Remember, this is where the river begins…</a:t>
            </a:r>
          </a:p>
        </p:txBody>
      </p:sp>
    </p:spTree>
    <p:extLst>
      <p:ext uri="{BB962C8B-B14F-4D97-AF65-F5344CB8AC3E}">
        <p14:creationId xmlns:p14="http://schemas.microsoft.com/office/powerpoint/2010/main" val="2425167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DB69E-7A95-4EE2-B0D2-85E9810C2C97}"/>
              </a:ext>
            </a:extLst>
          </p:cNvPr>
          <p:cNvSpPr>
            <a:spLocks noGrp="1"/>
          </p:cNvSpPr>
          <p:nvPr>
            <p:ph type="title"/>
          </p:nvPr>
        </p:nvSpPr>
        <p:spPr>
          <a:xfrm>
            <a:off x="628650" y="198995"/>
            <a:ext cx="7886700" cy="1325563"/>
          </a:xfrm>
        </p:spPr>
        <p:txBody>
          <a:bodyPr/>
          <a:lstStyle/>
          <a:p>
            <a:r>
              <a:rPr lang="en-GB" b="1" dirty="0"/>
              <a:t>THE SOURCE</a:t>
            </a:r>
          </a:p>
        </p:txBody>
      </p:sp>
      <p:pic>
        <p:nvPicPr>
          <p:cNvPr id="7" name="Content Placeholder 4">
            <a:extLst>
              <a:ext uri="{FF2B5EF4-FFF2-40B4-BE49-F238E27FC236}">
                <a16:creationId xmlns:a16="http://schemas.microsoft.com/office/drawing/2014/main" id="{02B20734-03FD-4327-9ACE-36C83C7AF73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375029"/>
            <a:ext cx="8229600" cy="4107942"/>
          </a:xfrm>
        </p:spPr>
      </p:pic>
      <p:sp>
        <p:nvSpPr>
          <p:cNvPr id="8" name="Circle: Hollow 7">
            <a:extLst>
              <a:ext uri="{FF2B5EF4-FFF2-40B4-BE49-F238E27FC236}">
                <a16:creationId xmlns:a16="http://schemas.microsoft.com/office/drawing/2014/main" id="{948FB680-35F8-4FEC-B135-C28775A12C1A}"/>
              </a:ext>
            </a:extLst>
          </p:cNvPr>
          <p:cNvSpPr/>
          <p:nvPr/>
        </p:nvSpPr>
        <p:spPr>
          <a:xfrm>
            <a:off x="3564846" y="2999650"/>
            <a:ext cx="3456384" cy="3010346"/>
          </a:xfrm>
          <a:prstGeom prst="donut">
            <a:avLst>
              <a:gd name="adj" fmla="val 1098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TextBox 8">
            <a:extLst>
              <a:ext uri="{FF2B5EF4-FFF2-40B4-BE49-F238E27FC236}">
                <a16:creationId xmlns:a16="http://schemas.microsoft.com/office/drawing/2014/main" id="{7CD79B74-9D87-439F-9259-49B23D9468C6}"/>
              </a:ext>
            </a:extLst>
          </p:cNvPr>
          <p:cNvSpPr txBox="1"/>
          <p:nvPr/>
        </p:nvSpPr>
        <p:spPr>
          <a:xfrm>
            <a:off x="457200" y="6009996"/>
            <a:ext cx="8229600" cy="830997"/>
          </a:xfrm>
          <a:prstGeom prst="rect">
            <a:avLst/>
          </a:prstGeom>
          <a:noFill/>
        </p:spPr>
        <p:txBody>
          <a:bodyPr wrap="square" rtlCol="0">
            <a:spAutoFit/>
          </a:bodyPr>
          <a:lstStyle/>
          <a:p>
            <a:r>
              <a:rPr lang="en-GB" sz="2400" dirty="0"/>
              <a:t>This is the very start of the river! It’s the place where the first spring begins high up in the hills or mountains…</a:t>
            </a:r>
          </a:p>
        </p:txBody>
      </p:sp>
    </p:spTree>
    <p:extLst>
      <p:ext uri="{BB962C8B-B14F-4D97-AF65-F5344CB8AC3E}">
        <p14:creationId xmlns:p14="http://schemas.microsoft.com/office/powerpoint/2010/main" val="177462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59BFF-6909-4175-B8B6-BAE9CD5CED49}"/>
              </a:ext>
            </a:extLst>
          </p:cNvPr>
          <p:cNvSpPr>
            <a:spLocks noGrp="1"/>
          </p:cNvSpPr>
          <p:nvPr>
            <p:ph type="title"/>
          </p:nvPr>
        </p:nvSpPr>
        <p:spPr/>
        <p:txBody>
          <a:bodyPr/>
          <a:lstStyle/>
          <a:p>
            <a:r>
              <a:rPr lang="en-GB" b="1" dirty="0"/>
              <a:t>TRIBUTARY </a:t>
            </a:r>
          </a:p>
        </p:txBody>
      </p:sp>
      <p:pic>
        <p:nvPicPr>
          <p:cNvPr id="7" name="Content Placeholder 6">
            <a:extLst>
              <a:ext uri="{FF2B5EF4-FFF2-40B4-BE49-F238E27FC236}">
                <a16:creationId xmlns:a16="http://schemas.microsoft.com/office/drawing/2014/main" id="{644F789A-14A0-45E0-8956-EBB15F60784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8763" y="1796707"/>
            <a:ext cx="5395392" cy="3596928"/>
          </a:xfrm>
        </p:spPr>
      </p:pic>
      <p:sp>
        <p:nvSpPr>
          <p:cNvPr id="8" name="Circle: Hollow 7">
            <a:extLst>
              <a:ext uri="{FF2B5EF4-FFF2-40B4-BE49-F238E27FC236}">
                <a16:creationId xmlns:a16="http://schemas.microsoft.com/office/drawing/2014/main" id="{A9723BB4-5D09-4B21-8F25-E699219B78EE}"/>
              </a:ext>
            </a:extLst>
          </p:cNvPr>
          <p:cNvSpPr/>
          <p:nvPr/>
        </p:nvSpPr>
        <p:spPr>
          <a:xfrm>
            <a:off x="4121438" y="2089998"/>
            <a:ext cx="3456384" cy="3010346"/>
          </a:xfrm>
          <a:prstGeom prst="donut">
            <a:avLst>
              <a:gd name="adj" fmla="val 1098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TextBox 8">
            <a:extLst>
              <a:ext uri="{FF2B5EF4-FFF2-40B4-BE49-F238E27FC236}">
                <a16:creationId xmlns:a16="http://schemas.microsoft.com/office/drawing/2014/main" id="{6120ACAB-5FA2-4C45-AD9F-766CB821DE3A}"/>
              </a:ext>
            </a:extLst>
          </p:cNvPr>
          <p:cNvSpPr txBox="1"/>
          <p:nvPr/>
        </p:nvSpPr>
        <p:spPr>
          <a:xfrm>
            <a:off x="457200" y="5686926"/>
            <a:ext cx="8229600" cy="830997"/>
          </a:xfrm>
          <a:prstGeom prst="rect">
            <a:avLst/>
          </a:prstGeom>
          <a:noFill/>
        </p:spPr>
        <p:txBody>
          <a:bodyPr wrap="square" rtlCol="0">
            <a:spAutoFit/>
          </a:bodyPr>
          <a:lstStyle/>
          <a:p>
            <a:r>
              <a:rPr lang="en-GB" sz="2400" dirty="0"/>
              <a:t>This is the proper name for all of the smaller streams which join the main river. </a:t>
            </a:r>
          </a:p>
        </p:txBody>
      </p:sp>
    </p:spTree>
    <p:extLst>
      <p:ext uri="{BB962C8B-B14F-4D97-AF65-F5344CB8AC3E}">
        <p14:creationId xmlns:p14="http://schemas.microsoft.com/office/powerpoint/2010/main" val="3024763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AFC6D-C10D-446B-AF83-9BCCE00A4E58}"/>
              </a:ext>
            </a:extLst>
          </p:cNvPr>
          <p:cNvSpPr>
            <a:spLocks noGrp="1"/>
          </p:cNvSpPr>
          <p:nvPr>
            <p:ph type="title"/>
          </p:nvPr>
        </p:nvSpPr>
        <p:spPr/>
        <p:txBody>
          <a:bodyPr/>
          <a:lstStyle/>
          <a:p>
            <a:r>
              <a:rPr lang="en-GB" b="1" dirty="0"/>
              <a:t>CONFLUENCE</a:t>
            </a:r>
          </a:p>
        </p:txBody>
      </p:sp>
      <p:pic>
        <p:nvPicPr>
          <p:cNvPr id="4" name="Content Placeholder 6">
            <a:extLst>
              <a:ext uri="{FF2B5EF4-FFF2-40B4-BE49-F238E27FC236}">
                <a16:creationId xmlns:a16="http://schemas.microsoft.com/office/drawing/2014/main" id="{508AFF04-95FE-4D7E-A57A-BAE31FC350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249" y="1630535"/>
            <a:ext cx="5664527" cy="3776351"/>
          </a:xfrm>
          <a:prstGeom prst="rect">
            <a:avLst/>
          </a:prstGeom>
        </p:spPr>
      </p:pic>
      <p:sp>
        <p:nvSpPr>
          <p:cNvPr id="5" name="Circle: Hollow 4">
            <a:extLst>
              <a:ext uri="{FF2B5EF4-FFF2-40B4-BE49-F238E27FC236}">
                <a16:creationId xmlns:a16="http://schemas.microsoft.com/office/drawing/2014/main" id="{3D59D70F-4308-491B-A99E-8091E7E41F0E}"/>
              </a:ext>
            </a:extLst>
          </p:cNvPr>
          <p:cNvSpPr/>
          <p:nvPr/>
        </p:nvSpPr>
        <p:spPr>
          <a:xfrm>
            <a:off x="4373217" y="3525078"/>
            <a:ext cx="821635" cy="954157"/>
          </a:xfrm>
          <a:prstGeom prst="donut">
            <a:avLst>
              <a:gd name="adj" fmla="val 1244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Circle: Hollow 5">
            <a:extLst>
              <a:ext uri="{FF2B5EF4-FFF2-40B4-BE49-F238E27FC236}">
                <a16:creationId xmlns:a16="http://schemas.microsoft.com/office/drawing/2014/main" id="{686D51BC-EDA0-4DBB-A75E-3C3C640F144D}"/>
              </a:ext>
            </a:extLst>
          </p:cNvPr>
          <p:cNvSpPr/>
          <p:nvPr/>
        </p:nvSpPr>
        <p:spPr>
          <a:xfrm>
            <a:off x="2645465" y="3876261"/>
            <a:ext cx="821635" cy="954157"/>
          </a:xfrm>
          <a:prstGeom prst="donut">
            <a:avLst>
              <a:gd name="adj" fmla="val 1244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TextBox 6">
            <a:extLst>
              <a:ext uri="{FF2B5EF4-FFF2-40B4-BE49-F238E27FC236}">
                <a16:creationId xmlns:a16="http://schemas.microsoft.com/office/drawing/2014/main" id="{53BDE7EF-0610-4079-B4FD-44AD62A333B0}"/>
              </a:ext>
            </a:extLst>
          </p:cNvPr>
          <p:cNvSpPr txBox="1"/>
          <p:nvPr/>
        </p:nvSpPr>
        <p:spPr>
          <a:xfrm>
            <a:off x="457200" y="5686926"/>
            <a:ext cx="8229600" cy="830997"/>
          </a:xfrm>
          <a:prstGeom prst="rect">
            <a:avLst/>
          </a:prstGeom>
          <a:noFill/>
        </p:spPr>
        <p:txBody>
          <a:bodyPr wrap="square" rtlCol="0">
            <a:spAutoFit/>
          </a:bodyPr>
          <a:lstStyle/>
          <a:p>
            <a:r>
              <a:rPr lang="en-GB" sz="2400" dirty="0"/>
              <a:t>A confluence is the exact place where streams, or smaller rivers join the main river.</a:t>
            </a:r>
          </a:p>
        </p:txBody>
      </p:sp>
    </p:spTree>
    <p:extLst>
      <p:ext uri="{BB962C8B-B14F-4D97-AF65-F5344CB8AC3E}">
        <p14:creationId xmlns:p14="http://schemas.microsoft.com/office/powerpoint/2010/main" val="1325207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9A831-88CF-438F-9AC8-2C20F2666C0C}"/>
              </a:ext>
            </a:extLst>
          </p:cNvPr>
          <p:cNvSpPr>
            <a:spLocks noGrp="1"/>
          </p:cNvSpPr>
          <p:nvPr>
            <p:ph type="title"/>
          </p:nvPr>
        </p:nvSpPr>
        <p:spPr/>
        <p:txBody>
          <a:bodyPr/>
          <a:lstStyle/>
          <a:p>
            <a:r>
              <a:rPr lang="en-GB" b="1" dirty="0"/>
              <a:t>WATERFALL</a:t>
            </a:r>
          </a:p>
        </p:txBody>
      </p:sp>
      <p:pic>
        <p:nvPicPr>
          <p:cNvPr id="5" name="Content Placeholder 4">
            <a:extLst>
              <a:ext uri="{FF2B5EF4-FFF2-40B4-BE49-F238E27FC236}">
                <a16:creationId xmlns:a16="http://schemas.microsoft.com/office/drawing/2014/main" id="{854B52C0-281E-43CB-85A6-E8194858073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889" y="1690689"/>
            <a:ext cx="6094221" cy="3427999"/>
          </a:xfrm>
        </p:spPr>
      </p:pic>
      <p:sp>
        <p:nvSpPr>
          <p:cNvPr id="6" name="TextBox 5">
            <a:extLst>
              <a:ext uri="{FF2B5EF4-FFF2-40B4-BE49-F238E27FC236}">
                <a16:creationId xmlns:a16="http://schemas.microsoft.com/office/drawing/2014/main" id="{217FBE10-1FDA-483C-805D-CE791693A612}"/>
              </a:ext>
            </a:extLst>
          </p:cNvPr>
          <p:cNvSpPr txBox="1"/>
          <p:nvPr/>
        </p:nvSpPr>
        <p:spPr>
          <a:xfrm>
            <a:off x="185530" y="5353878"/>
            <a:ext cx="8672720" cy="1200329"/>
          </a:xfrm>
          <a:prstGeom prst="rect">
            <a:avLst/>
          </a:prstGeom>
          <a:noFill/>
        </p:spPr>
        <p:txBody>
          <a:bodyPr wrap="square" rtlCol="0">
            <a:spAutoFit/>
          </a:bodyPr>
          <a:lstStyle/>
          <a:p>
            <a:r>
              <a:rPr lang="en-GB" sz="2400" dirty="0"/>
              <a:t>Waterfalls can often be made in the upper course of a river. This is when the water falls over a steep drop. We’ll look at these in more detail in the next couple of lessons!</a:t>
            </a:r>
          </a:p>
        </p:txBody>
      </p:sp>
    </p:spTree>
    <p:extLst>
      <p:ext uri="{BB962C8B-B14F-4D97-AF65-F5344CB8AC3E}">
        <p14:creationId xmlns:p14="http://schemas.microsoft.com/office/powerpoint/2010/main" val="2081104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C39D9-4B88-4ED3-8089-39ADF90F92C0}"/>
              </a:ext>
            </a:extLst>
          </p:cNvPr>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pPr algn="ctr"/>
            <a:r>
              <a:rPr lang="en-GB" b="1" dirty="0"/>
              <a:t>The Middle Course </a:t>
            </a:r>
          </a:p>
        </p:txBody>
      </p:sp>
      <p:sp>
        <p:nvSpPr>
          <p:cNvPr id="7" name="Content Placeholder 6">
            <a:extLst>
              <a:ext uri="{FF2B5EF4-FFF2-40B4-BE49-F238E27FC236}">
                <a16:creationId xmlns:a16="http://schemas.microsoft.com/office/drawing/2014/main" id="{AD5C393A-73A6-4419-B479-B3054324EBD2}"/>
              </a:ext>
            </a:extLst>
          </p:cNvPr>
          <p:cNvSpPr>
            <a:spLocks noGrp="1"/>
          </p:cNvSpPr>
          <p:nvPr>
            <p:ph idx="1"/>
          </p:nvPr>
        </p:nvSpPr>
        <p:spPr/>
        <p:txBody>
          <a:bodyPr>
            <a:normAutofit/>
          </a:bodyPr>
          <a:lstStyle/>
          <a:p>
            <a:r>
              <a:rPr lang="en-GB" sz="4000" dirty="0"/>
              <a:t> The following slides show you the important parts of the middle course of the river. </a:t>
            </a:r>
          </a:p>
          <a:p>
            <a:r>
              <a:rPr lang="en-GB" sz="4000" dirty="0"/>
              <a:t> Remember, this is when the river has got much bigger and is traveling quickly downhill. </a:t>
            </a:r>
          </a:p>
        </p:txBody>
      </p:sp>
    </p:spTree>
    <p:extLst>
      <p:ext uri="{BB962C8B-B14F-4D97-AF65-F5344CB8AC3E}">
        <p14:creationId xmlns:p14="http://schemas.microsoft.com/office/powerpoint/2010/main" val="4217238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28726-F011-4B18-87D6-FEBA5D34BEE0}"/>
              </a:ext>
            </a:extLst>
          </p:cNvPr>
          <p:cNvSpPr>
            <a:spLocks noGrp="1"/>
          </p:cNvSpPr>
          <p:nvPr>
            <p:ph type="title"/>
          </p:nvPr>
        </p:nvSpPr>
        <p:spPr/>
        <p:txBody>
          <a:bodyPr/>
          <a:lstStyle/>
          <a:p>
            <a:r>
              <a:rPr lang="en-GB" b="1" dirty="0"/>
              <a:t>MEANDER</a:t>
            </a:r>
          </a:p>
        </p:txBody>
      </p:sp>
      <p:pic>
        <p:nvPicPr>
          <p:cNvPr id="5" name="Content Placeholder 4">
            <a:extLst>
              <a:ext uri="{FF2B5EF4-FFF2-40B4-BE49-F238E27FC236}">
                <a16:creationId xmlns:a16="http://schemas.microsoft.com/office/drawing/2014/main" id="{8E2E1630-6D39-4B6A-8D9D-EFE7968B8FF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4087" y="1498083"/>
            <a:ext cx="5163585" cy="3870444"/>
          </a:xfrm>
        </p:spPr>
      </p:pic>
      <p:sp>
        <p:nvSpPr>
          <p:cNvPr id="6" name="TextBox 5">
            <a:extLst>
              <a:ext uri="{FF2B5EF4-FFF2-40B4-BE49-F238E27FC236}">
                <a16:creationId xmlns:a16="http://schemas.microsoft.com/office/drawing/2014/main" id="{AC21D953-522E-4D26-B416-EB7D5EC390B7}"/>
              </a:ext>
            </a:extLst>
          </p:cNvPr>
          <p:cNvSpPr txBox="1"/>
          <p:nvPr/>
        </p:nvSpPr>
        <p:spPr>
          <a:xfrm>
            <a:off x="457200" y="5359917"/>
            <a:ext cx="8229600" cy="1569660"/>
          </a:xfrm>
          <a:prstGeom prst="rect">
            <a:avLst/>
          </a:prstGeom>
          <a:noFill/>
        </p:spPr>
        <p:txBody>
          <a:bodyPr wrap="square" rtlCol="0">
            <a:spAutoFit/>
          </a:bodyPr>
          <a:lstStyle/>
          <a:p>
            <a:r>
              <a:rPr lang="en-GB" sz="2400" dirty="0"/>
              <a:t>As the river travels downhill it doesn’t go in a straight line, rivers tend to snake and bend like you see in the picture. The proper name for a bend in a river is a meander. </a:t>
            </a:r>
          </a:p>
        </p:txBody>
      </p:sp>
    </p:spTree>
    <p:extLst>
      <p:ext uri="{BB962C8B-B14F-4D97-AF65-F5344CB8AC3E}">
        <p14:creationId xmlns:p14="http://schemas.microsoft.com/office/powerpoint/2010/main" val="288528386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Jo">
      <a:majorFont>
        <a:latin typeface="Comic Sans MS"/>
        <a:ea typeface=""/>
        <a:cs typeface=""/>
      </a:majorFont>
      <a:minorFont>
        <a:latin typeface="Comic Sans M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124</TotalTime>
  <Words>641</Words>
  <Application>Microsoft Office PowerPoint</Application>
  <PresentationFormat>On-screen Show (4:3)</PresentationFormat>
  <Paragraphs>63</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Comic Sans MS</vt:lpstr>
      <vt:lpstr>Office Theme</vt:lpstr>
      <vt:lpstr>A River’s Journey</vt:lpstr>
      <vt:lpstr>A river can be split into 3 sections: The Upper Course The Middle Course The Lower Course</vt:lpstr>
      <vt:lpstr>The Upper Course </vt:lpstr>
      <vt:lpstr>THE SOURCE</vt:lpstr>
      <vt:lpstr>TRIBUTARY </vt:lpstr>
      <vt:lpstr>CONFLUENCE</vt:lpstr>
      <vt:lpstr>WATERFALL</vt:lpstr>
      <vt:lpstr>The Middle Course </vt:lpstr>
      <vt:lpstr>MEANDER</vt:lpstr>
      <vt:lpstr>FLOODPLAIN</vt:lpstr>
      <vt:lpstr>The Lower Course </vt:lpstr>
      <vt:lpstr>Mouth</vt:lpstr>
      <vt:lpstr>Let’s put it all together:</vt:lpstr>
      <vt:lpstr>PowerPoint Presentation</vt:lpstr>
      <vt:lpstr>Test your knowledge: Developing</vt:lpstr>
      <vt:lpstr>Test your knowledge: Secure</vt:lpstr>
      <vt:lpstr>Test your knowledge: Secure+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R.Stevenson</dc:creator>
  <cp:lastModifiedBy>J Hyland</cp:lastModifiedBy>
  <cp:revision>10</cp:revision>
  <dcterms:created xsi:type="dcterms:W3CDTF">2020-04-20T12:14:55Z</dcterms:created>
  <dcterms:modified xsi:type="dcterms:W3CDTF">2020-04-21T12:28:43Z</dcterms:modified>
</cp:coreProperties>
</file>